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5" r:id="rId1"/>
  </p:sldMasterIdLst>
  <p:sldIdLst>
    <p:sldId id="256" r:id="rId2"/>
    <p:sldId id="275" r:id="rId3"/>
    <p:sldId id="276" r:id="rId4"/>
    <p:sldId id="277" r:id="rId5"/>
    <p:sldId id="278" r:id="rId6"/>
    <p:sldId id="269" r:id="rId7"/>
    <p:sldId id="260" r:id="rId8"/>
    <p:sldId id="270" r:id="rId9"/>
    <p:sldId id="258" r:id="rId10"/>
    <p:sldId id="268" r:id="rId11"/>
    <p:sldId id="271" r:id="rId12"/>
    <p:sldId id="279" r:id="rId13"/>
    <p:sldId id="273" r:id="rId14"/>
    <p:sldId id="272" r:id="rId15"/>
    <p:sldId id="274" r:id="rId16"/>
    <p:sldId id="280" r:id="rId17"/>
    <p:sldId id="282" r:id="rId18"/>
    <p:sldId id="281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8284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4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8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41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6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3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3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2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0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5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4475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4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6759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751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4286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19" r:id="rId14"/>
    <p:sldLayoutId id="2147484320" r:id="rId15"/>
    <p:sldLayoutId id="2147484321" r:id="rId16"/>
    <p:sldLayoutId id="2147484322" r:id="rId17"/>
    <p:sldLayoutId id="2147484323" r:id="rId18"/>
  </p:sldLayoutIdLst>
  <p:transition>
    <p:pull dir="d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DMxOiS5g7k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www.youtube.com/watch?v=_BYxuxEIZqw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HZAEAJGJ4A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BYxuxEIZq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8U9u_itcs7k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rWmqEJjhLY&amp;t=6s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www.youtube.com/watch?v=mgHO-bsCDrA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3XzepN03KQ&amp;t=211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.png"/><Relationship Id="rId7" Type="http://schemas.openxmlformats.org/officeDocument/2006/relationships/image" Target="../media/image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hyperlink" Target="https://www.youtube.com/watch?v=Qyd_v3DGzTM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422" y="1623152"/>
            <a:ext cx="8259023" cy="1805848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Equations, formulae </a:t>
            </a:r>
            <a:r>
              <a:rPr lang="en-US" sz="4500"/>
              <a:t>and inequalities</a:t>
            </a:r>
            <a:endParaRPr lang="en-US" sz="45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3495" y="4168625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12052" y="1314977"/>
                <a:ext cx="2785066" cy="5759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Ex13: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Ex14: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52" y="1314977"/>
                <a:ext cx="2785066" cy="5759666"/>
              </a:xfrm>
              <a:prstGeom prst="rect">
                <a:avLst/>
              </a:prstGeom>
              <a:blipFill>
                <a:blip r:embed="rId2"/>
                <a:stretch>
                  <a:fillRect l="-1316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ECA8828-65BC-4CEA-B478-02031BFDF4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9655" y="1314977"/>
                <a:ext cx="4162293" cy="5759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Ex15: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sz="120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Ex16: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 (2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+ 1)+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−10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ECA8828-65BC-4CEA-B478-02031BFDF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55" y="1314977"/>
                <a:ext cx="4162293" cy="5759666"/>
              </a:xfrm>
              <a:prstGeom prst="rect">
                <a:avLst/>
              </a:prstGeom>
              <a:blipFill>
                <a:blip r:embed="rId3"/>
                <a:stretch>
                  <a:fillRect l="-880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19A36D-1D8D-48C2-BE30-51AE265EBA46}"/>
                  </a:ext>
                </a:extLst>
              </p:cNvPr>
              <p:cNvSpPr txBox="1"/>
              <p:nvPr/>
            </p:nvSpPr>
            <p:spPr>
              <a:xfrm>
                <a:off x="4765730" y="5922848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19A36D-1D8D-48C2-BE30-51AE265EB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0" y="5922848"/>
                <a:ext cx="1885071" cy="369332"/>
              </a:xfrm>
              <a:prstGeom prst="rect">
                <a:avLst/>
              </a:prstGeom>
              <a:blipFill>
                <a:blip r:embed="rId4"/>
                <a:stretch>
                  <a:fillRect l="-29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08207F-DB58-43EC-A4E0-50E1AF85B485}"/>
                  </a:ext>
                </a:extLst>
              </p:cNvPr>
              <p:cNvSpPr txBox="1"/>
              <p:nvPr/>
            </p:nvSpPr>
            <p:spPr>
              <a:xfrm>
                <a:off x="412052" y="5912355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𝟑𝟗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08207F-DB58-43EC-A4E0-50E1AF85B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52" y="5912355"/>
                <a:ext cx="1885071" cy="369332"/>
              </a:xfrm>
              <a:prstGeom prst="rect">
                <a:avLst/>
              </a:prstGeom>
              <a:blipFill>
                <a:blip r:embed="rId5"/>
                <a:stretch>
                  <a:fillRect l="-29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2942FD-57E3-4A1F-AE3D-DA8318A68E88}"/>
                  </a:ext>
                </a:extLst>
              </p:cNvPr>
              <p:cNvSpPr txBox="1"/>
              <p:nvPr/>
            </p:nvSpPr>
            <p:spPr>
              <a:xfrm>
                <a:off x="412051" y="3244334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2942FD-57E3-4A1F-AE3D-DA8318A6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51" y="3244334"/>
                <a:ext cx="1885071" cy="369332"/>
              </a:xfrm>
              <a:prstGeom prst="rect">
                <a:avLst/>
              </a:prstGeom>
              <a:blipFill>
                <a:blip r:embed="rId6"/>
                <a:stretch>
                  <a:fillRect l="-291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39A404-FCE6-46CE-AE6B-7DF9AEB177F6}"/>
                  </a:ext>
                </a:extLst>
              </p:cNvPr>
              <p:cNvSpPr txBox="1"/>
              <p:nvPr/>
            </p:nvSpPr>
            <p:spPr>
              <a:xfrm>
                <a:off x="4751661" y="3256620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39A404-FCE6-46CE-AE6B-7DF9AEB17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661" y="3256620"/>
                <a:ext cx="1885071" cy="369332"/>
              </a:xfrm>
              <a:prstGeom prst="rect">
                <a:avLst/>
              </a:prstGeom>
              <a:blipFill>
                <a:blip r:embed="rId7"/>
                <a:stretch>
                  <a:fillRect l="-25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CEE4F27-4B6B-4A0D-B016-583A9BE4537E}"/>
              </a:ext>
            </a:extLst>
          </p:cNvPr>
          <p:cNvSpPr/>
          <p:nvPr/>
        </p:nvSpPr>
        <p:spPr>
          <a:xfrm>
            <a:off x="2796210" y="6493719"/>
            <a:ext cx="6527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Solving Equation with variables on both sides of the equation - YouTube</a:t>
            </a:r>
            <a:endParaRPr lang="en-US" sz="1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Time — Sky Sirens">
            <a:extLst>
              <a:ext uri="{FF2B5EF4-FFF2-40B4-BE49-F238E27FC236}">
                <a16:creationId xmlns:a16="http://schemas.microsoft.com/office/drawing/2014/main" id="{F25388D5-C4A1-417F-B6D5-F861E2BA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018">
            <a:off x="629374" y="1038770"/>
            <a:ext cx="3068640" cy="10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D094-4B1D-40EF-B9B3-2ACAD30D76DC}"/>
              </a:ext>
            </a:extLst>
          </p:cNvPr>
          <p:cNvSpPr txBox="1">
            <a:spLocks/>
          </p:cNvSpPr>
          <p:nvPr/>
        </p:nvSpPr>
        <p:spPr>
          <a:xfrm>
            <a:off x="5177850" y="819186"/>
            <a:ext cx="4225767" cy="47666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111 Ex. 7c: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 Q3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Q6 (</a:t>
            </a:r>
            <a:r>
              <a:rPr lang="en-US" sz="2000" dirty="0" err="1">
                <a:latin typeface="Comic Sans MS" pitchFamily="66" charset="0"/>
              </a:rPr>
              <a:t>a,c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Q7 (a, c, e, g)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Q8 (c, d, f, g, h, I, L, m)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Q10 (b)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Q11 (b, c)</a:t>
            </a: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91329D-8068-4957-BF07-867DAC8B6F8D}"/>
              </a:ext>
            </a:extLst>
          </p:cNvPr>
          <p:cNvSpPr txBox="1">
            <a:spLocks/>
          </p:cNvSpPr>
          <p:nvPr/>
        </p:nvSpPr>
        <p:spPr>
          <a:xfrm>
            <a:off x="1139688" y="2589471"/>
            <a:ext cx="2643683" cy="39720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113 Ex. 7d: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 Q1 (</a:t>
            </a:r>
            <a:r>
              <a:rPr lang="en-US" sz="2000" dirty="0" err="1">
                <a:latin typeface="Comic Sans MS" pitchFamily="66" charset="0"/>
              </a:rPr>
              <a:t>a,c,f,h,I,k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Q3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Q4 (a, b, e, f)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Q6 (b, d)</a:t>
            </a: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244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270" y="1129742"/>
            <a:ext cx="9024730" cy="646045"/>
          </a:xfrm>
        </p:spPr>
        <p:txBody>
          <a:bodyPr>
            <a:noAutofit/>
          </a:bodyPr>
          <a:lstStyle/>
          <a:p>
            <a:pPr marL="708660" lvl="1" indent="-342900">
              <a:spcBef>
                <a:spcPts val="1200"/>
              </a:spcBef>
              <a:buNone/>
            </a:pPr>
            <a:r>
              <a:rPr lang="en-US" sz="3500" u="sng" dirty="0">
                <a:latin typeface="Comic Sans MS" pitchFamily="66" charset="0"/>
              </a:rPr>
              <a:t>Solving problems: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5148" y="1775787"/>
            <a:ext cx="4851982" cy="410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There are 4 steps to solving a problem:</a:t>
            </a:r>
          </a:p>
          <a:p>
            <a:pPr marL="845820" lvl="1" indent="-342900" defTabSz="9144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Understand the problem</a:t>
            </a:r>
          </a:p>
          <a:p>
            <a:pPr marL="845820" lvl="1" indent="-342900" defTabSz="9144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Devise a plan</a:t>
            </a:r>
          </a:p>
          <a:p>
            <a:pPr marL="845820" lvl="1" indent="-342900" defTabSz="9144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Carry out your plan</a:t>
            </a:r>
          </a:p>
          <a:p>
            <a:pPr marL="845820" lvl="1" indent="-342900" defTabSz="9144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Look back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D8909-C29B-41DA-A525-6E89A7AD6E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20113" r="6668" b="24751"/>
          <a:stretch/>
        </p:blipFill>
        <p:spPr>
          <a:xfrm rot="5400000">
            <a:off x="3628310" y="1634195"/>
            <a:ext cx="6817188" cy="36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2785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Time — Sky Sirens">
            <a:extLst>
              <a:ext uri="{FF2B5EF4-FFF2-40B4-BE49-F238E27FC236}">
                <a16:creationId xmlns:a16="http://schemas.microsoft.com/office/drawing/2014/main" id="{F25388D5-C4A1-417F-B6D5-F861E2BA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018">
            <a:off x="132458" y="1022594"/>
            <a:ext cx="4761974" cy="1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91329D-8068-4957-BF07-867DAC8B6F8D}"/>
              </a:ext>
            </a:extLst>
          </p:cNvPr>
          <p:cNvSpPr txBox="1">
            <a:spLocks/>
          </p:cNvSpPr>
          <p:nvPr/>
        </p:nvSpPr>
        <p:spPr>
          <a:xfrm>
            <a:off x="4918233" y="1248869"/>
            <a:ext cx="4225767" cy="47911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114 Ex. 7E: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Q5 (b)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Q6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Q9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Q11</a:t>
            </a:r>
          </a:p>
        </p:txBody>
      </p:sp>
    </p:spTree>
    <p:extLst>
      <p:ext uri="{BB962C8B-B14F-4D97-AF65-F5344CB8AC3E}">
        <p14:creationId xmlns:p14="http://schemas.microsoft.com/office/powerpoint/2010/main" val="161488817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D8DF-756F-422C-A44A-39FE8EC3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7" y="764373"/>
            <a:ext cx="9078963" cy="1293028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Comic Sans MS" panose="030F0702030302020204" pitchFamily="66" charset="0"/>
              </a:rPr>
              <a:t>Substitution into formulae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F882-274C-400E-9C86-4A445F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29" y="1916264"/>
            <a:ext cx="7955280" cy="213890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Substitution is when you replace variables with given values.</a:t>
            </a:r>
          </a:p>
          <a:p>
            <a:r>
              <a:rPr lang="en-US" dirty="0">
                <a:latin typeface="Comic Sans MS" panose="030F0702030302020204" pitchFamily="66" charset="0"/>
              </a:rPr>
              <a:t>Pay extra attention when substituting negative values.</a:t>
            </a:r>
          </a:p>
          <a:p>
            <a:r>
              <a:rPr lang="en-US" dirty="0">
                <a:latin typeface="Comic Sans MS" panose="030F0702030302020204" pitchFamily="66" charset="0"/>
              </a:rPr>
              <a:t>Remember, when there’s a negative value after a subtraction operation it will become addition.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229" y="4055165"/>
                <a:ext cx="7955280" cy="8017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  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−4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3 −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9" y="4055165"/>
                <a:ext cx="7955280" cy="801756"/>
              </a:xfrm>
              <a:prstGeom prst="rect">
                <a:avLst/>
              </a:prstGeom>
              <a:blipFill>
                <a:blip r:embed="rId2"/>
                <a:stretch>
                  <a:fillRect l="-920" t="-13636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B0AED9-53F1-4A13-8E24-555531E92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360" y="5025779"/>
                <a:ext cx="7955280" cy="11198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Comic Sans MS" panose="030F0702030302020204" pitchFamily="66" charset="0"/>
                  </a:rPr>
                  <a:t>Answer: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3 −−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0" dirty="0">
                    <a:latin typeface="Comic Sans MS" panose="030F0702030302020204" pitchFamily="66" charset="0"/>
                  </a:rPr>
                  <a:t>= 3 </a:t>
                </a:r>
                <a:r>
                  <a:rPr lang="en-US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+ 4 </a:t>
                </a:r>
                <a:r>
                  <a:rPr lang="en-US" b="0" dirty="0">
                    <a:latin typeface="Comic Sans MS" panose="030F0702030302020204" pitchFamily="66" charset="0"/>
                  </a:rPr>
                  <a:t>= 7</a:t>
                </a: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B0AED9-53F1-4A13-8E24-555531E9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5025779"/>
                <a:ext cx="7955280" cy="1119808"/>
              </a:xfrm>
              <a:prstGeom prst="rect">
                <a:avLst/>
              </a:prstGeom>
              <a:blipFill>
                <a:blip r:embed="rId3"/>
                <a:stretch>
                  <a:fillRect l="-920"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Multiplying Negatives Makes A Positive">
            <a:extLst>
              <a:ext uri="{FF2B5EF4-FFF2-40B4-BE49-F238E27FC236}">
                <a16:creationId xmlns:a16="http://schemas.microsoft.com/office/drawing/2014/main" id="{BA3B97B2-39B1-4853-A803-E1AE65A0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522">
            <a:off x="5570464" y="4584365"/>
            <a:ext cx="3355466" cy="9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Time — Sky Sirens">
            <a:extLst>
              <a:ext uri="{FF2B5EF4-FFF2-40B4-BE49-F238E27FC236}">
                <a16:creationId xmlns:a16="http://schemas.microsoft.com/office/drawing/2014/main" id="{F25388D5-C4A1-417F-B6D5-F861E2BA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018">
            <a:off x="132458" y="1022594"/>
            <a:ext cx="4761974" cy="1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D094-4B1D-40EF-B9B3-2ACAD30D76DC}"/>
              </a:ext>
            </a:extLst>
          </p:cNvPr>
          <p:cNvSpPr txBox="1">
            <a:spLocks/>
          </p:cNvSpPr>
          <p:nvPr/>
        </p:nvSpPr>
        <p:spPr>
          <a:xfrm>
            <a:off x="4572000" y="1696279"/>
            <a:ext cx="4041913" cy="4717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117 Ex. 7F: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 Q1 (a)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Q2 (b)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Q3 (b)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Q4 (b)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Q5 (b)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Q6 (a)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Q8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Q10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9119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D8DF-756F-422C-A44A-39FE8EC3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7" y="764373"/>
            <a:ext cx="9078963" cy="1293028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Comic Sans MS" panose="030F0702030302020204" pitchFamily="66" charset="0"/>
              </a:rPr>
              <a:t>Changing the subject of a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F882-274C-400E-9C86-4A445F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28" y="1916264"/>
            <a:ext cx="8034411" cy="16353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Changing the subject of a formula means that you have to re-order the terms so that the specified variable is alone of one side of the equal sign.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You can re-order terms using inverse operations.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228" y="3901718"/>
                <a:ext cx="3977640" cy="1358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for the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, make “d” the subject of the formula. 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8" y="3901718"/>
                <a:ext cx="3977640" cy="1358348"/>
              </a:xfrm>
              <a:prstGeom prst="rect">
                <a:avLst/>
              </a:prstGeom>
              <a:blipFill>
                <a:blip r:embed="rId2"/>
                <a:stretch>
                  <a:fillRect l="-1687" t="-4484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B0AED9-53F1-4A13-8E24-555531E92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793" y="5260066"/>
                <a:ext cx="3977640" cy="11198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Answer: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0B0AED9-53F1-4A13-8E24-555531E9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93" y="5260066"/>
                <a:ext cx="3977640" cy="1119808"/>
              </a:xfrm>
              <a:prstGeom prst="rect">
                <a:avLst/>
              </a:prstGeom>
              <a:blipFill>
                <a:blip r:embed="rId3"/>
                <a:stretch>
                  <a:fillRect l="-1685" t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A4CAD5-D814-43DB-9AA1-6B15263C0C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1333" y="3802326"/>
                <a:ext cx="3977640" cy="1358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for the formula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, make “r” the subject of the formula. 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A4CAD5-D814-43DB-9AA1-6B15263C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33" y="3802326"/>
                <a:ext cx="3977640" cy="1358348"/>
              </a:xfrm>
              <a:prstGeom prst="rect">
                <a:avLst/>
              </a:prstGeom>
              <a:blipFill>
                <a:blip r:embed="rId4"/>
                <a:stretch>
                  <a:fillRect l="-1687" t="-4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EE08E90-09E5-4EA6-B163-9B16266BE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0898" y="4979397"/>
                <a:ext cx="3977640" cy="11198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Answer: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EE08E90-09E5-4EA6-B163-9B16266B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898" y="4979397"/>
                <a:ext cx="3977640" cy="1119808"/>
              </a:xfrm>
              <a:prstGeom prst="rect">
                <a:avLst/>
              </a:prstGeom>
              <a:blipFill>
                <a:blip r:embed="rId5"/>
                <a:stretch>
                  <a:fillRect l="-1685" t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5B7B15E-9974-4467-BFB4-993E57660376}"/>
              </a:ext>
            </a:extLst>
          </p:cNvPr>
          <p:cNvSpPr/>
          <p:nvPr/>
        </p:nvSpPr>
        <p:spPr>
          <a:xfrm>
            <a:off x="4366973" y="61069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6"/>
              </a:rPr>
              <a:t>1) Changing The Subject Of A Formula | Algebra | </a:t>
            </a:r>
            <a:r>
              <a:rPr lang="en-US" sz="1200" dirty="0" err="1">
                <a:hlinkClick r:id="rId6"/>
              </a:rPr>
              <a:t>Maths</a:t>
            </a:r>
            <a:r>
              <a:rPr lang="en-US" sz="1200" dirty="0">
                <a:hlinkClick r:id="rId6"/>
              </a:rPr>
              <a:t> | </a:t>
            </a:r>
            <a:r>
              <a:rPr lang="en-US" sz="1200" dirty="0" err="1">
                <a:hlinkClick r:id="rId6"/>
              </a:rPr>
              <a:t>FuseSchool</a:t>
            </a:r>
            <a:r>
              <a:rPr lang="en-US" sz="1200" dirty="0">
                <a:hlinkClick r:id="rId6"/>
              </a:rPr>
              <a:t> - YouTube</a:t>
            </a: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3BAAA8-0794-41D3-9157-2201C36F97D3}"/>
              </a:ext>
            </a:extLst>
          </p:cNvPr>
          <p:cNvSpPr/>
          <p:nvPr/>
        </p:nvSpPr>
        <p:spPr>
          <a:xfrm>
            <a:off x="4366973" y="65555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7"/>
              </a:rPr>
              <a:t>2) GCSE </a:t>
            </a:r>
            <a:r>
              <a:rPr lang="en-US" sz="1200" dirty="0" err="1">
                <a:hlinkClick r:id="rId7"/>
              </a:rPr>
              <a:t>Maths</a:t>
            </a:r>
            <a:r>
              <a:rPr lang="en-US" sz="1200" dirty="0">
                <a:hlinkClick r:id="rId7"/>
              </a:rPr>
              <a:t> - How to Rearrange Formulas #48 - YouTube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3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D8DF-756F-422C-A44A-39FE8EC3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7" y="764373"/>
            <a:ext cx="9078963" cy="1293028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Comic Sans MS" panose="030F0702030302020204" pitchFamily="66" charset="0"/>
              </a:rPr>
              <a:t>Using a function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F882-274C-400E-9C86-4A445F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28" y="1916265"/>
            <a:ext cx="8034411" cy="104001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Sometimes, to change the subject of formula we use a function machine. Let’s redo the examples using the machine.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228" y="3141983"/>
                <a:ext cx="3977640" cy="1358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for the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, make “d” the subject of the formula. 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8" y="3141983"/>
                <a:ext cx="3977640" cy="1358348"/>
              </a:xfrm>
              <a:prstGeom prst="rect">
                <a:avLst/>
              </a:prstGeom>
              <a:blipFill>
                <a:blip r:embed="rId2"/>
                <a:stretch>
                  <a:fillRect l="-1687" t="-4484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A4CAD5-D814-43DB-9AA1-6B15263C0C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5578" y="3141983"/>
                <a:ext cx="3977640" cy="1358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for the formula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, make “r” the subject of the formula. 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A4CAD5-D814-43DB-9AA1-6B15263C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78" y="3141983"/>
                <a:ext cx="3977640" cy="1358348"/>
              </a:xfrm>
              <a:prstGeom prst="rect">
                <a:avLst/>
              </a:prstGeom>
              <a:blipFill>
                <a:blip r:embed="rId3"/>
                <a:stretch>
                  <a:fillRect l="-1531" t="-4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EE08E90-09E5-4EA6-B163-9B16266BE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7434" y="6105561"/>
                <a:ext cx="3977640" cy="11198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Answer: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EE08E90-09E5-4EA6-B163-9B16266B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34" y="6105561"/>
                <a:ext cx="3977640" cy="1119808"/>
              </a:xfrm>
              <a:prstGeom prst="rect">
                <a:avLst/>
              </a:prstGeom>
              <a:blipFill>
                <a:blip r:embed="rId4"/>
                <a:stretch>
                  <a:fillRect l="-1994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F3A442-86CD-48C2-A85D-DFE7FD324527}"/>
              </a:ext>
            </a:extLst>
          </p:cNvPr>
          <p:cNvGrpSpPr/>
          <p:nvPr/>
        </p:nvGrpSpPr>
        <p:grpSpPr>
          <a:xfrm>
            <a:off x="5055302" y="4441503"/>
            <a:ext cx="4010085" cy="509161"/>
            <a:chOff x="354877" y="4651512"/>
            <a:chExt cx="4010085" cy="509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B7AED8D-A2DA-463B-A67F-222C82872109}"/>
                    </a:ext>
                  </a:extLst>
                </p:cNvPr>
                <p:cNvSpPr/>
                <p:nvPr/>
              </p:nvSpPr>
              <p:spPr>
                <a:xfrm>
                  <a:off x="1083747" y="4651512"/>
                  <a:ext cx="728870" cy="5091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x </a:t>
                  </a:r>
                  <a14:m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B7AED8D-A2DA-463B-A67F-222C828721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747" y="4651512"/>
                  <a:ext cx="728870" cy="509161"/>
                </a:xfrm>
                <a:prstGeom prst="rect">
                  <a:avLst/>
                </a:prstGeom>
                <a:blipFill>
                  <a:blip r:embed="rId5"/>
                  <a:stretch>
                    <a:fillRect b="-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1F434FB-C44B-4B8C-A09B-7050CE7E18A6}"/>
                    </a:ext>
                  </a:extLst>
                </p:cNvPr>
                <p:cNvSpPr/>
                <p:nvPr/>
              </p:nvSpPr>
              <p:spPr>
                <a:xfrm>
                  <a:off x="2411284" y="4651512"/>
                  <a:ext cx="728870" cy="5091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x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1F434FB-C44B-4B8C-A09B-7050CE7E18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284" y="4651512"/>
                  <a:ext cx="728870" cy="509161"/>
                </a:xfrm>
                <a:prstGeom prst="rect">
                  <a:avLst/>
                </a:prstGeom>
                <a:blipFill>
                  <a:blip r:embed="rId6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D865CB-0670-4120-8D68-9284B418D2AF}"/>
                </a:ext>
              </a:extLst>
            </p:cNvPr>
            <p:cNvSpPr txBox="1"/>
            <p:nvPr/>
          </p:nvSpPr>
          <p:spPr>
            <a:xfrm>
              <a:off x="3636092" y="4755260"/>
              <a:ext cx="72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0718E4-954E-4898-9FB6-2ABD87352923}"/>
                </a:ext>
              </a:extLst>
            </p:cNvPr>
            <p:cNvCxnSpPr/>
            <p:nvPr/>
          </p:nvCxnSpPr>
          <p:spPr>
            <a:xfrm>
              <a:off x="1941157" y="4935802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B9FFC54-5CED-40EB-92D3-21908E2D300B}"/>
                </a:ext>
              </a:extLst>
            </p:cNvPr>
            <p:cNvCxnSpPr/>
            <p:nvPr/>
          </p:nvCxnSpPr>
          <p:spPr>
            <a:xfrm>
              <a:off x="3232918" y="4913422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15470A-5C23-4E76-81C1-14BE79701DE7}"/>
                </a:ext>
              </a:extLst>
            </p:cNvPr>
            <p:cNvSpPr txBox="1"/>
            <p:nvPr/>
          </p:nvSpPr>
          <p:spPr>
            <a:xfrm>
              <a:off x="354877" y="4721426"/>
              <a:ext cx="42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6FED23-5FF1-40D2-A29A-1872DC262865}"/>
                </a:ext>
              </a:extLst>
            </p:cNvPr>
            <p:cNvCxnSpPr/>
            <p:nvPr/>
          </p:nvCxnSpPr>
          <p:spPr>
            <a:xfrm>
              <a:off x="616320" y="4935802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782B61-DB91-428A-8F90-498600CE055D}"/>
              </a:ext>
            </a:extLst>
          </p:cNvPr>
          <p:cNvGrpSpPr/>
          <p:nvPr/>
        </p:nvGrpSpPr>
        <p:grpSpPr>
          <a:xfrm>
            <a:off x="5074989" y="5327674"/>
            <a:ext cx="4010085" cy="509161"/>
            <a:chOff x="374564" y="5537683"/>
            <a:chExt cx="4010085" cy="509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5A6AC06-E94F-437B-BDEC-55A92639D19C}"/>
                    </a:ext>
                  </a:extLst>
                </p:cNvPr>
                <p:cNvSpPr/>
                <p:nvPr/>
              </p:nvSpPr>
              <p:spPr>
                <a:xfrm>
                  <a:off x="1103434" y="5537683"/>
                  <a:ext cx="728870" cy="5091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5A6AC06-E94F-437B-BDEC-55A92639D1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434" y="5537683"/>
                  <a:ext cx="728870" cy="5091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C673D1E-B7EC-46CF-8578-BE53F29F5B17}"/>
                    </a:ext>
                  </a:extLst>
                </p:cNvPr>
                <p:cNvSpPr/>
                <p:nvPr/>
              </p:nvSpPr>
              <p:spPr>
                <a:xfrm>
                  <a:off x="2430971" y="5537683"/>
                  <a:ext cx="728870" cy="5091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C673D1E-B7EC-46CF-8578-BE53F29F5B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971" y="5537683"/>
                  <a:ext cx="728870" cy="5091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136874-E134-42A3-A5EC-12179E0362D9}"/>
                </a:ext>
              </a:extLst>
            </p:cNvPr>
            <p:cNvSpPr txBox="1"/>
            <p:nvPr/>
          </p:nvSpPr>
          <p:spPr>
            <a:xfrm>
              <a:off x="3655779" y="5641431"/>
              <a:ext cx="72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FE289-D119-4371-B419-556451E1BB67}"/>
                </a:ext>
              </a:extLst>
            </p:cNvPr>
            <p:cNvSpPr txBox="1"/>
            <p:nvPr/>
          </p:nvSpPr>
          <p:spPr>
            <a:xfrm>
              <a:off x="374564" y="5607597"/>
              <a:ext cx="42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CD755AC-1270-462E-A5FE-F23650E6C058}"/>
                </a:ext>
              </a:extLst>
            </p:cNvPr>
            <p:cNvCxnSpPr/>
            <p:nvPr/>
          </p:nvCxnSpPr>
          <p:spPr>
            <a:xfrm flipH="1">
              <a:off x="1941157" y="5792263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005EC53-410E-422C-9225-4A8FB8EBF3A8}"/>
                </a:ext>
              </a:extLst>
            </p:cNvPr>
            <p:cNvCxnSpPr/>
            <p:nvPr/>
          </p:nvCxnSpPr>
          <p:spPr>
            <a:xfrm flipH="1">
              <a:off x="622994" y="5820534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AD6DB8A-11E1-4804-92EB-43A06B512806}"/>
                </a:ext>
              </a:extLst>
            </p:cNvPr>
            <p:cNvCxnSpPr/>
            <p:nvPr/>
          </p:nvCxnSpPr>
          <p:spPr>
            <a:xfrm flipH="1">
              <a:off x="3272674" y="5829990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DC4EA6-B7D0-4DED-8AB3-833D172C67BA}"/>
              </a:ext>
            </a:extLst>
          </p:cNvPr>
          <p:cNvGrpSpPr/>
          <p:nvPr/>
        </p:nvGrpSpPr>
        <p:grpSpPr>
          <a:xfrm>
            <a:off x="910377" y="4500331"/>
            <a:ext cx="2835585" cy="509161"/>
            <a:chOff x="393542" y="4500331"/>
            <a:chExt cx="2835585" cy="509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8BDAE1C-6BC9-4EA7-9719-8F6CF8E082AB}"/>
                    </a:ext>
                  </a:extLst>
                </p:cNvPr>
                <p:cNvSpPr/>
                <p:nvPr/>
              </p:nvSpPr>
              <p:spPr>
                <a:xfrm>
                  <a:off x="1175420" y="4500331"/>
                  <a:ext cx="728870" cy="5091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8BDAE1C-6BC9-4EA7-9719-8F6CF8E082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420" y="4500331"/>
                  <a:ext cx="728870" cy="5091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6A1B78-AA07-4481-A3C7-3C3D9F143680}"/>
                </a:ext>
              </a:extLst>
            </p:cNvPr>
            <p:cNvSpPr txBox="1"/>
            <p:nvPr/>
          </p:nvSpPr>
          <p:spPr>
            <a:xfrm>
              <a:off x="2500257" y="4560199"/>
              <a:ext cx="72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80EBD88-6C69-4EF7-BC6F-2BD91D86B91A}"/>
                </a:ext>
              </a:extLst>
            </p:cNvPr>
            <p:cNvCxnSpPr/>
            <p:nvPr/>
          </p:nvCxnSpPr>
          <p:spPr>
            <a:xfrm>
              <a:off x="2032830" y="4784621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CFF876-7FA8-4154-BADB-4CFD7683D5DD}"/>
                </a:ext>
              </a:extLst>
            </p:cNvPr>
            <p:cNvSpPr txBox="1"/>
            <p:nvPr/>
          </p:nvSpPr>
          <p:spPr>
            <a:xfrm>
              <a:off x="393542" y="4570245"/>
              <a:ext cx="42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69A9978-A77B-4B0D-9B58-A6BB48DDECC3}"/>
                </a:ext>
              </a:extLst>
            </p:cNvPr>
            <p:cNvCxnSpPr/>
            <p:nvPr/>
          </p:nvCxnSpPr>
          <p:spPr>
            <a:xfrm>
              <a:off x="707993" y="4784621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068F145-EB62-4C93-BB81-3F3351DFE537}"/>
              </a:ext>
            </a:extLst>
          </p:cNvPr>
          <p:cNvGrpSpPr/>
          <p:nvPr/>
        </p:nvGrpSpPr>
        <p:grpSpPr>
          <a:xfrm>
            <a:off x="910377" y="5355944"/>
            <a:ext cx="2835585" cy="509161"/>
            <a:chOff x="910377" y="5355944"/>
            <a:chExt cx="2835585" cy="509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05817F3-AD3F-4C68-9F36-887E60D77AE4}"/>
                    </a:ext>
                  </a:extLst>
                </p:cNvPr>
                <p:cNvSpPr/>
                <p:nvPr/>
              </p:nvSpPr>
              <p:spPr>
                <a:xfrm>
                  <a:off x="1692255" y="5355944"/>
                  <a:ext cx="728870" cy="5091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b="0" dirty="0">
                      <a:ea typeface="Cambria Math" panose="02040503050406030204" pitchFamily="18" charset="0"/>
                    </a:rPr>
                    <a:t>x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05817F3-AD3F-4C68-9F36-887E60D77A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255" y="5355944"/>
                  <a:ext cx="728870" cy="509161"/>
                </a:xfrm>
                <a:prstGeom prst="rect">
                  <a:avLst/>
                </a:prstGeom>
                <a:blipFill>
                  <a:blip r:embed="rId10"/>
                  <a:stretch>
                    <a:fillRect b="-1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918BD2-5320-4212-98DE-E3C13E966135}"/>
                </a:ext>
              </a:extLst>
            </p:cNvPr>
            <p:cNvSpPr txBox="1"/>
            <p:nvPr/>
          </p:nvSpPr>
          <p:spPr>
            <a:xfrm>
              <a:off x="3017092" y="5415812"/>
              <a:ext cx="72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772CE5-C890-4FD0-B9E1-1B7434C2D900}"/>
                </a:ext>
              </a:extLst>
            </p:cNvPr>
            <p:cNvSpPr txBox="1"/>
            <p:nvPr/>
          </p:nvSpPr>
          <p:spPr>
            <a:xfrm>
              <a:off x="910377" y="5425858"/>
              <a:ext cx="420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D6A03E9-6E3E-43AE-A98B-26D3E509DFF1}"/>
                </a:ext>
              </a:extLst>
            </p:cNvPr>
            <p:cNvCxnSpPr/>
            <p:nvPr/>
          </p:nvCxnSpPr>
          <p:spPr>
            <a:xfrm flipH="1">
              <a:off x="2592140" y="5619981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B97B582-9219-4300-9F92-0718CD61DC85}"/>
                </a:ext>
              </a:extLst>
            </p:cNvPr>
            <p:cNvCxnSpPr/>
            <p:nvPr/>
          </p:nvCxnSpPr>
          <p:spPr>
            <a:xfrm flipH="1">
              <a:off x="1251332" y="5631462"/>
              <a:ext cx="3446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0527F52E-FAFE-4D30-9539-6035B25F52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18" y="6123653"/>
                <a:ext cx="3977640" cy="641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Answer: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0527F52E-FAFE-4D30-9539-6035B25F5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18" y="6123653"/>
                <a:ext cx="3977640" cy="641300"/>
              </a:xfrm>
              <a:prstGeom prst="rect">
                <a:avLst/>
              </a:prstGeom>
              <a:blipFill>
                <a:blip r:embed="rId11"/>
                <a:stretch>
                  <a:fillRect l="-1994" t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5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  <p:bldP spid="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Time — Sky Sirens">
            <a:extLst>
              <a:ext uri="{FF2B5EF4-FFF2-40B4-BE49-F238E27FC236}">
                <a16:creationId xmlns:a16="http://schemas.microsoft.com/office/drawing/2014/main" id="{F25388D5-C4A1-417F-B6D5-F861E2BA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018">
            <a:off x="132458" y="1022594"/>
            <a:ext cx="4761974" cy="1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D094-4B1D-40EF-B9B3-2ACAD30D76DC}"/>
              </a:ext>
            </a:extLst>
          </p:cNvPr>
          <p:cNvSpPr txBox="1">
            <a:spLocks/>
          </p:cNvSpPr>
          <p:nvPr/>
        </p:nvSpPr>
        <p:spPr>
          <a:xfrm>
            <a:off x="5115340" y="1696279"/>
            <a:ext cx="4041913" cy="3047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118 Ex. 7G: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 Q1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Q3 (a, b(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Q8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9248D3-2357-4F24-BFB1-84E4BAA656A2}"/>
              </a:ext>
            </a:extLst>
          </p:cNvPr>
          <p:cNvSpPr txBox="1">
            <a:spLocks/>
          </p:cNvSpPr>
          <p:nvPr/>
        </p:nvSpPr>
        <p:spPr>
          <a:xfrm>
            <a:off x="1477619" y="3428999"/>
            <a:ext cx="4041913" cy="3047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118 Ex. 7H: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 Q1 (</a:t>
            </a:r>
            <a:r>
              <a:rPr lang="en-US" sz="2000" dirty="0" err="1">
                <a:latin typeface="Comic Sans MS" pitchFamily="66" charset="0"/>
              </a:rPr>
              <a:t>b,d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Q2 (a)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Q3 (b)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Q6 (</a:t>
            </a:r>
            <a:r>
              <a:rPr lang="en-US" sz="2000" dirty="0" err="1">
                <a:latin typeface="Comic Sans MS" pitchFamily="66" charset="0"/>
              </a:rPr>
              <a:t>a,d,f,g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86F67-8B6F-426E-B8F0-E536A12CFBAE}"/>
              </a:ext>
            </a:extLst>
          </p:cNvPr>
          <p:cNvSpPr txBox="1"/>
          <p:nvPr/>
        </p:nvSpPr>
        <p:spPr>
          <a:xfrm>
            <a:off x="5026891" y="5459896"/>
            <a:ext cx="460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videos on how to change the subject of a formula:</a:t>
            </a:r>
          </a:p>
          <a:p>
            <a:r>
              <a:rPr lang="en-US" dirty="0">
                <a:hlinkClick r:id="rId3"/>
              </a:rPr>
              <a:t>https://youtu.be/_BYxuxEIZqw</a:t>
            </a:r>
            <a:endParaRPr lang="en-US" dirty="0"/>
          </a:p>
          <a:p>
            <a:r>
              <a:rPr lang="en-US" dirty="0">
                <a:hlinkClick r:id="rId4"/>
              </a:rPr>
              <a:t>https://youtu.be/8U9u_itcs7k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221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D8DF-756F-422C-A44A-39FE8EC3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7" y="764373"/>
            <a:ext cx="9078963" cy="1293028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>
                <a:latin typeface="Comic Sans MS" panose="030F0702030302020204" pitchFamily="66" charset="0"/>
              </a:rPr>
              <a:t>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F882-274C-400E-9C86-4A445F77F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228" y="1916265"/>
                <a:ext cx="8034411" cy="959457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Comic Sans MS" panose="030F0702030302020204" pitchFamily="66" charset="0"/>
                  </a:rPr>
                  <a:t>Inequality symbols include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&lt; , ≥ , ≤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Comic Sans MS" panose="030F0702030302020204" pitchFamily="66" charset="0"/>
                  </a:rPr>
                  <a:t>An inequality can be represented on a number line.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F882-274C-400E-9C86-4A445F77F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228" y="1916265"/>
                <a:ext cx="8034411" cy="959457"/>
              </a:xfrm>
              <a:blipFill>
                <a:blip r:embed="rId2"/>
                <a:stretch>
                  <a:fillRect l="-683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228" y="3148501"/>
                <a:ext cx="8880563" cy="959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&lt;8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. This means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can be any number less than 8.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8" y="3148501"/>
                <a:ext cx="8880563" cy="959457"/>
              </a:xfrm>
              <a:prstGeom prst="rect">
                <a:avLst/>
              </a:prstGeom>
              <a:blipFill>
                <a:blip r:embed="rId3"/>
                <a:stretch>
                  <a:fillRect l="-618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Compound Inequalities, Intersections - Definition - Expii">
            <a:extLst>
              <a:ext uri="{FF2B5EF4-FFF2-40B4-BE49-F238E27FC236}">
                <a16:creationId xmlns:a16="http://schemas.microsoft.com/office/drawing/2014/main" id="{CE15568E-BE67-436C-963A-CAC778A3E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77"/>
          <a:stretch/>
        </p:blipFill>
        <p:spPr bwMode="auto">
          <a:xfrm>
            <a:off x="2570283" y="3966822"/>
            <a:ext cx="3924300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117B499-AD5A-41BC-AB65-3C3EB2A5B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097" y="4926279"/>
                <a:ext cx="8880563" cy="959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2 . This means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can be any number more than 2.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117B499-AD5A-41BC-AB65-3C3EB2A5B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7" y="4926279"/>
                <a:ext cx="8880563" cy="959457"/>
              </a:xfrm>
              <a:prstGeom prst="rect">
                <a:avLst/>
              </a:prstGeom>
              <a:blipFill>
                <a:blip r:embed="rId5"/>
                <a:stretch>
                  <a:fillRect l="-618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Inequalties - Number Line">
            <a:extLst>
              <a:ext uri="{FF2B5EF4-FFF2-40B4-BE49-F238E27FC236}">
                <a16:creationId xmlns:a16="http://schemas.microsoft.com/office/drawing/2014/main" id="{5EDC30DC-1920-47B4-AA03-A80530BD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31" y="5748156"/>
            <a:ext cx="5860489" cy="8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669EF03-B8A4-47A6-BCA2-33C3D94BC267}"/>
              </a:ext>
            </a:extLst>
          </p:cNvPr>
          <p:cNvSpPr/>
          <p:nvPr/>
        </p:nvSpPr>
        <p:spPr>
          <a:xfrm>
            <a:off x="6494583" y="3966822"/>
            <a:ext cx="2530147" cy="1100593"/>
          </a:xfrm>
          <a:prstGeom prst="wedgeEllipseCallout">
            <a:avLst>
              <a:gd name="adj1" fmla="val -66401"/>
              <a:gd name="adj2" fmla="val -41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draw an empty circle because 8 is NOT included.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CF8F0-F2B2-4B12-9760-B25C6ED689C5}"/>
              </a:ext>
            </a:extLst>
          </p:cNvPr>
          <p:cNvSpPr/>
          <p:nvPr/>
        </p:nvSpPr>
        <p:spPr>
          <a:xfrm>
            <a:off x="5247863" y="381331"/>
            <a:ext cx="4871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 Math Antics - Basic Inequalities - YouTube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BE1C3C-8662-4AC8-B1E9-BBAA1DAF0451}"/>
              </a:ext>
            </a:extLst>
          </p:cNvPr>
          <p:cNvSpPr/>
          <p:nvPr/>
        </p:nvSpPr>
        <p:spPr>
          <a:xfrm>
            <a:off x="5247863" y="780771"/>
            <a:ext cx="351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2) Math-Graphing Inequalities on a Number Line (the basics) - YouTube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0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13FC-D8B6-43BA-BE95-2251C57D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87" y="901532"/>
            <a:ext cx="6377940" cy="1293028"/>
          </a:xfrm>
        </p:spPr>
        <p:txBody>
          <a:bodyPr/>
          <a:lstStyle/>
          <a:p>
            <a:pPr algn="l"/>
            <a:r>
              <a:rPr lang="en-US" b="1" u="sng" dirty="0">
                <a:latin typeface="Comic Sans MS" panose="030F0702030302020204" pitchFamily="66" charset="0"/>
              </a:rPr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57D10-D8F0-49AD-8572-EB83290DC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Learn about deriving and using formulae.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Learn about changing the subject of a formula.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Learn about deriving an equation.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Learn about solving equations with unknowns on both sides.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mic Sans MS" panose="030F0702030302020204" pitchFamily="66" charset="0"/>
              </a:rPr>
              <a:t>Learn about representing an inequality on a number line and understanding equivalent inequalities.</a:t>
            </a:r>
          </a:p>
        </p:txBody>
      </p:sp>
    </p:spTree>
    <p:extLst>
      <p:ext uri="{BB962C8B-B14F-4D97-AF65-F5344CB8AC3E}">
        <p14:creationId xmlns:p14="http://schemas.microsoft.com/office/powerpoint/2010/main" val="5924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228" y="1001647"/>
                <a:ext cx="8880563" cy="959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. This means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can be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i="1" dirty="0">
                    <a:latin typeface="Comic Sans MS" panose="030F0702030302020204" pitchFamily="66" charset="0"/>
                  </a:rPr>
                  <a:t>  </a:t>
                </a:r>
                <a:r>
                  <a:rPr lang="en-US" sz="2000" dirty="0">
                    <a:latin typeface="Comic Sans MS" panose="030F0702030302020204" pitchFamily="66" charset="0"/>
                  </a:rPr>
                  <a:t>or less.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AA4E2A-838C-4DCB-A08F-6360183E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8" y="1001647"/>
                <a:ext cx="8880563" cy="959457"/>
              </a:xfrm>
              <a:prstGeom prst="rect">
                <a:avLst/>
              </a:prstGeom>
              <a:blipFill>
                <a:blip r:embed="rId2"/>
                <a:stretch>
                  <a:fillRect l="-618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117B499-AD5A-41BC-AB65-3C3EB2A5B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714" y="2770109"/>
                <a:ext cx="8880563" cy="959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Represent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. This means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can be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b="1" i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dirty="0">
                    <a:latin typeface="Comic Sans MS" panose="030F0702030302020204" pitchFamily="66" charset="0"/>
                  </a:rPr>
                  <a:t>or more.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117B499-AD5A-41BC-AB65-3C3EB2A5B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4" y="2770109"/>
                <a:ext cx="8880563" cy="959457"/>
              </a:xfrm>
              <a:prstGeom prst="rect">
                <a:avLst/>
              </a:prstGeom>
              <a:blipFill>
                <a:blip r:embed="rId3"/>
                <a:stretch>
                  <a:fillRect l="-618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Representing Inequalities on a Number Line">
            <a:extLst>
              <a:ext uri="{FF2B5EF4-FFF2-40B4-BE49-F238E27FC236}">
                <a16:creationId xmlns:a16="http://schemas.microsoft.com/office/drawing/2014/main" id="{CF9E22FB-2194-46A5-B482-13CF61F51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55"/>
          <a:stretch/>
        </p:blipFill>
        <p:spPr bwMode="auto">
          <a:xfrm>
            <a:off x="2341619" y="3557290"/>
            <a:ext cx="4830215" cy="11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mber Lines - Pre-Algebra">
            <a:extLst>
              <a:ext uri="{FF2B5EF4-FFF2-40B4-BE49-F238E27FC236}">
                <a16:creationId xmlns:a16="http://schemas.microsoft.com/office/drawing/2014/main" id="{291B3282-53BD-42C8-8605-0A83E71D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60" y="5487774"/>
            <a:ext cx="5367131" cy="11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8D0AEBE-BF07-4EB8-A8D8-2C187131C9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227" y="4921337"/>
                <a:ext cx="8880563" cy="959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Represent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7 . This means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can be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only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8D0AEBE-BF07-4EB8-A8D8-2C187131C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7" y="4921337"/>
                <a:ext cx="8880563" cy="959457"/>
              </a:xfrm>
              <a:prstGeom prst="rect">
                <a:avLst/>
              </a:prstGeom>
              <a:blipFill>
                <a:blip r:embed="rId6"/>
                <a:stretch>
                  <a:fillRect l="-618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Graphing Linear Inequalities">
            <a:extLst>
              <a:ext uri="{FF2B5EF4-FFF2-40B4-BE49-F238E27FC236}">
                <a16:creationId xmlns:a16="http://schemas.microsoft.com/office/drawing/2014/main" id="{9EB11D25-5A7C-4357-BE62-FB0337B9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60" y="1841336"/>
            <a:ext cx="5343939" cy="9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BEABF93-865F-4A8D-B036-C27FC7555457}"/>
              </a:ext>
            </a:extLst>
          </p:cNvPr>
          <p:cNvSpPr/>
          <p:nvPr/>
        </p:nvSpPr>
        <p:spPr>
          <a:xfrm>
            <a:off x="6599585" y="1961104"/>
            <a:ext cx="2437251" cy="1023391"/>
          </a:xfrm>
          <a:prstGeom prst="wedgeEllipseCallout">
            <a:avLst>
              <a:gd name="adj1" fmla="val -66401"/>
              <a:gd name="adj2" fmla="val -41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draw a shaded circle because -1 is included.</a:t>
            </a:r>
          </a:p>
        </p:txBody>
      </p:sp>
    </p:spTree>
    <p:extLst>
      <p:ext uri="{BB962C8B-B14F-4D97-AF65-F5344CB8AC3E}">
        <p14:creationId xmlns:p14="http://schemas.microsoft.com/office/powerpoint/2010/main" val="22504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1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phing Inequalities - Algebra 1">
            <a:extLst>
              <a:ext uri="{FF2B5EF4-FFF2-40B4-BE49-F238E27FC236}">
                <a16:creationId xmlns:a16="http://schemas.microsoft.com/office/drawing/2014/main" id="{566F54D2-BA8B-4F7E-A2C9-B85700D9C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7" b="11404"/>
          <a:stretch/>
        </p:blipFill>
        <p:spPr bwMode="auto">
          <a:xfrm>
            <a:off x="2425789" y="2221067"/>
            <a:ext cx="4292421" cy="8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DEF498-67C3-4C35-942E-B49840F256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2704" y="1467587"/>
                <a:ext cx="8880563" cy="959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Represent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9 . This means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can be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𝒂𝒏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DEF498-67C3-4C35-942E-B49840F25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04" y="1467587"/>
                <a:ext cx="8880563" cy="959457"/>
              </a:xfrm>
              <a:prstGeom prst="rect">
                <a:avLst/>
              </a:prstGeom>
              <a:blipFill>
                <a:blip r:embed="rId3"/>
                <a:stretch>
                  <a:fillRect l="-618" t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Inequalities on a Number Line">
            <a:extLst>
              <a:ext uri="{FF2B5EF4-FFF2-40B4-BE49-F238E27FC236}">
                <a16:creationId xmlns:a16="http://schemas.microsoft.com/office/drawing/2014/main" id="{A3CC3FB2-6B7C-4FE7-A6EA-EF504FA5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52" y="4195146"/>
            <a:ext cx="59817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5BCC8D0-4E8B-4A22-B678-BE1F362046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2704" y="3118314"/>
                <a:ext cx="8880563" cy="959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u="sng" dirty="0">
                    <a:latin typeface="Comic Sans MS" panose="030F0702030302020204" pitchFamily="66" charset="0"/>
                  </a:rPr>
                  <a:t>Example: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 Represent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5 . This means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omic Sans MS" panose="030F0702030302020204" pitchFamily="66" charset="0"/>
                  </a:rPr>
                  <a:t> can be any number starting from -3 till 5 (5 included).</a:t>
                </a:r>
              </a:p>
              <a:p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5BCC8D0-4E8B-4A22-B678-BE1F3620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04" y="3118314"/>
                <a:ext cx="8880563" cy="959457"/>
              </a:xfrm>
              <a:prstGeom prst="rect">
                <a:avLst/>
              </a:prstGeom>
              <a:blipFill>
                <a:blip r:embed="rId5"/>
                <a:stretch>
                  <a:fillRect l="-755" t="-7006" b="-19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8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Time — Sky Sirens">
            <a:extLst>
              <a:ext uri="{FF2B5EF4-FFF2-40B4-BE49-F238E27FC236}">
                <a16:creationId xmlns:a16="http://schemas.microsoft.com/office/drawing/2014/main" id="{F25388D5-C4A1-417F-B6D5-F861E2BA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018">
            <a:off x="132458" y="1022594"/>
            <a:ext cx="4761974" cy="1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D094-4B1D-40EF-B9B3-2ACAD30D76DC}"/>
              </a:ext>
            </a:extLst>
          </p:cNvPr>
          <p:cNvSpPr txBox="1">
            <a:spLocks/>
          </p:cNvSpPr>
          <p:nvPr/>
        </p:nvSpPr>
        <p:spPr>
          <a:xfrm>
            <a:off x="5026891" y="1831964"/>
            <a:ext cx="4041913" cy="3047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120 Ex.7I: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 Q1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Q2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latin typeface="Comic Sans MS" pitchFamily="66" charset="0"/>
              </a:rPr>
              <a:t>(solve these questions only)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8F1770D-6D5F-494F-B8E5-84D3CC30B677}"/>
              </a:ext>
            </a:extLst>
          </p:cNvPr>
          <p:cNvSpPr/>
          <p:nvPr/>
        </p:nvSpPr>
        <p:spPr>
          <a:xfrm rot="20362631">
            <a:off x="543339" y="4041913"/>
            <a:ext cx="2332382" cy="1961322"/>
          </a:xfrm>
          <a:prstGeom prst="cloudCallout">
            <a:avLst>
              <a:gd name="adj1" fmla="val -64587"/>
              <a:gd name="adj2" fmla="val 58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 of chapter 7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4145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D66B-E6A8-43B4-85AB-757B2474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8" y="692812"/>
            <a:ext cx="7820770" cy="1293028"/>
          </a:xfrm>
        </p:spPr>
        <p:txBody>
          <a:bodyPr/>
          <a:lstStyle/>
          <a:p>
            <a:pPr algn="l"/>
            <a:r>
              <a:rPr lang="en-US" u="sng" dirty="0">
                <a:latin typeface="Comic Sans MS" panose="030F0702030302020204" pitchFamily="66" charset="0"/>
              </a:rPr>
              <a:t>Deriving formulae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681B-7B76-474E-AD29-397BEF7F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" y="1929520"/>
            <a:ext cx="7955280" cy="406908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mic Sans MS" panose="030F0702030302020204" pitchFamily="66" charset="0"/>
              </a:rPr>
              <a:t>You already know that an expression does NOT have an equal sign, but a formula does.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mic Sans MS" panose="030F0702030302020204" pitchFamily="66" charset="0"/>
              </a:rPr>
              <a:t>A formula describes a relationship between two variables. Formulae is plural of formula.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mic Sans MS" panose="030F0702030302020204" pitchFamily="66" charset="0"/>
              </a:rPr>
              <a:t>The word derive means to construct or come up with.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mic Sans MS" panose="030F0702030302020204" pitchFamily="66" charset="0"/>
              </a:rPr>
              <a:t>To derive a formula means to use known information to write a formula connecting variables.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omic Sans MS" panose="030F0702030302020204" pitchFamily="66" charset="0"/>
              </a:rPr>
              <a:t>The key to deriving a formula is to identify the fixed parts, and the variable parts.</a:t>
            </a:r>
          </a:p>
        </p:txBody>
      </p:sp>
    </p:spTree>
    <p:extLst>
      <p:ext uri="{BB962C8B-B14F-4D97-AF65-F5344CB8AC3E}">
        <p14:creationId xmlns:p14="http://schemas.microsoft.com/office/powerpoint/2010/main" val="2529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4004FF-58BF-4B6C-B7D6-34D82C24F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5" t="8351" r="52989" b="16984"/>
          <a:stretch/>
        </p:blipFill>
        <p:spPr>
          <a:xfrm rot="5400000">
            <a:off x="1874061" y="-647164"/>
            <a:ext cx="2451652" cy="5939216"/>
          </a:xfr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E3187C7-144E-480B-B128-2B6C11D71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4854" r="27756" b="18311"/>
          <a:stretch/>
        </p:blipFill>
        <p:spPr>
          <a:xfrm rot="5400000">
            <a:off x="1761929" y="2069056"/>
            <a:ext cx="2675915" cy="5939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8EA1F5-0609-4BC9-BCDE-CF15976C9B76}"/>
              </a:ext>
            </a:extLst>
          </p:cNvPr>
          <p:cNvSpPr txBox="1"/>
          <p:nvPr/>
        </p:nvSpPr>
        <p:spPr>
          <a:xfrm>
            <a:off x="6162263" y="3829878"/>
            <a:ext cx="2796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Comic Sans MS" panose="030F0702030302020204" pitchFamily="66" charset="0"/>
              </a:rPr>
              <a:t>“</a:t>
            </a:r>
            <a:r>
              <a:rPr 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000" b="1" i="1" dirty="0">
                <a:latin typeface="Comic Sans MS" panose="030F0702030302020204" pitchFamily="66" charset="0"/>
              </a:rPr>
              <a:t>” </a:t>
            </a:r>
            <a:r>
              <a:rPr lang="en-US" sz="2000" dirty="0">
                <a:latin typeface="Comic Sans MS" panose="030F0702030302020204" pitchFamily="66" charset="0"/>
              </a:rPr>
              <a:t>is the</a:t>
            </a:r>
            <a:r>
              <a:rPr lang="en-US" sz="2000" b="1" dirty="0">
                <a:latin typeface="Comic Sans MS" panose="030F0702030302020204" pitchFamily="66" charset="0"/>
              </a:rPr>
              <a:t> subject </a:t>
            </a:r>
            <a:r>
              <a:rPr lang="en-US" sz="2000" dirty="0">
                <a:latin typeface="Comic Sans MS" panose="030F0702030302020204" pitchFamily="66" charset="0"/>
              </a:rPr>
              <a:t>of the formula and the formula is said to ne </a:t>
            </a:r>
            <a:r>
              <a:rPr lang="en-US" sz="2000" b="1" dirty="0">
                <a:latin typeface="Comic Sans MS" panose="030F0702030302020204" pitchFamily="66" charset="0"/>
              </a:rPr>
              <a:t>in terms </a:t>
            </a:r>
            <a:r>
              <a:rPr lang="en-US" sz="2000" dirty="0">
                <a:latin typeface="Comic Sans MS" panose="030F0702030302020204" pitchFamily="66" charset="0"/>
              </a:rPr>
              <a:t>of “</a:t>
            </a:r>
            <a:r>
              <a:rPr lang="en-US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2000" b="1" i="1" dirty="0">
                <a:latin typeface="Comic Sans MS" panose="030F0702030302020204" pitchFamily="66" charset="0"/>
              </a:rPr>
              <a:t>”</a:t>
            </a:r>
            <a:r>
              <a:rPr lang="en-US" sz="2000" dirty="0">
                <a:latin typeface="Comic Sans MS" panose="030F0702030302020204" pitchFamily="66" charset="0"/>
              </a:rPr>
              <a:t> as “h” is the variable used on the other side of the equal sign.</a:t>
            </a:r>
          </a:p>
        </p:txBody>
      </p:sp>
    </p:spTree>
    <p:extLst>
      <p:ext uri="{BB962C8B-B14F-4D97-AF65-F5344CB8AC3E}">
        <p14:creationId xmlns:p14="http://schemas.microsoft.com/office/powerpoint/2010/main" val="9619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Time — Sky Sirens">
            <a:extLst>
              <a:ext uri="{FF2B5EF4-FFF2-40B4-BE49-F238E27FC236}">
                <a16:creationId xmlns:a16="http://schemas.microsoft.com/office/drawing/2014/main" id="{F25388D5-C4A1-417F-B6D5-F861E2BA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018">
            <a:off x="132458" y="1477074"/>
            <a:ext cx="4761974" cy="1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D094-4B1D-40EF-B9B3-2ACAD30D76DC}"/>
              </a:ext>
            </a:extLst>
          </p:cNvPr>
          <p:cNvSpPr txBox="1">
            <a:spLocks/>
          </p:cNvSpPr>
          <p:nvPr/>
        </p:nvSpPr>
        <p:spPr>
          <a:xfrm>
            <a:off x="5026891" y="1349273"/>
            <a:ext cx="4225767" cy="14630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P. 108 Ex. 7A: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 Q1 (a)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Q3 a(</a:t>
            </a:r>
            <a:r>
              <a:rPr lang="en-US" sz="2000" dirty="0" err="1">
                <a:latin typeface="Comic Sans MS" pitchFamily="66" charset="0"/>
              </a:rPr>
              <a:t>i,iii</a:t>
            </a:r>
            <a:r>
              <a:rPr lang="en-US" sz="2000" dirty="0">
                <a:latin typeface="Comic Sans MS" pitchFamily="66" charset="0"/>
              </a:rPr>
              <a:t>), b, c(</a:t>
            </a:r>
            <a:r>
              <a:rPr lang="en-US" sz="2000" dirty="0" err="1">
                <a:latin typeface="Comic Sans MS" pitchFamily="66" charset="0"/>
              </a:rPr>
              <a:t>i,iii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Comic Sans MS" pitchFamily="66" charset="0"/>
              </a:rPr>
              <a:t>Q13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Comic Sans MS" pitchFamily="66" charset="0"/>
              </a:rPr>
              <a:t>Note: </a:t>
            </a:r>
            <a:r>
              <a:rPr lang="en-US" sz="2000" dirty="0">
                <a:latin typeface="Comic Sans MS" pitchFamily="66" charset="0"/>
              </a:rPr>
              <a:t>Q14 till 18 not included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latin typeface="Comic Sans MS" pitchFamily="66" charset="0"/>
            </a:endParaRP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3900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681B-7B76-474E-AD29-397BEF7F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" y="2234317"/>
            <a:ext cx="7955280" cy="406908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An equation consists of variables, numbers and has an </a:t>
            </a:r>
            <a:r>
              <a:rPr lang="en-US" b="1" u="sng" dirty="0">
                <a:latin typeface="Comic Sans MS" panose="030F0702030302020204" pitchFamily="66" charset="0"/>
              </a:rPr>
              <a:t>equal</a:t>
            </a:r>
            <a:r>
              <a:rPr lang="en-US" dirty="0">
                <a:latin typeface="Comic Sans MS" panose="030F0702030302020204" pitchFamily="66" charset="0"/>
              </a:rPr>
              <a:t> sign.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An equation is treated as a scale where the right side has to balance the left side.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alance scale, law symbol, weighing, weighing scale icon - Download on  Iconfinder">
            <a:extLst>
              <a:ext uri="{FF2B5EF4-FFF2-40B4-BE49-F238E27FC236}">
                <a16:creationId xmlns:a16="http://schemas.microsoft.com/office/drawing/2014/main" id="{83DE02C6-D967-4A3A-BEC1-A50B5193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0" y="4112671"/>
            <a:ext cx="1293029" cy="12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400DF4-336C-49EB-965C-273EF5BC1262}"/>
              </a:ext>
            </a:extLst>
          </p:cNvPr>
          <p:cNvSpPr txBox="1">
            <a:spLocks/>
          </p:cNvSpPr>
          <p:nvPr/>
        </p:nvSpPr>
        <p:spPr>
          <a:xfrm>
            <a:off x="461838" y="805786"/>
            <a:ext cx="782077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u="sng" dirty="0">
                <a:latin typeface="Comic Sans MS" panose="030F0702030302020204" pitchFamily="66" charset="0"/>
              </a:rPr>
              <a:t>Deriving and solving Equations</a:t>
            </a:r>
          </a:p>
        </p:txBody>
      </p:sp>
    </p:spTree>
    <p:extLst>
      <p:ext uri="{BB962C8B-B14F-4D97-AF65-F5344CB8AC3E}">
        <p14:creationId xmlns:p14="http://schemas.microsoft.com/office/powerpoint/2010/main" val="22603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61" y="737352"/>
            <a:ext cx="6512511" cy="1143000"/>
          </a:xfrm>
        </p:spPr>
        <p:txBody>
          <a:bodyPr/>
          <a:lstStyle/>
          <a:p>
            <a:pPr algn="l"/>
            <a:r>
              <a:rPr lang="en-US" sz="4000" b="1" u="sng" dirty="0"/>
              <a:t>Solving equations: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270" y="1620068"/>
            <a:ext cx="6104109" cy="56553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Comic Sans MS" pitchFamily="66" charset="0"/>
              </a:rPr>
              <a:t>To solve equations you need to follow the steps below:         </a:t>
            </a: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Reorder the equation so that numbers are on one side and letters (variables) are on the other side</a:t>
            </a:r>
            <a:r>
              <a:rPr lang="en-US" sz="1800" b="1" i="1" dirty="0">
                <a:latin typeface="Comic Sans MS" pitchFamily="66" charset="0"/>
              </a:rPr>
              <a:t> (it is recommended to make sure that the variable is positive not negative)</a:t>
            </a: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Use inverse operations to get rid of terms.</a:t>
            </a: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Whatever you do on one side, you should do the same on the other side.</a:t>
            </a: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Comic Sans MS" pitchFamily="66" charset="0"/>
              </a:rPr>
              <a:t>To check your answer, replace the variable with the answer that you found and make sure the statement is true.</a:t>
            </a:r>
          </a:p>
          <a:p>
            <a:pPr marL="708660" lvl="1" indent="-34290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 descr="How Can I Align The Steps to Solve a Simple Algebraic Equation with  MathJax? - TeX - LaTeX Stack Exchange">
            <a:extLst>
              <a:ext uri="{FF2B5EF4-FFF2-40B4-BE49-F238E27FC236}">
                <a16:creationId xmlns:a16="http://schemas.microsoft.com/office/drawing/2014/main" id="{C0CDA202-B58F-43DC-84EA-0760799B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6" t="22779" r="25271" b="10902"/>
          <a:stretch/>
        </p:blipFill>
        <p:spPr bwMode="auto">
          <a:xfrm>
            <a:off x="6146208" y="2891358"/>
            <a:ext cx="2878522" cy="3346573"/>
          </a:xfrm>
          <a:prstGeom prst="rect">
            <a:avLst/>
          </a:prstGeom>
          <a:noFill/>
          <a:ln w="41275">
            <a:solidFill>
              <a:schemeClr val="accent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9D889-C2AC-4057-AD0C-5F4743BC60DB}"/>
              </a:ext>
            </a:extLst>
          </p:cNvPr>
          <p:cNvSpPr txBox="1"/>
          <p:nvPr/>
        </p:nvSpPr>
        <p:spPr>
          <a:xfrm>
            <a:off x="6013688" y="2425207"/>
            <a:ext cx="15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Example: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12489-2EBC-48F1-90AF-1761023F8252}"/>
              </a:ext>
            </a:extLst>
          </p:cNvPr>
          <p:cNvSpPr/>
          <p:nvPr/>
        </p:nvSpPr>
        <p:spPr>
          <a:xfrm>
            <a:off x="3948224" y="6522087"/>
            <a:ext cx="5380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https://www.youtube.com/watch?v=l3XzepN03KQ&amp;t=211s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270" y="1129742"/>
            <a:ext cx="9024730" cy="64604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500" dirty="0">
                <a:latin typeface="Comic Sans MS" pitchFamily="66" charset="0"/>
              </a:rPr>
              <a:t>Examples: Solve the following equations:</a:t>
            </a:r>
          </a:p>
          <a:p>
            <a:pPr marL="708660" lvl="1" indent="-342900">
              <a:spcBef>
                <a:spcPts val="1200"/>
              </a:spcBef>
              <a:buNone/>
            </a:pPr>
            <a:endParaRPr lang="en-US" sz="35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9131" y="2134467"/>
                <a:ext cx="2227219" cy="41073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Ex 1: </a:t>
                </a:r>
              </a:p>
              <a:p>
                <a:pPr marL="45720"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tabLst/>
                  <a:defRPr/>
                </a:pPr>
                <a:r>
                  <a:rPr lang="en-US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+ 5 = 8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Ex 2: </a:t>
                </a: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– 4 = 9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1" y="2134467"/>
                <a:ext cx="2227219" cy="4107307"/>
              </a:xfrm>
              <a:prstGeom prst="rect">
                <a:avLst/>
              </a:prstGeom>
              <a:blipFill>
                <a:blip r:embed="rId2"/>
                <a:stretch>
                  <a:fillRect l="-1370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518025" y="1950719"/>
                <a:ext cx="2227219" cy="42910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Ex 3: </a:t>
                </a: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45720"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tabLst/>
                  <a:defRPr/>
                </a:pPr>
                <a:r>
                  <a:rPr kumimoji="0" lang="en-US" sz="1800" b="0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6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42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Ex 4: </a:t>
                </a: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tabLst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025" y="1950719"/>
                <a:ext cx="2227219" cy="4291055"/>
              </a:xfrm>
              <a:prstGeom prst="rect">
                <a:avLst/>
              </a:prstGeom>
              <a:blipFill>
                <a:blip r:embed="rId3"/>
                <a:stretch>
                  <a:fillRect l="-1370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196146" y="1919971"/>
                <a:ext cx="2947854" cy="42910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5: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– 4 = 1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Ex 6: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+ 7 + 7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 27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46" y="1919971"/>
                <a:ext cx="2947854" cy="4291055"/>
              </a:xfrm>
              <a:prstGeom prst="rect">
                <a:avLst/>
              </a:prstGeom>
              <a:blipFill>
                <a:blip r:embed="rId4"/>
                <a:stretch>
                  <a:fillRect l="-103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C2B25B-78AE-4F12-AE92-C6ABA46CCFCF}"/>
                  </a:ext>
                </a:extLst>
              </p:cNvPr>
              <p:cNvSpPr txBox="1"/>
              <p:nvPr/>
            </p:nvSpPr>
            <p:spPr>
              <a:xfrm>
                <a:off x="409131" y="3573194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C2B25B-78AE-4F12-AE92-C6ABA46CC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1" y="3573194"/>
                <a:ext cx="1885071" cy="369332"/>
              </a:xfrm>
              <a:prstGeom prst="rect">
                <a:avLst/>
              </a:prstGeom>
              <a:blipFill>
                <a:blip r:embed="rId5"/>
                <a:stretch>
                  <a:fillRect l="-25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BE49C2-271A-4E1C-A9A2-87B1875F26FB}"/>
                  </a:ext>
                </a:extLst>
              </p:cNvPr>
              <p:cNvSpPr txBox="1"/>
              <p:nvPr/>
            </p:nvSpPr>
            <p:spPr>
              <a:xfrm>
                <a:off x="409130" y="6023679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BE49C2-271A-4E1C-A9A2-87B1875F2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0" y="6023679"/>
                <a:ext cx="1885071" cy="369332"/>
              </a:xfrm>
              <a:prstGeom prst="rect">
                <a:avLst/>
              </a:prstGeom>
              <a:blipFill>
                <a:blip r:embed="rId6"/>
                <a:stretch>
                  <a:fillRect l="-25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2B83F-06BE-4801-9E32-949B34FD088F}"/>
                  </a:ext>
                </a:extLst>
              </p:cNvPr>
              <p:cNvSpPr txBox="1"/>
              <p:nvPr/>
            </p:nvSpPr>
            <p:spPr>
              <a:xfrm>
                <a:off x="3518025" y="3591953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2B83F-06BE-4801-9E32-949B34FD0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025" y="3591953"/>
                <a:ext cx="1885071" cy="369332"/>
              </a:xfrm>
              <a:prstGeom prst="rect">
                <a:avLst/>
              </a:prstGeom>
              <a:blipFill>
                <a:blip r:embed="rId7"/>
                <a:stretch>
                  <a:fillRect l="-25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6B5BB1-50EF-4F98-9B0B-BA900787C3BB}"/>
                  </a:ext>
                </a:extLst>
              </p:cNvPr>
              <p:cNvSpPr txBox="1"/>
              <p:nvPr/>
            </p:nvSpPr>
            <p:spPr>
              <a:xfrm>
                <a:off x="3518024" y="5988650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6B5BB1-50EF-4F98-9B0B-BA900787C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024" y="5988650"/>
                <a:ext cx="1885071" cy="369332"/>
              </a:xfrm>
              <a:prstGeom prst="rect">
                <a:avLst/>
              </a:prstGeom>
              <a:blipFill>
                <a:blip r:embed="rId8"/>
                <a:stretch>
                  <a:fillRect l="-25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10D2F7-A0A0-416D-A6BF-403438341B4E}"/>
                  </a:ext>
                </a:extLst>
              </p:cNvPr>
              <p:cNvSpPr txBox="1"/>
              <p:nvPr/>
            </p:nvSpPr>
            <p:spPr>
              <a:xfrm>
                <a:off x="6284771" y="3610712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10D2F7-A0A0-416D-A6BF-403438341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771" y="3610712"/>
                <a:ext cx="1885071" cy="369332"/>
              </a:xfrm>
              <a:prstGeom prst="rect">
                <a:avLst/>
              </a:prstGeom>
              <a:blipFill>
                <a:blip r:embed="rId9"/>
                <a:stretch>
                  <a:fillRect l="-291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9CB957-AF34-41FF-9FBA-3432924ABC53}"/>
                  </a:ext>
                </a:extLst>
              </p:cNvPr>
              <p:cNvSpPr txBox="1"/>
              <p:nvPr/>
            </p:nvSpPr>
            <p:spPr>
              <a:xfrm>
                <a:off x="6626919" y="6012292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r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9CB957-AF34-41FF-9FBA-3432924AB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919" y="6012292"/>
                <a:ext cx="1885071" cy="369332"/>
              </a:xfrm>
              <a:prstGeom prst="rect">
                <a:avLst/>
              </a:prstGeom>
              <a:blipFill>
                <a:blip r:embed="rId10"/>
                <a:stretch>
                  <a:fillRect l="-25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2EDB1CF-B596-4319-AC2B-ECEDE669D18B}"/>
              </a:ext>
            </a:extLst>
          </p:cNvPr>
          <p:cNvSpPr/>
          <p:nvPr/>
        </p:nvSpPr>
        <p:spPr>
          <a:xfrm>
            <a:off x="4460559" y="6550223"/>
            <a:ext cx="4986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1"/>
              </a:rPr>
              <a:t>https://www.youtube.com/watch?v=Qyd_v3DGzTM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2258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9" grpId="0"/>
      <p:bldP spid="13" grpId="0"/>
      <p:bldP spid="14" grpId="0"/>
      <p:bldP spid="15" grpId="0"/>
      <p:bldP spid="16" grpId="0"/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2198" y="1067061"/>
                <a:ext cx="2785066" cy="5759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Ex7: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– 12 = 3 + 2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Ex8: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23 − 5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− 17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9: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 ( 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− 2) = 16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8" y="1067061"/>
                <a:ext cx="2785066" cy="5759666"/>
              </a:xfrm>
              <a:prstGeom prst="rect">
                <a:avLst/>
              </a:prstGeom>
              <a:blipFill>
                <a:blip r:embed="rId2"/>
                <a:stretch>
                  <a:fillRect l="-1313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146360" y="1067061"/>
                <a:ext cx="3997639" cy="6364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10: 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 ( 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– 5 ) = 2 ( 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+ 3)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11: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+ 10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endParaRPr lang="en-US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12: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−3)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42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60" y="1067061"/>
                <a:ext cx="3997639" cy="6364224"/>
              </a:xfrm>
              <a:prstGeom prst="rect">
                <a:avLst/>
              </a:prstGeom>
              <a:blipFill>
                <a:blip r:embed="rId3"/>
                <a:stretch>
                  <a:fillRect l="-76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9275CD-D682-4370-8264-8E0AD25B37F6}"/>
                  </a:ext>
                </a:extLst>
              </p:cNvPr>
              <p:cNvSpPr txBox="1"/>
              <p:nvPr/>
            </p:nvSpPr>
            <p:spPr>
              <a:xfrm>
                <a:off x="577941" y="2662260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9275CD-D682-4370-8264-8E0AD25B3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41" y="2662260"/>
                <a:ext cx="1885071" cy="369332"/>
              </a:xfrm>
              <a:prstGeom prst="rect">
                <a:avLst/>
              </a:prstGeom>
              <a:blipFill>
                <a:blip r:embed="rId4"/>
                <a:stretch>
                  <a:fillRect l="-29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05ABA-FCDD-4C6F-97C5-BC41F1150083}"/>
                  </a:ext>
                </a:extLst>
              </p:cNvPr>
              <p:cNvSpPr txBox="1"/>
              <p:nvPr/>
            </p:nvSpPr>
            <p:spPr>
              <a:xfrm>
                <a:off x="577942" y="4436735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05ABA-FCDD-4C6F-97C5-BC41F115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42" y="4436735"/>
                <a:ext cx="1885071" cy="369332"/>
              </a:xfrm>
              <a:prstGeom prst="rect">
                <a:avLst/>
              </a:prstGeom>
              <a:blipFill>
                <a:blip r:embed="rId5"/>
                <a:stretch>
                  <a:fillRect l="-29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DE20E1-BC41-4FCA-82C2-A152D3FEDBC7}"/>
                  </a:ext>
                </a:extLst>
              </p:cNvPr>
              <p:cNvSpPr txBox="1"/>
              <p:nvPr/>
            </p:nvSpPr>
            <p:spPr>
              <a:xfrm>
                <a:off x="577941" y="6451315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DE20E1-BC41-4FCA-82C2-A152D3FE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41" y="6451315"/>
                <a:ext cx="1885071" cy="369332"/>
              </a:xfrm>
              <a:prstGeom prst="rect">
                <a:avLst/>
              </a:prstGeom>
              <a:blipFill>
                <a:blip r:embed="rId6"/>
                <a:stretch>
                  <a:fillRect l="-291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F66EB8-6121-4783-B86F-606B80EA3C95}"/>
                  </a:ext>
                </a:extLst>
              </p:cNvPr>
              <p:cNvSpPr txBox="1"/>
              <p:nvPr/>
            </p:nvSpPr>
            <p:spPr>
              <a:xfrm>
                <a:off x="5360959" y="2616591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F66EB8-6121-4783-B86F-606B80EA3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959" y="2616591"/>
                <a:ext cx="1885071" cy="369332"/>
              </a:xfrm>
              <a:prstGeom prst="rect">
                <a:avLst/>
              </a:prstGeom>
              <a:blipFill>
                <a:blip r:embed="rId7"/>
                <a:stretch>
                  <a:fillRect l="-25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1F62E-4AFF-40C4-A140-10C4A72B615F}"/>
                  </a:ext>
                </a:extLst>
              </p:cNvPr>
              <p:cNvSpPr txBox="1"/>
              <p:nvPr/>
            </p:nvSpPr>
            <p:spPr>
              <a:xfrm>
                <a:off x="5360958" y="4535453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1F62E-4AFF-40C4-A140-10C4A72B6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958" y="4535453"/>
                <a:ext cx="1885071" cy="369332"/>
              </a:xfrm>
              <a:prstGeom prst="rect">
                <a:avLst/>
              </a:prstGeom>
              <a:blipFill>
                <a:blip r:embed="rId8"/>
                <a:stretch>
                  <a:fillRect l="-258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21146F-A70F-4FBE-A8F0-6022C70B1EC6}"/>
                  </a:ext>
                </a:extLst>
              </p:cNvPr>
              <p:cNvSpPr txBox="1"/>
              <p:nvPr/>
            </p:nvSpPr>
            <p:spPr>
              <a:xfrm>
                <a:off x="5260108" y="6454315"/>
                <a:ext cx="188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𝟖𝟕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21146F-A70F-4FBE-A8F0-6022C70B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108" y="6454315"/>
                <a:ext cx="1885071" cy="369332"/>
              </a:xfrm>
              <a:prstGeom prst="rect">
                <a:avLst/>
              </a:prstGeom>
              <a:blipFill>
                <a:blip r:embed="rId9"/>
                <a:stretch>
                  <a:fillRect l="-29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48155</TotalTime>
  <Words>1431</Words>
  <Application>Microsoft Office PowerPoint</Application>
  <PresentationFormat>On-screen Show (4:3)</PresentationFormat>
  <Paragraphs>273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Century Gothic</vt:lpstr>
      <vt:lpstr>Comic Sans MS</vt:lpstr>
      <vt:lpstr>Georgia</vt:lpstr>
      <vt:lpstr>Wingdings</vt:lpstr>
      <vt:lpstr>Vapor Trail</vt:lpstr>
      <vt:lpstr>Equations, formulae and inequalities</vt:lpstr>
      <vt:lpstr>Objectives:</vt:lpstr>
      <vt:lpstr>Deriving formulae</vt:lpstr>
      <vt:lpstr>PowerPoint Presentation</vt:lpstr>
      <vt:lpstr>PowerPoint Presentation</vt:lpstr>
      <vt:lpstr>PowerPoint Presentation</vt:lpstr>
      <vt:lpstr>Solving equations: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Substitution into formulae</vt:lpstr>
      <vt:lpstr>PowerPoint Presentation</vt:lpstr>
      <vt:lpstr>Changing the subject of a formula</vt:lpstr>
      <vt:lpstr>Using a function machine</vt:lpstr>
      <vt:lpstr>PowerPoint Presentation</vt:lpstr>
      <vt:lpstr>Inequalities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T.Newas</cp:lastModifiedBy>
  <cp:revision>187</cp:revision>
  <dcterms:created xsi:type="dcterms:W3CDTF">2014-09-16T21:39:42Z</dcterms:created>
  <dcterms:modified xsi:type="dcterms:W3CDTF">2023-03-21T08:48:26Z</dcterms:modified>
</cp:coreProperties>
</file>