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3399"/>
    <a:srgbClr val="990099"/>
    <a:srgbClr val="CC0066"/>
    <a:srgbClr val="CC0099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864EC-1A55-43AC-BC2B-2F0B229D2756}" type="datetimeFigureOut">
              <a:rPr lang="es-ES" smtClean="0"/>
              <a:pPr/>
              <a:t>09/01/2021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E3511-F7A9-41CE-BDDD-030FCFF9F403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24965"/>
            <a:ext cx="8424936" cy="929614"/>
          </a:xfrm>
          <a:prstGeom prst="flowChartAlternateProcess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sz="7300" b="1" dirty="0">
                <a:latin typeface="AR CENA" pitchFamily="2" charset="0"/>
              </a:rPr>
              <a:t>ABILITY</a:t>
            </a:r>
            <a:r>
              <a:rPr lang="en-GB" b="1" dirty="0">
                <a:latin typeface="AR CENA" pitchFamily="2" charset="0"/>
              </a:rPr>
              <a:t>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169062"/>
            <a:ext cx="3744416" cy="1584176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PRESENT</a:t>
            </a:r>
          </a:p>
          <a:p>
            <a:r>
              <a:rPr lang="en-GB" sz="4000" b="1" dirty="0">
                <a:solidFill>
                  <a:schemeClr val="tx1"/>
                </a:solidFill>
              </a:rPr>
              <a:t>CAN / CAN´T 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32529" y="4437112"/>
            <a:ext cx="3870430" cy="1491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I can cook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She can ride a horse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Can we run for 1 hour?</a:t>
            </a:r>
          </a:p>
        </p:txBody>
      </p:sp>
      <p:sp>
        <p:nvSpPr>
          <p:cNvPr id="13" name="12 Flecha abajo"/>
          <p:cNvSpPr/>
          <p:nvPr/>
        </p:nvSpPr>
        <p:spPr>
          <a:xfrm>
            <a:off x="1475656" y="2996952"/>
            <a:ext cx="972108" cy="1296144"/>
          </a:xfrm>
          <a:prstGeom prst="downArrow">
            <a:avLst/>
          </a:prstGeom>
          <a:solidFill>
            <a:srgbClr val="92D05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6318194" y="2924944"/>
            <a:ext cx="972108" cy="1305244"/>
          </a:xfrm>
          <a:prstGeom prst="downArrow">
            <a:avLst/>
          </a:prstGeom>
          <a:ln w="28575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4572000" y="1133077"/>
            <a:ext cx="4464496" cy="1656184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600" b="1" dirty="0">
                <a:solidFill>
                  <a:schemeClr val="bg1"/>
                </a:solidFill>
              </a:rPr>
              <a:t>PAST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4000" b="1" dirty="0">
                <a:solidFill>
                  <a:schemeClr val="tx1"/>
                </a:solidFill>
              </a:rPr>
              <a:t>COULD / COULDN´T 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427984" y="4308687"/>
            <a:ext cx="4536504" cy="23904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I could cook vey well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She could ride a horse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Could you run for an hour when you were younger?</a:t>
            </a:r>
          </a:p>
          <a:p>
            <a:pPr lvl="0" algn="just">
              <a:spcBef>
                <a:spcPct val="20000"/>
              </a:spcBef>
              <a:defRPr/>
            </a:pPr>
            <a:endParaRPr lang="en-GB" sz="2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13" grpId="0" animBg="1"/>
      <p:bldP spid="14" grpId="0" animBg="1"/>
      <p:bldP spid="1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3" y="166255"/>
            <a:ext cx="8352929" cy="994493"/>
          </a:xfrm>
          <a:prstGeom prst="flowChartAlternateProcess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sz="7300" b="1" dirty="0">
                <a:solidFill>
                  <a:schemeClr val="bg1"/>
                </a:solidFill>
                <a:latin typeface="AR CENA" pitchFamily="2" charset="0"/>
              </a:rPr>
              <a:t>ABILITY</a:t>
            </a:r>
            <a:r>
              <a:rPr lang="en-GB" b="1" dirty="0">
                <a:solidFill>
                  <a:schemeClr val="bg1"/>
                </a:solidFill>
                <a:latin typeface="AR CENA" pitchFamily="2" charset="0"/>
              </a:rPr>
              <a:t>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3" y="1412776"/>
            <a:ext cx="3744416" cy="1584176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PRESENT</a:t>
            </a:r>
          </a:p>
          <a:p>
            <a:r>
              <a:rPr lang="en-GB" sz="4000" b="1" dirty="0">
                <a:solidFill>
                  <a:schemeClr val="tx1"/>
                </a:solidFill>
              </a:rPr>
              <a:t>IS / AM / ARE ABLE TO  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0" y="4581128"/>
            <a:ext cx="4355976" cy="1491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She’s able to write well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He isn´t able to drive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Is he able to speak French? </a:t>
            </a:r>
          </a:p>
        </p:txBody>
      </p:sp>
      <p:sp>
        <p:nvSpPr>
          <p:cNvPr id="13" name="12 Flecha abajo"/>
          <p:cNvSpPr/>
          <p:nvPr/>
        </p:nvSpPr>
        <p:spPr>
          <a:xfrm>
            <a:off x="1547664" y="3140968"/>
            <a:ext cx="972108" cy="1224136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>
            <a:off x="6084168" y="3176972"/>
            <a:ext cx="972108" cy="1224136"/>
          </a:xfrm>
          <a:prstGeom prst="downArrow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4492320" y="1340768"/>
            <a:ext cx="4464496" cy="1656184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600" b="1" dirty="0">
                <a:solidFill>
                  <a:schemeClr val="bg1"/>
                </a:solidFill>
              </a:rPr>
              <a:t>PAST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4000" b="1" dirty="0">
                <a:solidFill>
                  <a:schemeClr val="tx1"/>
                </a:solidFill>
              </a:rPr>
              <a:t>WAS/ WERE ABLE TO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412641" y="4581128"/>
            <a:ext cx="4623855" cy="14914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Aged three, she was able to read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Aged two, he wasn´t able to walk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Were you able to get a job?</a:t>
            </a:r>
          </a:p>
        </p:txBody>
      </p:sp>
    </p:spTree>
    <p:extLst>
      <p:ext uri="{BB962C8B-B14F-4D97-AF65-F5344CB8AC3E}">
        <p14:creationId xmlns:p14="http://schemas.microsoft.com/office/powerpoint/2010/main" val="407774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13" grpId="0" animBg="1"/>
      <p:bldP spid="14" grpId="0" animBg="1"/>
      <p:bldP spid="1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9532" y="97391"/>
            <a:ext cx="8604956" cy="1018431"/>
          </a:xfrm>
          <a:prstGeom prst="flowChartAlternateProcess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sz="7300" b="1" dirty="0">
                <a:latin typeface="AR CENA" pitchFamily="2" charset="0"/>
              </a:rPr>
              <a:t>ABILITY</a:t>
            </a:r>
            <a:r>
              <a:rPr lang="en-GB" b="1" dirty="0">
                <a:latin typeface="AR CENA" pitchFamily="2" charset="0"/>
              </a:rPr>
              <a:t>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9532" y="1199971"/>
            <a:ext cx="3744416" cy="1584176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PRESENT</a:t>
            </a:r>
          </a:p>
          <a:p>
            <a:r>
              <a:rPr lang="en-GB" sz="4000" b="1" dirty="0">
                <a:solidFill>
                  <a:schemeClr val="tx1"/>
                </a:solidFill>
              </a:rPr>
              <a:t>MANAGE TO  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79512" y="3976546"/>
            <a:ext cx="4104456" cy="27173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She always manage</a:t>
            </a:r>
            <a:r>
              <a:rPr lang="en-GB" sz="24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s</a:t>
            </a:r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 to finish her homework on time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 don´t usually manage to get on time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Does he manage to sell all his products ?</a:t>
            </a:r>
          </a:p>
        </p:txBody>
      </p:sp>
      <p:sp>
        <p:nvSpPr>
          <p:cNvPr id="13" name="12 Flecha abajo"/>
          <p:cNvSpPr/>
          <p:nvPr/>
        </p:nvSpPr>
        <p:spPr>
          <a:xfrm>
            <a:off x="1475656" y="2868296"/>
            <a:ext cx="972108" cy="1089220"/>
          </a:xfrm>
          <a:prstGeom prst="downArrow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>
            <a:off x="6318194" y="2922637"/>
            <a:ext cx="972108" cy="1224136"/>
          </a:xfrm>
          <a:prstGeom prst="downArrow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4572000" y="1199971"/>
            <a:ext cx="4464496" cy="1656184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600" b="1" dirty="0">
                <a:solidFill>
                  <a:schemeClr val="bg1"/>
                </a:solidFill>
              </a:rPr>
              <a:t>PAST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4000" b="1" dirty="0">
                <a:solidFill>
                  <a:schemeClr val="tx1"/>
                </a:solidFill>
              </a:rPr>
              <a:t>MANAGED TO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427983" y="4180858"/>
            <a:ext cx="4623855" cy="230871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He managed to book a hotel 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She didn´t manage to pass the test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Did he mange to finish the project?</a:t>
            </a:r>
          </a:p>
        </p:txBody>
      </p:sp>
    </p:spTree>
    <p:extLst>
      <p:ext uri="{BB962C8B-B14F-4D97-AF65-F5344CB8AC3E}">
        <p14:creationId xmlns:p14="http://schemas.microsoft.com/office/powerpoint/2010/main" val="129659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13" grpId="0" animBg="1"/>
      <p:bldP spid="14" grpId="0" animBg="1"/>
      <p:bldP spid="15" grpId="0" animBg="1"/>
      <p:bldP spid="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167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 CENA</vt:lpstr>
      <vt:lpstr>Arial</vt:lpstr>
      <vt:lpstr>Arial Narrow</vt:lpstr>
      <vt:lpstr>Bahnschrift SemiBold</vt:lpstr>
      <vt:lpstr>Calibri</vt:lpstr>
      <vt:lpstr>Tema de Office</vt:lpstr>
      <vt:lpstr>ABILITY  </vt:lpstr>
      <vt:lpstr>ABILITY  </vt:lpstr>
      <vt:lpstr>ABILITY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TO and PRESENT CONTINUOUS</dc:title>
  <dc:creator>Meri</dc:creator>
  <cp:lastModifiedBy>t.massarweh</cp:lastModifiedBy>
  <cp:revision>22</cp:revision>
  <dcterms:created xsi:type="dcterms:W3CDTF">2011-04-04T09:31:57Z</dcterms:created>
  <dcterms:modified xsi:type="dcterms:W3CDTF">2021-01-09T19:05:07Z</dcterms:modified>
</cp:coreProperties>
</file>