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3" r:id="rId2"/>
    <p:sldId id="274" r:id="rId3"/>
    <p:sldId id="263" r:id="rId4"/>
    <p:sldId id="285" r:id="rId5"/>
    <p:sldId id="300" r:id="rId6"/>
    <p:sldId id="264" r:id="rId7"/>
    <p:sldId id="290" r:id="rId8"/>
    <p:sldId id="294" r:id="rId9"/>
    <p:sldId id="295" r:id="rId10"/>
    <p:sldId id="296" r:id="rId11"/>
    <p:sldId id="291" r:id="rId12"/>
    <p:sldId id="297" r:id="rId13"/>
    <p:sldId id="299" r:id="rId14"/>
    <p:sldId id="287" r:id="rId15"/>
    <p:sldId id="292" r:id="rId16"/>
    <p:sldId id="301" r:id="rId17"/>
    <p:sldId id="288" r:id="rId18"/>
    <p:sldId id="298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ssoon Infant Rg" panose="02000503030000020003" charset="0"/>
      <p:regular r:id="rId27"/>
      <p:bold r:id="rId28"/>
    </p:embeddedFont>
    <p:embeddedFont>
      <p:font typeface="Tuffy" panose="020B0603060100000000" charset="0"/>
      <p:regular r:id="rId29"/>
      <p:bold r:id="rId30"/>
      <p:italic r:id="rId31"/>
      <p:boldItalic r:id="rId32"/>
    </p:embeddedFont>
    <p:embeddedFont>
      <p:font typeface="Tuffy-TTF" panose="020B0603060100000000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  <p:embeddedFont>
      <p:font typeface="Twinkl SemiBold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68C"/>
    <a:srgbClr val="E6226A"/>
    <a:srgbClr val="ED74A9"/>
    <a:srgbClr val="87BD31"/>
    <a:srgbClr val="A0BA59"/>
    <a:srgbClr val="FFECA7"/>
    <a:srgbClr val="9AB54B"/>
    <a:srgbClr val="EC6C77"/>
    <a:srgbClr val="F19A93"/>
    <a:srgbClr val="E95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4" userDrawn="1">
          <p15:clr>
            <a:srgbClr val="FBAE40"/>
          </p15:clr>
        </p15:guide>
        <p15:guide id="2" pos="476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340" userDrawn="1">
          <p15:clr>
            <a:srgbClr val="FBAE40"/>
          </p15:clr>
        </p15:guide>
        <p15:guide id="6" pos="5420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  <p15:guide id="3" pos="476" userDrawn="1">
          <p15:clr>
            <a:srgbClr val="FBAE40"/>
          </p15:clr>
        </p15:guide>
        <p15:guide id="4" pos="5284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  <p15:guide id="6" orient="horz" pos="346" userDrawn="1">
          <p15:clr>
            <a:srgbClr val="FBAE40"/>
          </p15:clr>
        </p15:guide>
        <p15:guide id="7" pos="340" userDrawn="1">
          <p15:clr>
            <a:srgbClr val="FBAE40"/>
          </p15:clr>
        </p15:guide>
        <p15:guide id="8" pos="54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62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endParaRPr lang="en-GB" sz="800" dirty="0">
              <a:solidFill>
                <a:schemeClr val="bg1"/>
              </a:solidFill>
              <a:latin typeface="Arial" panose="020B0604020202020204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1867490"/>
            <a:ext cx="9144000" cy="1561510"/>
          </a:xfrm>
        </p:spPr>
        <p:txBody>
          <a:bodyPr/>
          <a:lstStyle/>
          <a:p>
            <a:r>
              <a:rPr lang="en-GB" sz="3600" dirty="0">
                <a:solidFill>
                  <a:srgbClr val="8C368C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Describing a Vegetable or Flower Garden</a:t>
            </a:r>
          </a:p>
        </p:txBody>
      </p:sp>
    </p:spTree>
    <p:extLst>
      <p:ext uri="{BB962C8B-B14F-4D97-AF65-F5344CB8AC3E}">
        <p14:creationId xmlns:p14="http://schemas.microsoft.com/office/powerpoint/2010/main" val="56254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F7D8-0B0E-47BD-9FCB-0662C4CF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in by Sevda Elizade on 1. A. File General | Beautiful rose flowers, Red  roses, Beautiful flowers wallpapers">
            <a:extLst>
              <a:ext uri="{FF2B5EF4-FFF2-40B4-BE49-F238E27FC236}">
                <a16:creationId xmlns:a16="http://schemas.microsoft.com/office/drawing/2014/main" id="{3741DFE4-FC44-46CE-8490-D8A8553A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4" y="1473201"/>
            <a:ext cx="1752600" cy="19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nflowers: How to Plant, Grow, and Care for Sunflower Plants | The Old  Farmer's Almanac">
            <a:extLst>
              <a:ext uri="{FF2B5EF4-FFF2-40B4-BE49-F238E27FC236}">
                <a16:creationId xmlns:a16="http://schemas.microsoft.com/office/drawing/2014/main" id="{760E629E-73F3-4254-BA0C-8C7DE388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35" y="16859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smine Care: How to Plant, Grow, and Care for Jasmine Flowers | Gilmour">
            <a:extLst>
              <a:ext uri="{FF2B5EF4-FFF2-40B4-BE49-F238E27FC236}">
                <a16:creationId xmlns:a16="http://schemas.microsoft.com/office/drawing/2014/main" id="{8AB4F286-3C9F-4FC8-9B35-D7953A6E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71" y="1953477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lower Facts: Types of Lilies, Flower Meaning, and More - Orchid Republic">
            <a:extLst>
              <a:ext uri="{FF2B5EF4-FFF2-40B4-BE49-F238E27FC236}">
                <a16:creationId xmlns:a16="http://schemas.microsoft.com/office/drawing/2014/main" id="{5ED20EA5-D7E0-4F57-81D9-32193AF9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4135141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7 Species of Daisies for Your Flower Garden">
            <a:extLst>
              <a:ext uri="{FF2B5EF4-FFF2-40B4-BE49-F238E27FC236}">
                <a16:creationId xmlns:a16="http://schemas.microsoft.com/office/drawing/2014/main" id="{C1D43C32-066A-4E16-95C6-A6C7AFF8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12" y="4160338"/>
            <a:ext cx="2234841" cy="15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ris Flower Meaning: A True Beauty to the Human Eye ⋆ FloraQueen">
            <a:extLst>
              <a:ext uri="{FF2B5EF4-FFF2-40B4-BE49-F238E27FC236}">
                <a16:creationId xmlns:a16="http://schemas.microsoft.com/office/drawing/2014/main" id="{9839C364-0D81-4591-B0E6-1A33BFCE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74" y="428583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A8891D-0F1B-4475-99B3-6EB48EB2D908}"/>
              </a:ext>
            </a:extLst>
          </p:cNvPr>
          <p:cNvSpPr/>
          <p:nvPr/>
        </p:nvSpPr>
        <p:spPr>
          <a:xfrm>
            <a:off x="875659" y="3447910"/>
            <a:ext cx="10326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74EA0-A5FC-43AA-836B-2B85F2384393}"/>
              </a:ext>
            </a:extLst>
          </p:cNvPr>
          <p:cNvSpPr/>
          <p:nvPr/>
        </p:nvSpPr>
        <p:spPr>
          <a:xfrm>
            <a:off x="2931509" y="3429000"/>
            <a:ext cx="1931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Sunflowers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E3FC0-0B89-4DEB-9FC0-E69FA9C7B49E}"/>
              </a:ext>
            </a:extLst>
          </p:cNvPr>
          <p:cNvSpPr/>
          <p:nvPr/>
        </p:nvSpPr>
        <p:spPr>
          <a:xfrm>
            <a:off x="5932789" y="3671282"/>
            <a:ext cx="1478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Jasmine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287814-0C67-4FAB-A362-3D77578B33E9}"/>
              </a:ext>
            </a:extLst>
          </p:cNvPr>
          <p:cNvSpPr/>
          <p:nvPr/>
        </p:nvSpPr>
        <p:spPr>
          <a:xfrm>
            <a:off x="1048899" y="5767299"/>
            <a:ext cx="990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Lilies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A6825-FDFB-4F71-B347-229717B6ED39}"/>
              </a:ext>
            </a:extLst>
          </p:cNvPr>
          <p:cNvSpPr/>
          <p:nvPr/>
        </p:nvSpPr>
        <p:spPr>
          <a:xfrm>
            <a:off x="3364151" y="5695295"/>
            <a:ext cx="12955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Daisies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DEA5B5-FAA5-4E88-8DBB-48FEEA481996}"/>
              </a:ext>
            </a:extLst>
          </p:cNvPr>
          <p:cNvSpPr/>
          <p:nvPr/>
        </p:nvSpPr>
        <p:spPr>
          <a:xfrm>
            <a:off x="6378425" y="5937730"/>
            <a:ext cx="10326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Iris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9576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Use Prepositional Phrases of Location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30650" y="1434987"/>
            <a:ext cx="5325592" cy="2551063"/>
            <a:chOff x="1806838" y="1417960"/>
            <a:chExt cx="4604297" cy="1246200"/>
          </a:xfrm>
        </p:grpSpPr>
        <p:sp>
          <p:nvSpPr>
            <p:cNvPr id="12" name="Rounded Rectangle 11"/>
            <p:cNvSpPr/>
            <p:nvPr/>
          </p:nvSpPr>
          <p:spPr>
            <a:xfrm>
              <a:off x="1806838" y="1417960"/>
              <a:ext cx="3890953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5380" y="1477249"/>
              <a:ext cx="4515755" cy="112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in the garden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between the green beans and the spinach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behind those three rows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around the garden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925475" y="4541684"/>
            <a:ext cx="61927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carrots are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 the green beans and the spinach.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EA64E3-86BD-401C-8D51-18CDA46221B3}"/>
              </a:ext>
            </a:extLst>
          </p:cNvPr>
          <p:cNvSpPr/>
          <p:nvPr/>
        </p:nvSpPr>
        <p:spPr>
          <a:xfrm>
            <a:off x="944583" y="5070070"/>
            <a:ext cx="61462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potatoes and tomatoes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those three rows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876455" y="3978172"/>
            <a:ext cx="51860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three rows of vegetables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garden.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4646D-4DE8-4BA6-A037-156241C5243B}"/>
              </a:ext>
            </a:extLst>
          </p:cNvPr>
          <p:cNvSpPr/>
          <p:nvPr/>
        </p:nvSpPr>
        <p:spPr>
          <a:xfrm>
            <a:off x="918935" y="5605281"/>
            <a:ext cx="49824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colourful flowers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around the garden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9576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Use Different Connectives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04743" y="1162978"/>
            <a:ext cx="5223179" cy="3499110"/>
            <a:chOff x="1134458" y="1345635"/>
            <a:chExt cx="4515755" cy="1709322"/>
          </a:xfrm>
        </p:grpSpPr>
        <p:sp>
          <p:nvSpPr>
            <p:cNvPr id="12" name="Rounded Rectangle 11"/>
            <p:cNvSpPr/>
            <p:nvPr/>
          </p:nvSpPr>
          <p:spPr>
            <a:xfrm>
              <a:off x="1507567" y="1345635"/>
              <a:ext cx="3890953" cy="133856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4458" y="1386078"/>
              <a:ext cx="4515755" cy="1668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Firstly,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Secondly,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Also,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Finally,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Last,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Later,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In addition, 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As well as,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702935" y="4299929"/>
            <a:ext cx="76297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Then,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planted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rows of carrots. 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carrots are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 the green beans and the spinach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EA64E3-86BD-401C-8D51-18CDA46221B3}"/>
              </a:ext>
            </a:extLst>
          </p:cNvPr>
          <p:cNvSpPr/>
          <p:nvPr/>
        </p:nvSpPr>
        <p:spPr>
          <a:xfrm>
            <a:off x="627990" y="5053250"/>
            <a:ext cx="66255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also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planted potatoes and tomatoes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those three rows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517384" y="3978172"/>
            <a:ext cx="59041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First,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planted three rows of vegetables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garden.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4646D-4DE8-4BA6-A037-156241C5243B}"/>
              </a:ext>
            </a:extLst>
          </p:cNvPr>
          <p:cNvSpPr/>
          <p:nvPr/>
        </p:nvSpPr>
        <p:spPr>
          <a:xfrm>
            <a:off x="627990" y="5646130"/>
            <a:ext cx="58256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Finally,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colourful flowers around the garden.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6893" y="1353565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Write a Closing Sentence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30649" y="1434987"/>
            <a:ext cx="5325593" cy="2551063"/>
            <a:chOff x="1806837" y="1417960"/>
            <a:chExt cx="4604298" cy="1246200"/>
          </a:xfrm>
        </p:grpSpPr>
        <p:sp>
          <p:nvSpPr>
            <p:cNvPr id="12" name="Rounded Rectangle 11"/>
            <p:cNvSpPr/>
            <p:nvPr/>
          </p:nvSpPr>
          <p:spPr>
            <a:xfrm>
              <a:off x="1806837" y="1417960"/>
              <a:ext cx="4365840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5380" y="1477249"/>
              <a:ext cx="4515755" cy="586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You can describe your garden.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You can say how you feel about your garden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1194404" y="5376452"/>
            <a:ext cx="52838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really love my garden and love taking care of it.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1194404" y="4456960"/>
            <a:ext cx="37224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garden is the best garden ever!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7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Moving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6572250"/>
            <a:ext cx="9620250" cy="352425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2984"/>
            <a:ext cx="9144000" cy="23592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150" y="1812925"/>
            <a:ext cx="2775016" cy="5045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r="32201"/>
          <a:stretch/>
        </p:blipFill>
        <p:spPr>
          <a:xfrm>
            <a:off x="6730971" y="1500716"/>
            <a:ext cx="2667029" cy="61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54210" b="1752"/>
          <a:stretch/>
        </p:blipFill>
        <p:spPr>
          <a:xfrm>
            <a:off x="5200650" y="1343026"/>
            <a:ext cx="3402723" cy="432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51"/>
            <a:ext cx="8220075" cy="994306"/>
          </a:xfrm>
        </p:spPr>
        <p:txBody>
          <a:bodyPr/>
          <a:lstStyle/>
          <a:p>
            <a:r>
              <a:rPr lang="en-GB" dirty="0"/>
              <a:t>My Beautiful Garden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8280" y="1343026"/>
            <a:ext cx="3261359" cy="4387849"/>
          </a:xfrm>
          <a:custGeom>
            <a:avLst/>
            <a:gdLst>
              <a:gd name="connsiteX0" fmla="*/ 0 w 942975"/>
              <a:gd name="connsiteY0" fmla="*/ 0 h 4438649"/>
              <a:gd name="connsiteX1" fmla="*/ 942975 w 942975"/>
              <a:gd name="connsiteY1" fmla="*/ 0 h 4438649"/>
              <a:gd name="connsiteX2" fmla="*/ 942975 w 942975"/>
              <a:gd name="connsiteY2" fmla="*/ 4438649 h 4438649"/>
              <a:gd name="connsiteX3" fmla="*/ 0 w 942975"/>
              <a:gd name="connsiteY3" fmla="*/ 4438649 h 4438649"/>
              <a:gd name="connsiteX4" fmla="*/ 0 w 942975"/>
              <a:gd name="connsiteY4" fmla="*/ 0 h 4438649"/>
              <a:gd name="connsiteX0" fmla="*/ 1384300 w 2327275"/>
              <a:gd name="connsiteY0" fmla="*/ 0 h 4438649"/>
              <a:gd name="connsiteX1" fmla="*/ 2327275 w 2327275"/>
              <a:gd name="connsiteY1" fmla="*/ 0 h 4438649"/>
              <a:gd name="connsiteX2" fmla="*/ 2327275 w 2327275"/>
              <a:gd name="connsiteY2" fmla="*/ 4438649 h 4438649"/>
              <a:gd name="connsiteX3" fmla="*/ 0 w 2327275"/>
              <a:gd name="connsiteY3" fmla="*/ 4356099 h 4438649"/>
              <a:gd name="connsiteX4" fmla="*/ 1384300 w 2327275"/>
              <a:gd name="connsiteY4" fmla="*/ 0 h 4438649"/>
              <a:gd name="connsiteX0" fmla="*/ 1384300 w 2327275"/>
              <a:gd name="connsiteY0" fmla="*/ 0 h 4387849"/>
              <a:gd name="connsiteX1" fmla="*/ 2327275 w 2327275"/>
              <a:gd name="connsiteY1" fmla="*/ 0 h 4387849"/>
              <a:gd name="connsiteX2" fmla="*/ 993775 w 2327275"/>
              <a:gd name="connsiteY2" fmla="*/ 4387849 h 4387849"/>
              <a:gd name="connsiteX3" fmla="*/ 0 w 2327275"/>
              <a:gd name="connsiteY3" fmla="*/ 4356099 h 4387849"/>
              <a:gd name="connsiteX4" fmla="*/ 1384300 w 2327275"/>
              <a:gd name="connsiteY4" fmla="*/ 0 h 438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275" h="4387849">
                <a:moveTo>
                  <a:pt x="1384300" y="0"/>
                </a:moveTo>
                <a:lnTo>
                  <a:pt x="2327275" y="0"/>
                </a:lnTo>
                <a:lnTo>
                  <a:pt x="993775" y="4387849"/>
                </a:lnTo>
                <a:lnTo>
                  <a:pt x="0" y="4356099"/>
                </a:lnTo>
                <a:lnTo>
                  <a:pt x="1384300" y="0"/>
                </a:lnTo>
                <a:close/>
              </a:path>
            </a:pathLst>
          </a:custGeom>
          <a:solidFill>
            <a:srgbClr val="FFECA7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"/>
          <a:stretch/>
        </p:blipFill>
        <p:spPr>
          <a:xfrm>
            <a:off x="5200651" y="2623652"/>
            <a:ext cx="3402724" cy="3688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"/>
          <a:stretch/>
        </p:blipFill>
        <p:spPr>
          <a:xfrm>
            <a:off x="5961106" y="1609095"/>
            <a:ext cx="1881809" cy="48497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00650" y="1343026"/>
            <a:ext cx="0" cy="4968874"/>
          </a:xfrm>
          <a:prstGeom prst="line">
            <a:avLst/>
          </a:prstGeom>
          <a:ln w="76200">
            <a:solidFill>
              <a:srgbClr val="ED7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-460644" y="1192524"/>
            <a:ext cx="7033722" cy="5657606"/>
            <a:chOff x="103555" y="1309033"/>
            <a:chExt cx="5130989" cy="5657606"/>
          </a:xfrm>
        </p:grpSpPr>
        <p:sp>
          <p:nvSpPr>
            <p:cNvPr id="18" name="Rounded Rectangle 17"/>
            <p:cNvSpPr/>
            <p:nvPr/>
          </p:nvSpPr>
          <p:spPr>
            <a:xfrm>
              <a:off x="103555" y="1334328"/>
              <a:ext cx="5130989" cy="5632311"/>
            </a:xfrm>
            <a:prstGeom prst="roundRect">
              <a:avLst>
                <a:gd name="adj" fmla="val 12614"/>
              </a:avLst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5881" y="1309033"/>
              <a:ext cx="4330286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 dirty="0"/>
                <a:t>Would you like to drop by and see my beautiful garden? In my amazing garden,</a:t>
              </a:r>
              <a:r>
                <a:rPr lang="en-GB" altLang="en-US" sz="2400" dirty="0"/>
                <a:t> I planted so many delicious vegetables and colourful flowers. Firstly, I planted three rows of vegetables </a:t>
              </a:r>
              <a:r>
                <a:rPr lang="en-GB" altLang="en-US" sz="2400" b="1" dirty="0"/>
                <a:t>in the garden</a:t>
              </a:r>
              <a:r>
                <a:rPr lang="en-GB" altLang="en-US" sz="2400" dirty="0"/>
                <a:t>. I planted three rows of carrots, beans and spinach. The carrots are </a:t>
              </a:r>
              <a:r>
                <a:rPr lang="en-GB" altLang="en-US" sz="2400" b="1" dirty="0"/>
                <a:t>between the green beans and the spinach.</a:t>
              </a:r>
              <a:r>
                <a:rPr lang="en-GB" altLang="en-US" sz="2400" dirty="0"/>
                <a:t> I </a:t>
              </a:r>
              <a:r>
                <a:rPr lang="en-GB" altLang="en-US" sz="2400" b="1" dirty="0"/>
                <a:t>also </a:t>
              </a:r>
              <a:r>
                <a:rPr lang="en-GB" altLang="en-US" sz="2400" dirty="0"/>
                <a:t>planted potatoes and tomatoes </a:t>
              </a:r>
              <a:r>
                <a:rPr lang="en-GB" altLang="en-US" sz="2400" b="1" dirty="0"/>
                <a:t>behind those three rows.</a:t>
              </a:r>
              <a:r>
                <a:rPr lang="en-GB" altLang="en-US" sz="2400" dirty="0"/>
                <a:t> </a:t>
              </a:r>
              <a:r>
                <a:rPr lang="en-GB" altLang="en-US" sz="2400" b="1" dirty="0"/>
                <a:t>Finally,</a:t>
              </a:r>
              <a:r>
                <a:rPr lang="en-GB" altLang="en-US" sz="2400" dirty="0"/>
                <a:t> I planted some yellow sunflowers </a:t>
              </a:r>
              <a:r>
                <a:rPr lang="en-GB" altLang="en-US" sz="2400" b="1" dirty="0"/>
                <a:t>around the garden.</a:t>
              </a:r>
            </a:p>
            <a:p>
              <a:pPr>
                <a:spcBef>
                  <a:spcPct val="0"/>
                </a:spcBef>
              </a:pPr>
              <a:r>
                <a:rPr lang="en-GB" altLang="en-US" sz="2400" dirty="0"/>
                <a:t>My garden is the best garden! 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 really love my garden and love taking care of it.</a:t>
              </a:r>
              <a:endPara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10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165 -0.133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54210" b="1752"/>
          <a:stretch/>
        </p:blipFill>
        <p:spPr>
          <a:xfrm>
            <a:off x="5200650" y="1343026"/>
            <a:ext cx="3402723" cy="432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51"/>
            <a:ext cx="8220075" cy="994306"/>
          </a:xfrm>
        </p:spPr>
        <p:txBody>
          <a:bodyPr/>
          <a:lstStyle/>
          <a:p>
            <a:r>
              <a:rPr lang="en-GB" dirty="0"/>
              <a:t>My Peaceful Garden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8280" y="1343026"/>
            <a:ext cx="3261359" cy="4387849"/>
          </a:xfrm>
          <a:custGeom>
            <a:avLst/>
            <a:gdLst>
              <a:gd name="connsiteX0" fmla="*/ 0 w 942975"/>
              <a:gd name="connsiteY0" fmla="*/ 0 h 4438649"/>
              <a:gd name="connsiteX1" fmla="*/ 942975 w 942975"/>
              <a:gd name="connsiteY1" fmla="*/ 0 h 4438649"/>
              <a:gd name="connsiteX2" fmla="*/ 942975 w 942975"/>
              <a:gd name="connsiteY2" fmla="*/ 4438649 h 4438649"/>
              <a:gd name="connsiteX3" fmla="*/ 0 w 942975"/>
              <a:gd name="connsiteY3" fmla="*/ 4438649 h 4438649"/>
              <a:gd name="connsiteX4" fmla="*/ 0 w 942975"/>
              <a:gd name="connsiteY4" fmla="*/ 0 h 4438649"/>
              <a:gd name="connsiteX0" fmla="*/ 1384300 w 2327275"/>
              <a:gd name="connsiteY0" fmla="*/ 0 h 4438649"/>
              <a:gd name="connsiteX1" fmla="*/ 2327275 w 2327275"/>
              <a:gd name="connsiteY1" fmla="*/ 0 h 4438649"/>
              <a:gd name="connsiteX2" fmla="*/ 2327275 w 2327275"/>
              <a:gd name="connsiteY2" fmla="*/ 4438649 h 4438649"/>
              <a:gd name="connsiteX3" fmla="*/ 0 w 2327275"/>
              <a:gd name="connsiteY3" fmla="*/ 4356099 h 4438649"/>
              <a:gd name="connsiteX4" fmla="*/ 1384300 w 2327275"/>
              <a:gd name="connsiteY4" fmla="*/ 0 h 4438649"/>
              <a:gd name="connsiteX0" fmla="*/ 1384300 w 2327275"/>
              <a:gd name="connsiteY0" fmla="*/ 0 h 4387849"/>
              <a:gd name="connsiteX1" fmla="*/ 2327275 w 2327275"/>
              <a:gd name="connsiteY1" fmla="*/ 0 h 4387849"/>
              <a:gd name="connsiteX2" fmla="*/ 993775 w 2327275"/>
              <a:gd name="connsiteY2" fmla="*/ 4387849 h 4387849"/>
              <a:gd name="connsiteX3" fmla="*/ 0 w 2327275"/>
              <a:gd name="connsiteY3" fmla="*/ 4356099 h 4387849"/>
              <a:gd name="connsiteX4" fmla="*/ 1384300 w 2327275"/>
              <a:gd name="connsiteY4" fmla="*/ 0 h 438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275" h="4387849">
                <a:moveTo>
                  <a:pt x="1384300" y="0"/>
                </a:moveTo>
                <a:lnTo>
                  <a:pt x="2327275" y="0"/>
                </a:lnTo>
                <a:lnTo>
                  <a:pt x="993775" y="4387849"/>
                </a:lnTo>
                <a:lnTo>
                  <a:pt x="0" y="4356099"/>
                </a:lnTo>
                <a:lnTo>
                  <a:pt x="1384300" y="0"/>
                </a:lnTo>
                <a:close/>
              </a:path>
            </a:pathLst>
          </a:custGeom>
          <a:solidFill>
            <a:srgbClr val="FFECA7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"/>
          <a:stretch/>
        </p:blipFill>
        <p:spPr>
          <a:xfrm>
            <a:off x="5200651" y="2623652"/>
            <a:ext cx="3402724" cy="3688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"/>
          <a:stretch/>
        </p:blipFill>
        <p:spPr>
          <a:xfrm>
            <a:off x="5961106" y="1609095"/>
            <a:ext cx="1881809" cy="48497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00650" y="1343026"/>
            <a:ext cx="0" cy="4968874"/>
          </a:xfrm>
          <a:prstGeom prst="line">
            <a:avLst/>
          </a:prstGeom>
          <a:ln w="76200">
            <a:solidFill>
              <a:srgbClr val="ED7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-460644" y="1192524"/>
            <a:ext cx="7033722" cy="5657606"/>
            <a:chOff x="103555" y="1309033"/>
            <a:chExt cx="5130989" cy="5657606"/>
          </a:xfrm>
        </p:grpSpPr>
        <p:sp>
          <p:nvSpPr>
            <p:cNvPr id="18" name="Rounded Rectangle 17"/>
            <p:cNvSpPr/>
            <p:nvPr/>
          </p:nvSpPr>
          <p:spPr>
            <a:xfrm>
              <a:off x="103555" y="1334328"/>
              <a:ext cx="5130989" cy="5632311"/>
            </a:xfrm>
            <a:prstGeom prst="roundRect">
              <a:avLst>
                <a:gd name="adj" fmla="val 12614"/>
              </a:avLst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5881" y="1309033"/>
              <a:ext cx="4330286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 dirty="0"/>
                <a:t>Would you like to drop by and see my gorgeous garden? In my pretty garden,</a:t>
              </a:r>
              <a:r>
                <a:rPr lang="en-GB" altLang="en-US" sz="2400" dirty="0"/>
                <a:t> I planted so many delicious vegetables and colourful flowers. Firstly, I planted five rows of vegetables </a:t>
              </a:r>
              <a:r>
                <a:rPr lang="en-GB" altLang="en-US" sz="2400" b="1" dirty="0"/>
                <a:t>in the garden</a:t>
              </a:r>
              <a:r>
                <a:rPr lang="en-GB" altLang="en-US" sz="2400" dirty="0"/>
                <a:t>. I planted three rows of cauliflowers, carrots and potatoes. The cauliflowers are </a:t>
              </a:r>
              <a:r>
                <a:rPr lang="en-GB" altLang="en-US" sz="2400" b="1" dirty="0"/>
                <a:t>between the orange carrots and the potatoes.</a:t>
              </a:r>
              <a:r>
                <a:rPr lang="en-GB" altLang="en-US" sz="2400" dirty="0"/>
                <a:t> In addition, I planted some spinach </a:t>
              </a:r>
              <a:r>
                <a:rPr lang="en-GB" altLang="en-US" sz="2400" b="1" dirty="0"/>
                <a:t>behind the tomatoes.</a:t>
              </a:r>
              <a:r>
                <a:rPr lang="en-GB" altLang="en-US" sz="2400" dirty="0"/>
                <a:t> </a:t>
              </a:r>
              <a:r>
                <a:rPr lang="en-GB" altLang="en-US" sz="2400" b="1" dirty="0"/>
                <a:t>Lastly,</a:t>
              </a:r>
              <a:r>
                <a:rPr lang="en-GB" altLang="en-US" sz="2400" dirty="0"/>
                <a:t> I planted some amazing pink lilies </a:t>
              </a:r>
              <a:r>
                <a:rPr lang="en-GB" altLang="en-US" sz="2400" b="1" dirty="0"/>
                <a:t>around the garden.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dirty="0"/>
                <a:t>My garden is so peaceful and the flowers are so fragrant ! I love to sit in my garden and relax.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165 -0.133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258466"/>
            <a:ext cx="9620250" cy="666210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965"/>
            <a:ext cx="9144000" cy="6611430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Review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9" r="79271"/>
          <a:stretch/>
        </p:blipFill>
        <p:spPr>
          <a:xfrm>
            <a:off x="6334125" y="6514559"/>
            <a:ext cx="1895475" cy="42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3509" r="79271"/>
          <a:stretch/>
        </p:blipFill>
        <p:spPr>
          <a:xfrm flipH="1">
            <a:off x="1724025" y="6582046"/>
            <a:ext cx="971550" cy="429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1" y="940857"/>
            <a:ext cx="3073197" cy="60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3565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3955" y="1406872"/>
            <a:ext cx="7074880" cy="6076654"/>
            <a:chOff x="1732891" y="1452352"/>
            <a:chExt cx="4811590" cy="1555152"/>
          </a:xfrm>
        </p:grpSpPr>
        <p:sp>
          <p:nvSpPr>
            <p:cNvPr id="12" name="Rounded Rectangle 11"/>
            <p:cNvSpPr/>
            <p:nvPr/>
          </p:nvSpPr>
          <p:spPr>
            <a:xfrm>
              <a:off x="1732891" y="1452352"/>
              <a:ext cx="4811590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0000" y="1462961"/>
              <a:ext cx="4515755" cy="1544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started my paragraph with a polite offer.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mentioned what vegetables, fruits and flowers I planted in details.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used prepositional phrases of location.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used different connections.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wrote a closing sentence.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write a short paragraph describing a vegetable or flower garden you planted in your imagination or for real.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</a:t>
            </a:r>
            <a:r>
              <a:rPr lang="en-GB" dirty="0"/>
              <a:t>write a short paragraph describing a vegetable or flower garden 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make polite offers.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prepositional phrases for location.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different connections.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39"/>
            <a:ext cx="9144000" cy="1712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572250"/>
            <a:ext cx="9620250" cy="352425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Ready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04716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49" y="2334028"/>
            <a:ext cx="2355334" cy="41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548217" y="1286934"/>
            <a:ext cx="8064500" cy="502179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9139"/>
            <a:ext cx="8220075" cy="994306"/>
          </a:xfrm>
        </p:spPr>
        <p:txBody>
          <a:bodyPr/>
          <a:lstStyle/>
          <a:p>
            <a:r>
              <a:rPr lang="en-GB" sz="3600" dirty="0"/>
              <a:t>1.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7416325" y="1643592"/>
            <a:ext cx="1080932" cy="4665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3"/>
          <a:stretch/>
        </p:blipFill>
        <p:spPr>
          <a:xfrm flipH="1">
            <a:off x="7109243" y="5576359"/>
            <a:ext cx="796199" cy="7323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8217" y="1335704"/>
            <a:ext cx="8064500" cy="668693"/>
            <a:chOff x="2197044" y="1403108"/>
            <a:chExt cx="4475261" cy="668693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4188250" y="-384873"/>
              <a:ext cx="442829" cy="4390032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97044" y="1403108"/>
              <a:ext cx="4475261" cy="668693"/>
            </a:xfrm>
            <a:prstGeom prst="round2Same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dirty="0">
                  <a:solidFill>
                    <a:schemeClr val="bg1"/>
                  </a:solidFill>
                </a:rPr>
                <a:t>1. Choose an eye catching title</a:t>
              </a:r>
              <a:r>
                <a:rPr lang="en-GB" alt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4984750" y="1470025"/>
            <a:ext cx="25400" cy="514350"/>
          </a:xfrm>
          <a:custGeom>
            <a:avLst/>
            <a:gdLst>
              <a:gd name="connsiteX0" fmla="*/ 15875 w 25400"/>
              <a:gd name="connsiteY0" fmla="*/ 514350 h 514350"/>
              <a:gd name="connsiteX1" fmla="*/ 3175 w 25400"/>
              <a:gd name="connsiteY1" fmla="*/ 498475 h 514350"/>
              <a:gd name="connsiteX2" fmla="*/ 0 w 25400"/>
              <a:gd name="connsiteY2" fmla="*/ 488950 h 514350"/>
              <a:gd name="connsiteX3" fmla="*/ 3175 w 25400"/>
              <a:gd name="connsiteY3" fmla="*/ 400050 h 514350"/>
              <a:gd name="connsiteX4" fmla="*/ 9525 w 25400"/>
              <a:gd name="connsiteY4" fmla="*/ 339725 h 514350"/>
              <a:gd name="connsiteX5" fmla="*/ 9525 w 25400"/>
              <a:gd name="connsiteY5" fmla="*/ 244475 h 514350"/>
              <a:gd name="connsiteX6" fmla="*/ 6350 w 25400"/>
              <a:gd name="connsiteY6" fmla="*/ 234950 h 514350"/>
              <a:gd name="connsiteX7" fmla="*/ 3175 w 25400"/>
              <a:gd name="connsiteY7" fmla="*/ 212725 h 514350"/>
              <a:gd name="connsiteX8" fmla="*/ 9525 w 25400"/>
              <a:gd name="connsiteY8" fmla="*/ 165100 h 514350"/>
              <a:gd name="connsiteX9" fmla="*/ 12700 w 25400"/>
              <a:gd name="connsiteY9" fmla="*/ 101600 h 514350"/>
              <a:gd name="connsiteX10" fmla="*/ 19050 w 25400"/>
              <a:gd name="connsiteY10" fmla="*/ 76200 h 514350"/>
              <a:gd name="connsiteX11" fmla="*/ 25400 w 25400"/>
              <a:gd name="connsiteY11" fmla="*/ 57150 h 514350"/>
              <a:gd name="connsiteX12" fmla="*/ 19050 w 25400"/>
              <a:gd name="connsiteY12" fmla="*/ 12700 h 514350"/>
              <a:gd name="connsiteX13" fmla="*/ 12700 w 25400"/>
              <a:gd name="connsiteY1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00" h="514350">
                <a:moveTo>
                  <a:pt x="15875" y="514350"/>
                </a:moveTo>
                <a:cubicBezTo>
                  <a:pt x="11642" y="509058"/>
                  <a:pt x="6767" y="504222"/>
                  <a:pt x="3175" y="498475"/>
                </a:cubicBezTo>
                <a:cubicBezTo>
                  <a:pt x="1401" y="495637"/>
                  <a:pt x="0" y="492297"/>
                  <a:pt x="0" y="488950"/>
                </a:cubicBezTo>
                <a:cubicBezTo>
                  <a:pt x="0" y="459298"/>
                  <a:pt x="1797" y="429670"/>
                  <a:pt x="3175" y="400050"/>
                </a:cubicBezTo>
                <a:cubicBezTo>
                  <a:pt x="5353" y="353219"/>
                  <a:pt x="2844" y="366448"/>
                  <a:pt x="9525" y="339725"/>
                </a:cubicBezTo>
                <a:cubicBezTo>
                  <a:pt x="12700" y="292100"/>
                  <a:pt x="14817" y="292100"/>
                  <a:pt x="9525" y="244475"/>
                </a:cubicBezTo>
                <a:cubicBezTo>
                  <a:pt x="9155" y="241149"/>
                  <a:pt x="7408" y="238125"/>
                  <a:pt x="6350" y="234950"/>
                </a:cubicBezTo>
                <a:cubicBezTo>
                  <a:pt x="5292" y="227542"/>
                  <a:pt x="3175" y="220209"/>
                  <a:pt x="3175" y="212725"/>
                </a:cubicBezTo>
                <a:cubicBezTo>
                  <a:pt x="3175" y="181649"/>
                  <a:pt x="3227" y="183995"/>
                  <a:pt x="9525" y="165100"/>
                </a:cubicBezTo>
                <a:cubicBezTo>
                  <a:pt x="10583" y="143933"/>
                  <a:pt x="10442" y="122673"/>
                  <a:pt x="12700" y="101600"/>
                </a:cubicBezTo>
                <a:cubicBezTo>
                  <a:pt x="13630" y="92922"/>
                  <a:pt x="16652" y="84591"/>
                  <a:pt x="19050" y="76200"/>
                </a:cubicBezTo>
                <a:cubicBezTo>
                  <a:pt x="20889" y="69764"/>
                  <a:pt x="25400" y="57150"/>
                  <a:pt x="25400" y="57150"/>
                </a:cubicBezTo>
                <a:cubicBezTo>
                  <a:pt x="24341" y="46561"/>
                  <a:pt x="23758" y="25256"/>
                  <a:pt x="19050" y="12700"/>
                </a:cubicBezTo>
                <a:cubicBezTo>
                  <a:pt x="17388" y="8268"/>
                  <a:pt x="12700" y="0"/>
                  <a:pt x="12700" y="0"/>
                </a:cubicBezTo>
              </a:path>
            </a:pathLst>
          </a:custGeom>
          <a:solidFill>
            <a:srgbClr val="1C1C1C"/>
          </a:solidFill>
          <a:ln w="190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1226820" y="2874759"/>
            <a:ext cx="6074045" cy="716222"/>
            <a:chOff x="2166248" y="1573490"/>
            <a:chExt cx="5505284" cy="716222"/>
          </a:xfrm>
        </p:grpSpPr>
        <p:sp>
          <p:nvSpPr>
            <p:cNvPr id="22" name="Round Same Side Corner Rectangle 21"/>
            <p:cNvSpPr/>
            <p:nvPr/>
          </p:nvSpPr>
          <p:spPr>
            <a:xfrm rot="5400000">
              <a:off x="4560780" y="-821040"/>
              <a:ext cx="716220" cy="5505283"/>
            </a:xfrm>
            <a:prstGeom prst="round2SameRect">
              <a:avLst/>
            </a:prstGeom>
            <a:solidFill>
              <a:schemeClr val="bg1"/>
            </a:solidFill>
            <a:ln w="28575">
              <a:solidFill>
                <a:srgbClr val="8C3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8C368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3747" y="1573490"/>
              <a:ext cx="5037785" cy="4531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50"/>
                  </a:solidFill>
                </a:rPr>
                <a:t>My Beautiful Garden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 flipH="1">
            <a:off x="721782" y="2231203"/>
            <a:ext cx="944780" cy="4077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6"/>
          <a:stretch/>
        </p:blipFill>
        <p:spPr>
          <a:xfrm>
            <a:off x="1410828" y="4843993"/>
            <a:ext cx="796199" cy="1464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4"/>
          <a:stretch/>
        </p:blipFill>
        <p:spPr>
          <a:xfrm flipH="1">
            <a:off x="6525311" y="3607859"/>
            <a:ext cx="891014" cy="27008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11039" y="5430145"/>
            <a:ext cx="2533278" cy="699404"/>
            <a:chOff x="3560906" y="1588730"/>
            <a:chExt cx="2533278" cy="699404"/>
          </a:xfrm>
        </p:grpSpPr>
        <p:sp>
          <p:nvSpPr>
            <p:cNvPr id="28" name="Round Same Side Corner Rectangle 27"/>
            <p:cNvSpPr/>
            <p:nvPr/>
          </p:nvSpPr>
          <p:spPr>
            <a:xfrm rot="5400000">
              <a:off x="4420432" y="770222"/>
              <a:ext cx="643148" cy="2362200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05969" y="1588730"/>
              <a:ext cx="208821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Share your ideas with a partner.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7"/>
          <a:stretch/>
        </p:blipFill>
        <p:spPr>
          <a:xfrm>
            <a:off x="1875676" y="4965032"/>
            <a:ext cx="2902898" cy="1343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319" y="6410325"/>
            <a:ext cx="3571948" cy="447675"/>
          </a:xfrm>
          <a:prstGeom prst="rect">
            <a:avLst/>
          </a:prstGeom>
          <a:solidFill>
            <a:srgbClr val="A0B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07256" y="6308726"/>
            <a:ext cx="4294455" cy="1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Talking Partne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548217" y="1286934"/>
            <a:ext cx="8064500" cy="502179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9139"/>
            <a:ext cx="8220075" cy="994306"/>
          </a:xfrm>
        </p:spPr>
        <p:txBody>
          <a:bodyPr/>
          <a:lstStyle/>
          <a:p>
            <a:r>
              <a:rPr lang="en-GB" sz="3600" dirty="0"/>
              <a:t>1. The Topic Sentence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7416325" y="1643592"/>
            <a:ext cx="1080932" cy="4665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3"/>
          <a:stretch/>
        </p:blipFill>
        <p:spPr>
          <a:xfrm flipH="1">
            <a:off x="7109243" y="5576359"/>
            <a:ext cx="796199" cy="7323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8217" y="1335704"/>
            <a:ext cx="8064500" cy="1184948"/>
            <a:chOff x="2197044" y="1403108"/>
            <a:chExt cx="4475261" cy="1184948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4188250" y="-384873"/>
              <a:ext cx="442829" cy="4390032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97044" y="1403108"/>
              <a:ext cx="4475261" cy="1184948"/>
            </a:xfrm>
            <a:prstGeom prst="round2Same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dirty="0">
                  <a:solidFill>
                    <a:schemeClr val="bg1"/>
                  </a:solidFill>
                </a:rPr>
                <a:t>1. Start your paragraph with a polite offer</a:t>
              </a:r>
              <a:r>
                <a:rPr lang="en-GB" alt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4984750" y="1470025"/>
            <a:ext cx="25400" cy="514350"/>
          </a:xfrm>
          <a:custGeom>
            <a:avLst/>
            <a:gdLst>
              <a:gd name="connsiteX0" fmla="*/ 15875 w 25400"/>
              <a:gd name="connsiteY0" fmla="*/ 514350 h 514350"/>
              <a:gd name="connsiteX1" fmla="*/ 3175 w 25400"/>
              <a:gd name="connsiteY1" fmla="*/ 498475 h 514350"/>
              <a:gd name="connsiteX2" fmla="*/ 0 w 25400"/>
              <a:gd name="connsiteY2" fmla="*/ 488950 h 514350"/>
              <a:gd name="connsiteX3" fmla="*/ 3175 w 25400"/>
              <a:gd name="connsiteY3" fmla="*/ 400050 h 514350"/>
              <a:gd name="connsiteX4" fmla="*/ 9525 w 25400"/>
              <a:gd name="connsiteY4" fmla="*/ 339725 h 514350"/>
              <a:gd name="connsiteX5" fmla="*/ 9525 w 25400"/>
              <a:gd name="connsiteY5" fmla="*/ 244475 h 514350"/>
              <a:gd name="connsiteX6" fmla="*/ 6350 w 25400"/>
              <a:gd name="connsiteY6" fmla="*/ 234950 h 514350"/>
              <a:gd name="connsiteX7" fmla="*/ 3175 w 25400"/>
              <a:gd name="connsiteY7" fmla="*/ 212725 h 514350"/>
              <a:gd name="connsiteX8" fmla="*/ 9525 w 25400"/>
              <a:gd name="connsiteY8" fmla="*/ 165100 h 514350"/>
              <a:gd name="connsiteX9" fmla="*/ 12700 w 25400"/>
              <a:gd name="connsiteY9" fmla="*/ 101600 h 514350"/>
              <a:gd name="connsiteX10" fmla="*/ 19050 w 25400"/>
              <a:gd name="connsiteY10" fmla="*/ 76200 h 514350"/>
              <a:gd name="connsiteX11" fmla="*/ 25400 w 25400"/>
              <a:gd name="connsiteY11" fmla="*/ 57150 h 514350"/>
              <a:gd name="connsiteX12" fmla="*/ 19050 w 25400"/>
              <a:gd name="connsiteY12" fmla="*/ 12700 h 514350"/>
              <a:gd name="connsiteX13" fmla="*/ 12700 w 25400"/>
              <a:gd name="connsiteY1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00" h="514350">
                <a:moveTo>
                  <a:pt x="15875" y="514350"/>
                </a:moveTo>
                <a:cubicBezTo>
                  <a:pt x="11642" y="509058"/>
                  <a:pt x="6767" y="504222"/>
                  <a:pt x="3175" y="498475"/>
                </a:cubicBezTo>
                <a:cubicBezTo>
                  <a:pt x="1401" y="495637"/>
                  <a:pt x="0" y="492297"/>
                  <a:pt x="0" y="488950"/>
                </a:cubicBezTo>
                <a:cubicBezTo>
                  <a:pt x="0" y="459298"/>
                  <a:pt x="1797" y="429670"/>
                  <a:pt x="3175" y="400050"/>
                </a:cubicBezTo>
                <a:cubicBezTo>
                  <a:pt x="5353" y="353219"/>
                  <a:pt x="2844" y="366448"/>
                  <a:pt x="9525" y="339725"/>
                </a:cubicBezTo>
                <a:cubicBezTo>
                  <a:pt x="12700" y="292100"/>
                  <a:pt x="14817" y="292100"/>
                  <a:pt x="9525" y="244475"/>
                </a:cubicBezTo>
                <a:cubicBezTo>
                  <a:pt x="9155" y="241149"/>
                  <a:pt x="7408" y="238125"/>
                  <a:pt x="6350" y="234950"/>
                </a:cubicBezTo>
                <a:cubicBezTo>
                  <a:pt x="5292" y="227542"/>
                  <a:pt x="3175" y="220209"/>
                  <a:pt x="3175" y="212725"/>
                </a:cubicBezTo>
                <a:cubicBezTo>
                  <a:pt x="3175" y="181649"/>
                  <a:pt x="3227" y="183995"/>
                  <a:pt x="9525" y="165100"/>
                </a:cubicBezTo>
                <a:cubicBezTo>
                  <a:pt x="10583" y="143933"/>
                  <a:pt x="10442" y="122673"/>
                  <a:pt x="12700" y="101600"/>
                </a:cubicBezTo>
                <a:cubicBezTo>
                  <a:pt x="13630" y="92922"/>
                  <a:pt x="16652" y="84591"/>
                  <a:pt x="19050" y="76200"/>
                </a:cubicBezTo>
                <a:cubicBezTo>
                  <a:pt x="20889" y="69764"/>
                  <a:pt x="25400" y="57150"/>
                  <a:pt x="25400" y="57150"/>
                </a:cubicBezTo>
                <a:cubicBezTo>
                  <a:pt x="24341" y="46561"/>
                  <a:pt x="23758" y="25256"/>
                  <a:pt x="19050" y="12700"/>
                </a:cubicBezTo>
                <a:cubicBezTo>
                  <a:pt x="17388" y="8268"/>
                  <a:pt x="12700" y="0"/>
                  <a:pt x="12700" y="0"/>
                </a:cubicBezTo>
              </a:path>
            </a:pathLst>
          </a:custGeom>
          <a:solidFill>
            <a:srgbClr val="1C1C1C"/>
          </a:solidFill>
          <a:ln w="190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1226820" y="2874759"/>
            <a:ext cx="6074045" cy="760959"/>
            <a:chOff x="2166248" y="1573490"/>
            <a:chExt cx="5505284" cy="760959"/>
          </a:xfrm>
        </p:grpSpPr>
        <p:sp>
          <p:nvSpPr>
            <p:cNvPr id="22" name="Round Same Side Corner Rectangle 21"/>
            <p:cNvSpPr/>
            <p:nvPr/>
          </p:nvSpPr>
          <p:spPr>
            <a:xfrm rot="5400000">
              <a:off x="4560780" y="-821040"/>
              <a:ext cx="716220" cy="5505283"/>
            </a:xfrm>
            <a:prstGeom prst="round2SameRect">
              <a:avLst/>
            </a:prstGeom>
            <a:solidFill>
              <a:schemeClr val="bg1"/>
            </a:solidFill>
            <a:ln w="28575">
              <a:solidFill>
                <a:srgbClr val="8C3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8C368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3747" y="1573490"/>
              <a:ext cx="5037785" cy="7609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50"/>
                  </a:solidFill>
                </a:rPr>
                <a:t>Would you like to drop by/ see my beautiful garden?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 flipH="1">
            <a:off x="721782" y="2231203"/>
            <a:ext cx="944780" cy="4077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6"/>
          <a:stretch/>
        </p:blipFill>
        <p:spPr>
          <a:xfrm>
            <a:off x="1410828" y="4843993"/>
            <a:ext cx="796199" cy="1464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4"/>
          <a:stretch/>
        </p:blipFill>
        <p:spPr>
          <a:xfrm flipH="1">
            <a:off x="6525311" y="3607859"/>
            <a:ext cx="891014" cy="27008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11039" y="5430145"/>
            <a:ext cx="2533278" cy="699404"/>
            <a:chOff x="3560906" y="1588730"/>
            <a:chExt cx="2533278" cy="699404"/>
          </a:xfrm>
        </p:grpSpPr>
        <p:sp>
          <p:nvSpPr>
            <p:cNvPr id="28" name="Round Same Side Corner Rectangle 27"/>
            <p:cNvSpPr/>
            <p:nvPr/>
          </p:nvSpPr>
          <p:spPr>
            <a:xfrm rot="5400000">
              <a:off x="4420432" y="770222"/>
              <a:ext cx="643148" cy="2362200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05969" y="1588730"/>
              <a:ext cx="208821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Share your ideas with a partner.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7"/>
          <a:stretch/>
        </p:blipFill>
        <p:spPr>
          <a:xfrm>
            <a:off x="1875676" y="4965032"/>
            <a:ext cx="2902898" cy="1343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319" y="6410325"/>
            <a:ext cx="3571948" cy="447675"/>
          </a:xfrm>
          <a:prstGeom prst="rect">
            <a:avLst/>
          </a:prstGeom>
          <a:solidFill>
            <a:srgbClr val="A0B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07256" y="6308726"/>
            <a:ext cx="4294455" cy="1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Talking Partne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2. Write more details about your garden?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9597" r="27487" b="787"/>
          <a:stretch/>
        </p:blipFill>
        <p:spPr>
          <a:xfrm>
            <a:off x="4459857" y="1359749"/>
            <a:ext cx="4143123" cy="385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6949" r="34352"/>
          <a:stretch/>
        </p:blipFill>
        <p:spPr>
          <a:xfrm>
            <a:off x="4557184" y="1361441"/>
            <a:ext cx="4047066" cy="4945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r="11871"/>
          <a:stretch/>
        </p:blipFill>
        <p:spPr>
          <a:xfrm>
            <a:off x="541020" y="1401198"/>
            <a:ext cx="4030980" cy="4947284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1416050" y="5403922"/>
            <a:ext cx="135794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487508" y="5138882"/>
            <a:ext cx="3176" cy="22212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66487" y="3839901"/>
            <a:ext cx="0" cy="178619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49850" y="5588000"/>
            <a:ext cx="423026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57905" y="1603285"/>
            <a:ext cx="4015017" cy="638414"/>
            <a:chOff x="642665" y="1603285"/>
            <a:chExt cx="4015017" cy="638414"/>
          </a:xfrm>
        </p:grpSpPr>
        <p:sp>
          <p:nvSpPr>
            <p:cNvPr id="29" name="Round Same Side Corner Rectangle 28"/>
            <p:cNvSpPr/>
            <p:nvPr/>
          </p:nvSpPr>
          <p:spPr>
            <a:xfrm rot="16200000">
              <a:off x="2275744" y="-29794"/>
              <a:ext cx="638414" cy="3904572"/>
            </a:xfrm>
            <a:prstGeom prst="round2Same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2190" y="1603285"/>
              <a:ext cx="40054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What did you plant in your garden?  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4572000" y="1361441"/>
            <a:ext cx="0" cy="4947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5400000">
            <a:off x="1746079" y="4425440"/>
            <a:ext cx="781710" cy="2934025"/>
            <a:chOff x="2318717" y="2017457"/>
            <a:chExt cx="781710" cy="2934025"/>
          </a:xfrm>
        </p:grpSpPr>
        <p:sp>
          <p:nvSpPr>
            <p:cNvPr id="36" name="Round Same Side Corner Rectangle 35"/>
            <p:cNvSpPr/>
            <p:nvPr/>
          </p:nvSpPr>
          <p:spPr>
            <a:xfrm>
              <a:off x="2318717" y="2101279"/>
              <a:ext cx="781710" cy="2850203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1232892" y="3289587"/>
              <a:ext cx="2931452" cy="38719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I planted three rows of 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80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6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331A-DC47-40C0-9CCF-CBC0F626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C7E0A-8403-4DBA-BF2E-6AC7ABEC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6" y="1691448"/>
            <a:ext cx="1545534" cy="12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8870698-6660-4A63-A317-B4DD1BDD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1" y="1682198"/>
            <a:ext cx="1545535" cy="12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29A0F2-AB5A-4A1E-A946-BBF8BEAE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22" y="1682197"/>
            <a:ext cx="1924875" cy="12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DD5CC94-0553-4344-891B-9F954838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6" y="1601304"/>
            <a:ext cx="1924876" cy="14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4E290F1-67E5-4F0A-96DE-1DC54ED5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3" y="3233528"/>
            <a:ext cx="2149517" cy="19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563E827-787B-4903-8B77-17999AE92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13" y="3253681"/>
            <a:ext cx="1924875" cy="16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2AA6AFA7-1C8E-4929-993D-CDAD2B8F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71" y="3147391"/>
            <a:ext cx="1810578" cy="13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F2D88B0D-2DC0-44C4-8244-B41EEF98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93" y="5225349"/>
            <a:ext cx="1623803" cy="11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C33907E-17A3-4923-9A4C-33EA8E2B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50" y="4957073"/>
            <a:ext cx="1693536" cy="12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50F1E8BC-2F23-46BC-A776-14946C86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3" y="4841459"/>
            <a:ext cx="1850352" cy="13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CFC41A36-F7C3-4559-83FF-4D69AB5C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59" y="4742345"/>
            <a:ext cx="1989845" cy="14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98F5AF1D-6CD9-40D5-8142-113E3D80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10" y="3416023"/>
            <a:ext cx="1810578" cy="12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D6E0-F603-421A-BA60-8F5FE97F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These 12 Fruits and Vegetables Have the Most Pesticides | Time">
            <a:extLst>
              <a:ext uri="{FF2B5EF4-FFF2-40B4-BE49-F238E27FC236}">
                <a16:creationId xmlns:a16="http://schemas.microsoft.com/office/drawing/2014/main" id="{5F4699F2-E8ED-45E2-9306-A1C3EB5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7" y="1676400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fruit and vegetable sector worldwide, in France and at SIAL Paris 2020">
            <a:extLst>
              <a:ext uri="{FF2B5EF4-FFF2-40B4-BE49-F238E27FC236}">
                <a16:creationId xmlns:a16="http://schemas.microsoft.com/office/drawing/2014/main" id="{DFECE01D-4CFE-4CA3-983A-5EA9F3B9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752600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apes: Planting, Growing, and Harvesting Grape Vines | The Old Farmer's  Almanac">
            <a:extLst>
              <a:ext uri="{FF2B5EF4-FFF2-40B4-BE49-F238E27FC236}">
                <a16:creationId xmlns:a16="http://schemas.microsoft.com/office/drawing/2014/main" id="{A5A80F0B-324E-411A-9163-F001CBDE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4" y="3968612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op 10 Ways to Enjoy Pears | University of Utah Health">
            <a:extLst>
              <a:ext uri="{FF2B5EF4-FFF2-40B4-BE49-F238E27FC236}">
                <a16:creationId xmlns:a16="http://schemas.microsoft.com/office/drawing/2014/main" id="{27ACF794-A1DB-4294-880B-EF8A75F9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84" y="1682612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eaches 1KG – Saint Mina Monastery – Souk El Kheir">
            <a:extLst>
              <a:ext uri="{FF2B5EF4-FFF2-40B4-BE49-F238E27FC236}">
                <a16:creationId xmlns:a16="http://schemas.microsoft.com/office/drawing/2014/main" id="{52E4BA51-4578-4104-BB71-0EF47483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93" y="418320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erry Picking | Kellogg Garden Organics™">
            <a:extLst>
              <a:ext uri="{FF2B5EF4-FFF2-40B4-BE49-F238E27FC236}">
                <a16:creationId xmlns:a16="http://schemas.microsoft.com/office/drawing/2014/main" id="{A51ADB64-79D2-47C3-8D54-70FAFAFD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08" y="439873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AAF2F-81B1-4845-A90D-EC02ACBFF7FB}"/>
              </a:ext>
            </a:extLst>
          </p:cNvPr>
          <p:cNvSpPr/>
          <p:nvPr/>
        </p:nvSpPr>
        <p:spPr>
          <a:xfrm>
            <a:off x="948451" y="3432144"/>
            <a:ext cx="16145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Strawberries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EAACC-44B1-4690-A7EF-55CD5EADD29E}"/>
              </a:ext>
            </a:extLst>
          </p:cNvPr>
          <p:cNvSpPr/>
          <p:nvPr/>
        </p:nvSpPr>
        <p:spPr>
          <a:xfrm>
            <a:off x="4007723" y="3768557"/>
            <a:ext cx="9156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5DFD-CA3A-4FD8-8EE9-4B88A8A6EDC5}"/>
              </a:ext>
            </a:extLst>
          </p:cNvPr>
          <p:cNvSpPr/>
          <p:nvPr/>
        </p:nvSpPr>
        <p:spPr>
          <a:xfrm>
            <a:off x="6650659" y="3997392"/>
            <a:ext cx="7986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1DB648-B93B-4097-B56D-5485641F5D10}"/>
              </a:ext>
            </a:extLst>
          </p:cNvPr>
          <p:cNvSpPr/>
          <p:nvPr/>
        </p:nvSpPr>
        <p:spPr>
          <a:xfrm>
            <a:off x="1208871" y="5846473"/>
            <a:ext cx="9637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B75B60-FC7C-422B-9928-83A629A935D7}"/>
              </a:ext>
            </a:extLst>
          </p:cNvPr>
          <p:cNvSpPr/>
          <p:nvPr/>
        </p:nvSpPr>
        <p:spPr>
          <a:xfrm>
            <a:off x="3911214" y="6005595"/>
            <a:ext cx="1074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Peaches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E400BE-4DDE-42EB-B6F7-D4844F0D25E2}"/>
              </a:ext>
            </a:extLst>
          </p:cNvPr>
          <p:cNvSpPr/>
          <p:nvPr/>
        </p:nvSpPr>
        <p:spPr>
          <a:xfrm>
            <a:off x="6267148" y="6046528"/>
            <a:ext cx="9541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Berries</a:t>
            </a:r>
          </a:p>
        </p:txBody>
      </p:sp>
    </p:spTree>
    <p:extLst>
      <p:ext uri="{BB962C8B-B14F-4D97-AF65-F5344CB8AC3E}">
        <p14:creationId xmlns:p14="http://schemas.microsoft.com/office/powerpoint/2010/main" val="33101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752F8D31-130C-4AB2-A219-C9C240C9A8F3}" vid="{EEF55239-D987-4D1A-B0C6-1AE8F62DC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600</Words>
  <Application>Microsoft Office PowerPoint</Application>
  <PresentationFormat>On-screen Show (4:3)</PresentationFormat>
  <Paragraphs>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Tuffy</vt:lpstr>
      <vt:lpstr>Sassoon Infant Rg</vt:lpstr>
      <vt:lpstr>Arial</vt:lpstr>
      <vt:lpstr>Calibri</vt:lpstr>
      <vt:lpstr>Tuffy-TTF</vt:lpstr>
      <vt:lpstr>Twinkl SemiBold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1. Title</vt:lpstr>
      <vt:lpstr>1. The Topic Sentence</vt:lpstr>
      <vt:lpstr>2. Write more details about your garden?</vt:lpstr>
      <vt:lpstr>PowerPoint Presentation</vt:lpstr>
      <vt:lpstr>PowerPoint Presentation</vt:lpstr>
      <vt:lpstr>PowerPoint Presentation</vt:lpstr>
      <vt:lpstr>Use Prepositional Phrases of Location</vt:lpstr>
      <vt:lpstr>Use Different Connectives</vt:lpstr>
      <vt:lpstr>Write a Closing Sentence</vt:lpstr>
      <vt:lpstr>PowerPoint Presentation</vt:lpstr>
      <vt:lpstr>My Beautiful Garden</vt:lpstr>
      <vt:lpstr>My Peaceful Garden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N.Mousa</cp:lastModifiedBy>
  <cp:revision>115</cp:revision>
  <dcterms:created xsi:type="dcterms:W3CDTF">2019-01-23T13:35:39Z</dcterms:created>
  <dcterms:modified xsi:type="dcterms:W3CDTF">2023-03-13T09:24:27Z</dcterms:modified>
</cp:coreProperties>
</file>