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3/6/2023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nigerianscholars.com/tutorials/energy-and-chemical-reactions/what-is-a-reaction-rate/" TargetMode="External"/><Relationship Id="rId1" Type="http://schemas.openxmlformats.org/officeDocument/2006/relationships/slideLayout" Target="../slideLayouts/slideLayout8.xml"/><Relationship Id="rId4" Type="http://schemas.openxmlformats.org/officeDocument/2006/relationships/hyperlink" Target="https://www.youtube.com/watch?v=hd92QQeGV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B9FE0-1B58-4369-AB3A-FC6D628E38DC}"/>
              </a:ext>
            </a:extLst>
          </p:cNvPr>
          <p:cNvSpPr>
            <a:spLocks noGrp="1"/>
          </p:cNvSpPr>
          <p:nvPr>
            <p:ph type="ctrTitle"/>
          </p:nvPr>
        </p:nvSpPr>
        <p:spPr>
          <a:xfrm>
            <a:off x="2529440" y="3429000"/>
            <a:ext cx="9662560" cy="1348381"/>
          </a:xfrm>
        </p:spPr>
        <p:txBody>
          <a:bodyPr/>
          <a:lstStyle/>
          <a:p>
            <a:r>
              <a:rPr lang="en-US" dirty="0"/>
              <a:t>Catalyst and reaction rate</a:t>
            </a:r>
          </a:p>
        </p:txBody>
      </p:sp>
    </p:spTree>
    <p:extLst>
      <p:ext uri="{BB962C8B-B14F-4D97-AF65-F5344CB8AC3E}">
        <p14:creationId xmlns:p14="http://schemas.microsoft.com/office/powerpoint/2010/main" val="3533051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34A66E1-E97C-493C-B959-60AE0B144C31}"/>
              </a:ext>
            </a:extLst>
          </p:cNvPr>
          <p:cNvSpPr/>
          <p:nvPr/>
        </p:nvSpPr>
        <p:spPr>
          <a:xfrm>
            <a:off x="1524001" y="1129198"/>
            <a:ext cx="9634330" cy="3416320"/>
          </a:xfrm>
          <a:prstGeom prst="rect">
            <a:avLst/>
          </a:prstGeom>
        </p:spPr>
        <p:txBody>
          <a:bodyPr wrap="square">
            <a:spAutoFit/>
          </a:bodyPr>
          <a:lstStyle/>
          <a:p>
            <a:pPr algn="just"/>
            <a:r>
              <a:rPr lang="en-US" sz="2400" b="1" dirty="0">
                <a:solidFill>
                  <a:schemeClr val="tx1">
                    <a:lumMod val="85000"/>
                    <a:lumOff val="15000"/>
                  </a:schemeClr>
                </a:solidFill>
                <a:latin typeface="+mj-lt"/>
                <a:ea typeface="+mj-ea"/>
                <a:cs typeface="+mj-cs"/>
              </a:rPr>
              <a:t>A chemical reaction involves a chemical change, which happens when two or more particles (which can be molecules, atoms or ions) interact.</a:t>
            </a:r>
          </a:p>
          <a:p>
            <a:pPr algn="just"/>
            <a:r>
              <a:rPr lang="en-US" sz="2400" b="1" dirty="0">
                <a:solidFill>
                  <a:schemeClr val="tx1">
                    <a:lumMod val="85000"/>
                    <a:lumOff val="15000"/>
                  </a:schemeClr>
                </a:solidFill>
                <a:latin typeface="+mj-lt"/>
                <a:ea typeface="+mj-ea"/>
                <a:cs typeface="+mj-cs"/>
              </a:rPr>
              <a:t>For example, when iron and oxygen react, they change to a new substance, iron oxide. Iron oxide has different chemical properties to iron and oxygen. </a:t>
            </a:r>
          </a:p>
          <a:p>
            <a:pPr algn="just"/>
            <a:r>
              <a:rPr lang="en-US" sz="2400" b="1" dirty="0">
                <a:solidFill>
                  <a:schemeClr val="tx1">
                    <a:lumMod val="85000"/>
                    <a:lumOff val="15000"/>
                  </a:schemeClr>
                </a:solidFill>
                <a:latin typeface="+mj-lt"/>
                <a:ea typeface="+mj-ea"/>
                <a:cs typeface="+mj-cs"/>
              </a:rPr>
              <a:t>This is different to a physical change. For example, water can turn to ice, but ice is still water in another physical state – ice and water have the same chemical properties.</a:t>
            </a:r>
          </a:p>
        </p:txBody>
      </p:sp>
    </p:spTree>
    <p:extLst>
      <p:ext uri="{BB962C8B-B14F-4D97-AF65-F5344CB8AC3E}">
        <p14:creationId xmlns:p14="http://schemas.microsoft.com/office/powerpoint/2010/main" val="9609507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99ABF05-97E2-4ACC-BE9B-B89D211E43A6}"/>
              </a:ext>
            </a:extLst>
          </p:cNvPr>
          <p:cNvSpPr>
            <a:spLocks noGrp="1"/>
          </p:cNvSpPr>
          <p:nvPr>
            <p:ph type="title"/>
          </p:nvPr>
        </p:nvSpPr>
        <p:spPr>
          <a:xfrm>
            <a:off x="2165142" y="517443"/>
            <a:ext cx="8915399" cy="2557061"/>
          </a:xfrm>
        </p:spPr>
        <p:txBody>
          <a:bodyPr>
            <a:noAutofit/>
          </a:bodyPr>
          <a:lstStyle/>
          <a:p>
            <a:r>
              <a:rPr lang="en-US" sz="2400" b="1" dirty="0"/>
              <a:t>When chemicals react, particles need to collide with each with enough energy for a reaction to take place. The more often they collide, the more likely they are to react. </a:t>
            </a:r>
            <a:br>
              <a:rPr lang="en-US" sz="2400" b="1" dirty="0"/>
            </a:br>
            <a:br>
              <a:rPr lang="en-US" sz="2400" b="1" dirty="0"/>
            </a:br>
            <a:r>
              <a:rPr lang="en-US" sz="2400" b="1" dirty="0">
                <a:solidFill>
                  <a:srgbClr val="FF0000"/>
                </a:solidFill>
              </a:rPr>
              <a:t>Not all collisions result in reactions</a:t>
            </a:r>
          </a:p>
        </p:txBody>
      </p:sp>
      <p:sp>
        <p:nvSpPr>
          <p:cNvPr id="9" name="Text Placeholder 3">
            <a:extLst>
              <a:ext uri="{FF2B5EF4-FFF2-40B4-BE49-F238E27FC236}">
                <a16:creationId xmlns:a16="http://schemas.microsoft.com/office/drawing/2014/main" id="{B28B00E9-2C71-4A7F-A233-922D27EEA299}"/>
              </a:ext>
            </a:extLst>
          </p:cNvPr>
          <p:cNvSpPr txBox="1">
            <a:spLocks/>
          </p:cNvSpPr>
          <p:nvPr/>
        </p:nvSpPr>
        <p:spPr>
          <a:xfrm>
            <a:off x="2165142" y="3936213"/>
            <a:ext cx="8915399" cy="1555864"/>
          </a:xfrm>
          <a:prstGeom prst="rect">
            <a:avLst/>
          </a:prstGeom>
        </p:spPr>
        <p:txBody>
          <a:bodyPr vert="horz" lIns="91440" tIns="45720" rIns="91440" bIns="45720" rtlCol="0" anchor="ctr">
            <a:no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Font typeface="Wingdings 3"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9pPr>
          </a:lstStyle>
          <a:p>
            <a:pPr algn="just"/>
            <a:r>
              <a:rPr lang="en-US" dirty="0"/>
              <a:t>the reactants must be moving fast enough so that they collide with sufficient force for bonds to break. This minimum energy with which molecules must be moving in order for a collision to result in a chemical reaction is known as the </a:t>
            </a:r>
            <a:r>
              <a:rPr lang="en-US" b="1" i="1" dirty="0">
                <a:solidFill>
                  <a:srgbClr val="FF0000"/>
                </a:solidFill>
              </a:rPr>
              <a:t>activation energy</a:t>
            </a:r>
            <a:r>
              <a:rPr lang="en-US" i="1" dirty="0"/>
              <a:t>.</a:t>
            </a:r>
          </a:p>
          <a:p>
            <a:pPr algn="just"/>
            <a:r>
              <a:rPr lang="en-US" dirty="0"/>
              <a:t>Even if two molecules collide with sufficient activation energy, there is no guarantee that the collision will be successful. In fact, the collision theory says that not every collision is successful, even if molecules are moving with enough energy. The reason for this is because molecules also need to collide with the right </a:t>
            </a:r>
            <a:r>
              <a:rPr lang="en-US" b="1" i="1" dirty="0">
                <a:solidFill>
                  <a:srgbClr val="FF0000"/>
                </a:solidFill>
              </a:rPr>
              <a:t>orientation</a:t>
            </a:r>
            <a:r>
              <a:rPr lang="en-US" i="1" dirty="0"/>
              <a:t>,</a:t>
            </a:r>
            <a:r>
              <a:rPr lang="en-US" dirty="0"/>
              <a:t> so that the proper atoms line up with one another, and bonds can break and re-form in the right order. </a:t>
            </a:r>
            <a:endParaRPr lang="en-US" sz="2400" dirty="0"/>
          </a:p>
        </p:txBody>
      </p:sp>
    </p:spTree>
    <p:extLst>
      <p:ext uri="{BB962C8B-B14F-4D97-AF65-F5344CB8AC3E}">
        <p14:creationId xmlns:p14="http://schemas.microsoft.com/office/powerpoint/2010/main" val="303585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6B01DDA-8F8E-42B2-B900-5B13C5A14CCC}"/>
              </a:ext>
            </a:extLst>
          </p:cNvPr>
          <p:cNvSpPr/>
          <p:nvPr/>
        </p:nvSpPr>
        <p:spPr>
          <a:xfrm>
            <a:off x="1464365" y="1129174"/>
            <a:ext cx="10356574" cy="3046988"/>
          </a:xfrm>
          <a:prstGeom prst="rect">
            <a:avLst/>
          </a:prstGeom>
        </p:spPr>
        <p:txBody>
          <a:bodyPr wrap="square">
            <a:spAutoFit/>
          </a:bodyPr>
          <a:lstStyle/>
          <a:p>
            <a:r>
              <a:rPr lang="en-US" sz="2400" b="1" dirty="0">
                <a:solidFill>
                  <a:schemeClr val="tx1">
                    <a:lumMod val="85000"/>
                    <a:lumOff val="15000"/>
                  </a:schemeClr>
                </a:solidFill>
                <a:latin typeface="+mj-lt"/>
                <a:ea typeface="+mj-ea"/>
                <a:cs typeface="+mj-cs"/>
              </a:rPr>
              <a:t>According to the collision theory, the following criteria must be met in order for a chemical reaction to occur:</a:t>
            </a:r>
          </a:p>
          <a:p>
            <a:endParaRPr lang="en-US" sz="2400" b="1" dirty="0">
              <a:solidFill>
                <a:schemeClr val="tx1">
                  <a:lumMod val="85000"/>
                  <a:lumOff val="15000"/>
                </a:schemeClr>
              </a:solidFill>
              <a:latin typeface="+mj-lt"/>
              <a:ea typeface="+mj-ea"/>
              <a:cs typeface="+mj-cs"/>
            </a:endParaRPr>
          </a:p>
          <a:p>
            <a:pPr marL="342900" indent="-342900">
              <a:buFont typeface="Arial" panose="020B0604020202020204" pitchFamily="34" charset="0"/>
              <a:buChar char="•"/>
            </a:pPr>
            <a:r>
              <a:rPr lang="en-US" sz="2400" i="1" dirty="0">
                <a:solidFill>
                  <a:schemeClr val="tx1">
                    <a:lumMod val="85000"/>
                    <a:lumOff val="15000"/>
                  </a:schemeClr>
                </a:solidFill>
                <a:latin typeface="+mj-lt"/>
                <a:ea typeface="+mj-ea"/>
                <a:cs typeface="+mj-cs"/>
              </a:rPr>
              <a:t>Molecules must collide with sufficient energy, known as the activation energy, so that chemical bonds can break.</a:t>
            </a:r>
          </a:p>
          <a:p>
            <a:endParaRPr lang="en-US" sz="2400" i="1" dirty="0">
              <a:solidFill>
                <a:schemeClr val="tx1">
                  <a:lumMod val="85000"/>
                  <a:lumOff val="15000"/>
                </a:schemeClr>
              </a:solidFill>
              <a:latin typeface="+mj-lt"/>
              <a:ea typeface="+mj-ea"/>
              <a:cs typeface="+mj-cs"/>
            </a:endParaRPr>
          </a:p>
          <a:p>
            <a:pPr marL="342900" indent="-342900">
              <a:buFont typeface="Arial" panose="020B0604020202020204" pitchFamily="34" charset="0"/>
              <a:buChar char="•"/>
            </a:pPr>
            <a:r>
              <a:rPr lang="en-US" sz="2400" i="1" dirty="0">
                <a:solidFill>
                  <a:schemeClr val="tx1">
                    <a:lumMod val="85000"/>
                    <a:lumOff val="15000"/>
                  </a:schemeClr>
                </a:solidFill>
                <a:latin typeface="+mj-lt"/>
                <a:ea typeface="+mj-ea"/>
                <a:cs typeface="+mj-cs"/>
              </a:rPr>
              <a:t>Molecules must collide with the proper orientation.</a:t>
            </a:r>
          </a:p>
          <a:p>
            <a:endParaRPr lang="en-US" sz="2400" i="1" dirty="0">
              <a:solidFill>
                <a:schemeClr val="tx1">
                  <a:lumMod val="85000"/>
                  <a:lumOff val="15000"/>
                </a:schemeClr>
              </a:solidFill>
              <a:latin typeface="+mj-lt"/>
              <a:ea typeface="+mj-ea"/>
              <a:cs typeface="+mj-cs"/>
            </a:endParaRPr>
          </a:p>
        </p:txBody>
      </p:sp>
    </p:spTree>
    <p:extLst>
      <p:ext uri="{BB962C8B-B14F-4D97-AF65-F5344CB8AC3E}">
        <p14:creationId xmlns:p14="http://schemas.microsoft.com/office/powerpoint/2010/main" val="662229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81E48-9481-4E83-8856-852EDC22897A}"/>
              </a:ext>
            </a:extLst>
          </p:cNvPr>
          <p:cNvSpPr>
            <a:spLocks noGrp="1"/>
          </p:cNvSpPr>
          <p:nvPr>
            <p:ph type="title"/>
          </p:nvPr>
        </p:nvSpPr>
        <p:spPr/>
        <p:txBody>
          <a:bodyPr>
            <a:normAutofit/>
          </a:bodyPr>
          <a:lstStyle/>
          <a:p>
            <a:r>
              <a:rPr lang="en-US" sz="3200" b="1" dirty="0"/>
              <a:t>Catalyst</a:t>
            </a:r>
          </a:p>
        </p:txBody>
      </p:sp>
      <p:pic>
        <p:nvPicPr>
          <p:cNvPr id="5" name="Content Placeholder 4">
            <a:extLst>
              <a:ext uri="{FF2B5EF4-FFF2-40B4-BE49-F238E27FC236}">
                <a16:creationId xmlns:a16="http://schemas.microsoft.com/office/drawing/2014/main" id="{3A36C997-8A3A-41FE-A576-1480A43C9E06}"/>
              </a:ext>
            </a:extLst>
          </p:cNvPr>
          <p:cNvPicPr>
            <a:picLocks noGrp="1" noChangeAspect="1"/>
          </p:cNvPicPr>
          <p:nvPr>
            <p:ph idx="1"/>
          </p:nvPr>
        </p:nvPicPr>
        <p:blipFill>
          <a:blip r:embed="rId2"/>
          <a:stretch>
            <a:fillRect/>
          </a:stretch>
        </p:blipFill>
        <p:spPr>
          <a:xfrm>
            <a:off x="6798366" y="861392"/>
            <a:ext cx="4784034" cy="4691269"/>
          </a:xfrm>
          <a:prstGeom prst="rect">
            <a:avLst/>
          </a:prstGeom>
        </p:spPr>
      </p:pic>
      <p:sp>
        <p:nvSpPr>
          <p:cNvPr id="4" name="Text Placeholder 3">
            <a:extLst>
              <a:ext uri="{FF2B5EF4-FFF2-40B4-BE49-F238E27FC236}">
                <a16:creationId xmlns:a16="http://schemas.microsoft.com/office/drawing/2014/main" id="{76CB58D6-5DFA-4AE6-90C8-F597D051E5C6}"/>
              </a:ext>
            </a:extLst>
          </p:cNvPr>
          <p:cNvSpPr>
            <a:spLocks noGrp="1"/>
          </p:cNvSpPr>
          <p:nvPr>
            <p:ph type="body" sz="half" idx="2"/>
          </p:nvPr>
        </p:nvSpPr>
        <p:spPr>
          <a:xfrm>
            <a:off x="1855304" y="1598613"/>
            <a:ext cx="4239107" cy="4262436"/>
          </a:xfrm>
        </p:spPr>
        <p:txBody>
          <a:bodyPr>
            <a:normAutofit/>
          </a:bodyPr>
          <a:lstStyle/>
          <a:p>
            <a:r>
              <a:rPr lang="en-US" sz="2000" dirty="0"/>
              <a:t>Catalysts play an important part in many chemical processes. They increase the rate of reaction, are not consumed by the reaction and are only needed in very small amounts.</a:t>
            </a:r>
          </a:p>
          <a:p>
            <a:endParaRPr lang="en-US" sz="2400" i="1" dirty="0">
              <a:solidFill>
                <a:schemeClr val="tx1">
                  <a:lumMod val="85000"/>
                  <a:lumOff val="15000"/>
                </a:schemeClr>
              </a:solidFill>
              <a:latin typeface="+mj-lt"/>
              <a:ea typeface="+mj-ea"/>
              <a:cs typeface="+mj-cs"/>
            </a:endParaRPr>
          </a:p>
        </p:txBody>
      </p:sp>
      <p:sp>
        <p:nvSpPr>
          <p:cNvPr id="6" name="Rectangle 5">
            <a:extLst>
              <a:ext uri="{FF2B5EF4-FFF2-40B4-BE49-F238E27FC236}">
                <a16:creationId xmlns:a16="http://schemas.microsoft.com/office/drawing/2014/main" id="{4B5DABE7-45F2-40D9-819A-FD001F8B4541}"/>
              </a:ext>
            </a:extLst>
          </p:cNvPr>
          <p:cNvSpPr/>
          <p:nvPr/>
        </p:nvSpPr>
        <p:spPr>
          <a:xfrm>
            <a:off x="1855304" y="4336057"/>
            <a:ext cx="4239108" cy="1631216"/>
          </a:xfrm>
          <a:prstGeom prst="rect">
            <a:avLst/>
          </a:prstGeom>
        </p:spPr>
        <p:txBody>
          <a:bodyPr wrap="square">
            <a:spAutoFit/>
          </a:bodyPr>
          <a:lstStyle/>
          <a:p>
            <a:r>
              <a:rPr lang="en-US" sz="2000" dirty="0">
                <a:solidFill>
                  <a:schemeClr val="tx1">
                    <a:lumMod val="75000"/>
                    <a:lumOff val="25000"/>
                  </a:schemeClr>
                </a:solidFill>
              </a:rPr>
              <a:t>Particles stick onto the surface of the catalyst (called adsorption) and then move around, so they are more likely to collide and react. </a:t>
            </a:r>
          </a:p>
        </p:txBody>
      </p:sp>
    </p:spTree>
    <p:extLst>
      <p:ext uri="{BB962C8B-B14F-4D97-AF65-F5344CB8AC3E}">
        <p14:creationId xmlns:p14="http://schemas.microsoft.com/office/powerpoint/2010/main" val="2187476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6C158165-9B10-46F2-93C8-EBEEEF584DFC}"/>
              </a:ext>
            </a:extLst>
          </p:cNvPr>
          <p:cNvSpPr>
            <a:spLocks noGrp="1"/>
          </p:cNvSpPr>
          <p:nvPr>
            <p:ph type="body" sz="half" idx="2"/>
          </p:nvPr>
        </p:nvSpPr>
        <p:spPr>
          <a:xfrm>
            <a:off x="1470992" y="1598613"/>
            <a:ext cx="4623420" cy="4139578"/>
          </a:xfrm>
        </p:spPr>
        <p:txBody>
          <a:bodyPr>
            <a:normAutofit/>
          </a:bodyPr>
          <a:lstStyle/>
          <a:p>
            <a:r>
              <a:rPr lang="en-US" sz="2000" dirty="0"/>
              <a:t>A catalyst is a substance that increases the rate of a chemical reaction </a:t>
            </a:r>
            <a:r>
              <a:rPr lang="en-US" sz="2000" b="1" i="1" dirty="0">
                <a:solidFill>
                  <a:srgbClr val="FF0000"/>
                </a:solidFill>
              </a:rPr>
              <a:t>by lowering the activation energy .</a:t>
            </a:r>
          </a:p>
          <a:p>
            <a:r>
              <a:rPr lang="en-US" sz="2000" dirty="0"/>
              <a:t>Activation energy is the minimum amount of energy required for a chemical reaction to proceed in the forward direction. </a:t>
            </a:r>
            <a:r>
              <a:rPr lang="en-US" sz="2000" b="1" i="1" dirty="0">
                <a:solidFill>
                  <a:srgbClr val="FF0000"/>
                </a:solidFill>
              </a:rPr>
              <a:t>A catalyst increases the </a:t>
            </a:r>
            <a:r>
              <a:rPr lang="en-US" sz="2000" b="1" i="1" dirty="0">
                <a:solidFill>
                  <a:srgbClr val="FF0000"/>
                </a:solidFill>
                <a:hlinkClick r:id="rId2">
                  <a:extLst>
                    <a:ext uri="{A12FA001-AC4F-418D-AE19-62706E023703}">
                      <ahyp:hlinkClr xmlns:ahyp="http://schemas.microsoft.com/office/drawing/2018/hyperlinkcolor" val="tx"/>
                    </a:ext>
                  </a:extLst>
                </a:hlinkClick>
              </a:rPr>
              <a:t>reaction rate</a:t>
            </a:r>
            <a:r>
              <a:rPr lang="en-US" sz="2000" b="1" i="1" dirty="0">
                <a:solidFill>
                  <a:srgbClr val="FF0000"/>
                </a:solidFill>
              </a:rPr>
              <a:t> by providing an alternative pathway or mechanism for the reaction to follow.</a:t>
            </a:r>
            <a:endParaRPr lang="en-US" b="1" i="1" dirty="0">
              <a:solidFill>
                <a:srgbClr val="FF0000"/>
              </a:solidFill>
            </a:endParaRPr>
          </a:p>
        </p:txBody>
      </p:sp>
      <p:pic>
        <p:nvPicPr>
          <p:cNvPr id="1026" name="Picture 2" descr="A graph is shown with the label, “Reaction coordinate,” on the x-axis. The x-axis is depicted as an arrow. The y-axis is also an arrow and is labeled, “Energy.” There is a horizontal line that runs the width of the graph and appears just above the x-axis. A segment of this line is blue and is labeled, “Reactants.” From the right end of this line segment, a solid black, concave down curve is shown which reaches the level just below the end of the y-axis. The curve ends at another short, blue line labeled, “Products.” The “Products” line appears at a higher level than the “Reactants” line. An arrow extends from the horizontal line to the apex of the curve. The arrow is labeled, “Uncatalyzed reaction activation energy.” A second, black concave down curve is shown. This curve also meets the reactants and products blue line segments, but only extends to about two-thirds the height of the initial curve. From the horizontal line is another arrow pointing to the apex of the second curve. This arrow is labeled, “Catalyzed reaction activation energy.”">
            <a:extLst>
              <a:ext uri="{FF2B5EF4-FFF2-40B4-BE49-F238E27FC236}">
                <a16:creationId xmlns:a16="http://schemas.microsoft.com/office/drawing/2014/main" id="{24D8E0C9-F30C-4C5C-A2AB-EA8FA6FF1E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27306" y="335860"/>
            <a:ext cx="5413512" cy="5521601"/>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CA3A4FE8-0C9D-4637-98CF-25768A5A4CF7}"/>
              </a:ext>
            </a:extLst>
          </p:cNvPr>
          <p:cNvSpPr/>
          <p:nvPr/>
        </p:nvSpPr>
        <p:spPr>
          <a:xfrm>
            <a:off x="5102087" y="6198974"/>
            <a:ext cx="6096000" cy="646331"/>
          </a:xfrm>
          <a:prstGeom prst="rect">
            <a:avLst/>
          </a:prstGeom>
        </p:spPr>
        <p:txBody>
          <a:bodyPr>
            <a:spAutoFit/>
          </a:bodyPr>
          <a:lstStyle/>
          <a:p>
            <a:r>
              <a:rPr lang="en-US" dirty="0">
                <a:hlinkClick r:id="rId4"/>
              </a:rPr>
              <a:t>https://www.youtube.com/watch?v=hd92QQeGVA</a:t>
            </a:r>
            <a:endParaRPr lang="en-US" dirty="0"/>
          </a:p>
          <a:p>
            <a:endParaRPr lang="en-US" dirty="0"/>
          </a:p>
        </p:txBody>
      </p:sp>
    </p:spTree>
    <p:extLst>
      <p:ext uri="{BB962C8B-B14F-4D97-AF65-F5344CB8AC3E}">
        <p14:creationId xmlns:p14="http://schemas.microsoft.com/office/powerpoint/2010/main" val="405418597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59</TotalTime>
  <Words>470</Words>
  <Application>Microsoft Office PowerPoint</Application>
  <PresentationFormat>Widescreen</PresentationFormat>
  <Paragraphs>18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Century Gothic</vt:lpstr>
      <vt:lpstr>Wingdings 3</vt:lpstr>
      <vt:lpstr>Wisp</vt:lpstr>
      <vt:lpstr>Catalyst and reaction rate</vt:lpstr>
      <vt:lpstr>PowerPoint Presentation</vt:lpstr>
      <vt:lpstr>When chemicals react, particles need to collide with each with enough energy for a reaction to take place. The more often they collide, the more likely they are to react.   Not all collisions result in reactions</vt:lpstr>
      <vt:lpstr>PowerPoint Presentation</vt:lpstr>
      <vt:lpstr>Catalyst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J.AlSawalha</dc:creator>
  <cp:lastModifiedBy>J.AlSawalha</cp:lastModifiedBy>
  <cp:revision>7</cp:revision>
  <dcterms:created xsi:type="dcterms:W3CDTF">2023-03-06T18:13:44Z</dcterms:created>
  <dcterms:modified xsi:type="dcterms:W3CDTF">2023-03-06T19:12:54Z</dcterms:modified>
</cp:coreProperties>
</file>