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C850B-9F73-495E-88F2-5D7DB52D5EA8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B3078-5EC0-48C2-8CC4-965F2D410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4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B3078-5EC0-48C2-8CC4-965F2D4104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B3078-5EC0-48C2-8CC4-965F2D4104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4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3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16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9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4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8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4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3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4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5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8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ADACF-1D14-4026-9FE0-FE3193C27915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55BB655-23F7-4CB7-B32D-E53208FBD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755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IoKOvN0Km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C16B7-B5C7-4F1D-AD6E-9FDB57F39D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Smart and responsible consumers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B1FBCA-AC78-4636-86D8-BF072333F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2331628"/>
          </a:xfrm>
        </p:spPr>
        <p:txBody>
          <a:bodyPr/>
          <a:lstStyle/>
          <a:p>
            <a:r>
              <a:rPr lang="en-US" dirty="0"/>
              <a:t>Lesson 1: Advertisements</a:t>
            </a:r>
          </a:p>
          <a:p>
            <a:r>
              <a:rPr lang="en-US" dirty="0"/>
              <a:t>Lesson 2: What to believe</a:t>
            </a:r>
          </a:p>
          <a:p>
            <a:r>
              <a:rPr lang="en-US" dirty="0"/>
              <a:t>Lesson 3 : why be responsible Consumers </a:t>
            </a:r>
          </a:p>
          <a:p>
            <a:r>
              <a:rPr lang="en-US" dirty="0"/>
              <a:t>Lesson 4:How to be a smart consumer</a:t>
            </a:r>
          </a:p>
        </p:txBody>
      </p:sp>
    </p:spTree>
    <p:extLst>
      <p:ext uri="{BB962C8B-B14F-4D97-AF65-F5344CB8AC3E}">
        <p14:creationId xmlns:p14="http://schemas.microsoft.com/office/powerpoint/2010/main" val="1548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05546-9224-4E86-BFC2-C094A5266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be a smart consumer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1D75E-FCF8-493C-B2C9-DED075948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2015732"/>
            <a:ext cx="11772900" cy="40377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Read the product label and follow the instructions.</a:t>
            </a:r>
          </a:p>
          <a:p>
            <a:r>
              <a:rPr lang="en-US" dirty="0"/>
              <a:t>Do not buy the first thing you see.</a:t>
            </a:r>
          </a:p>
          <a:p>
            <a:r>
              <a:rPr lang="en-US" dirty="0"/>
              <a:t>Ask questions.</a:t>
            </a:r>
          </a:p>
          <a:p>
            <a:r>
              <a:rPr lang="en-US" dirty="0"/>
              <a:t>Research and compare products or services before you buy them.</a:t>
            </a:r>
          </a:p>
          <a:p>
            <a:r>
              <a:rPr lang="en-US" dirty="0"/>
              <a:t>Compare prices.</a:t>
            </a:r>
          </a:p>
          <a:p>
            <a:r>
              <a:rPr lang="en-US" dirty="0"/>
              <a:t>Take advantage of sale prices.</a:t>
            </a:r>
          </a:p>
          <a:p>
            <a:r>
              <a:rPr lang="en-US" dirty="0"/>
              <a:t>Check expiration date.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Activity 1.9 page 27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7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mic Text Good Luck Speech Bubble Graphic">
            <a:extLst>
              <a:ext uri="{FF2B5EF4-FFF2-40B4-BE49-F238E27FC236}">
                <a16:creationId xmlns:a16="http://schemas.microsoft.com/office/drawing/2014/main" id="{EA7EA2FA-16F9-4FD0-8076-B2BFDB6921C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5738"/>
            <a:ext cx="12191999" cy="631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93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ABEB3-078C-425F-83A5-2A63321B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D1A48-BAF2-405A-B66E-F9E1B48A3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61160"/>
            <a:ext cx="9291215" cy="42214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An advertisement </a:t>
            </a:r>
            <a:r>
              <a:rPr lang="en-US" dirty="0"/>
              <a:t>is generally considered </a:t>
            </a:r>
            <a:r>
              <a:rPr lang="en-US" b="1" dirty="0"/>
              <a:t>a public communication that promotes a product, service, brand or event , which is </a:t>
            </a:r>
            <a:r>
              <a:rPr lang="en-US" dirty="0"/>
              <a:t>designed to inform or influence.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Types of advertisements: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Print Advertising: </a:t>
            </a:r>
            <a:r>
              <a:rPr lang="fr-FR" dirty="0"/>
              <a:t>Newspaper, magazines, &amp; brochure avertissements, etc.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Broadcast Advertising: </a:t>
            </a:r>
            <a:r>
              <a:rPr lang="en-US" dirty="0"/>
              <a:t>Television and radio advertisements.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Outdoor Advertising: </a:t>
            </a:r>
            <a:r>
              <a:rPr lang="en-US" dirty="0"/>
              <a:t>Billboards , banners, flags, wraps, etc.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Digital Advertising: </a:t>
            </a:r>
            <a:r>
              <a:rPr lang="en-US" dirty="0"/>
              <a:t>Advertisements displayed over the internet and digital devices</a:t>
            </a:r>
          </a:p>
        </p:txBody>
      </p:sp>
    </p:spTree>
    <p:extLst>
      <p:ext uri="{BB962C8B-B14F-4D97-AF65-F5344CB8AC3E}">
        <p14:creationId xmlns:p14="http://schemas.microsoft.com/office/powerpoint/2010/main" val="393408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136A-25AF-4C93-836F-3885364F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to learn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52D74-359C-4804-B57B-B2148A457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76400"/>
            <a:ext cx="9291215" cy="437708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Commercial</a:t>
            </a:r>
            <a:r>
              <a:rPr lang="en-US" b="1" dirty="0"/>
              <a:t> :</a:t>
            </a:r>
            <a:r>
              <a:rPr lang="en-US" dirty="0"/>
              <a:t> </a:t>
            </a:r>
            <a:r>
              <a:rPr lang="en-US" b="1" dirty="0"/>
              <a:t>a term used to refer to the advertisement method used to promote goods or services.  </a:t>
            </a: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Producer </a:t>
            </a:r>
            <a:r>
              <a:rPr lang="en-US" dirty="0"/>
              <a:t>is </a:t>
            </a:r>
            <a:r>
              <a:rPr lang="en-US" b="1" dirty="0"/>
              <a:t>someone who creates and supplies goods or services.</a:t>
            </a:r>
          </a:p>
          <a:p>
            <a:r>
              <a:rPr lang="en-US" b="1" dirty="0">
                <a:solidFill>
                  <a:schemeClr val="accent1"/>
                </a:solidFill>
              </a:rPr>
              <a:t>Consumer: </a:t>
            </a:r>
            <a:r>
              <a:rPr lang="en-US" b="1" dirty="0"/>
              <a:t>a </a:t>
            </a:r>
            <a:r>
              <a:rPr lang="en-US" dirty="0"/>
              <a:t>buyer of goods and services.</a:t>
            </a:r>
          </a:p>
          <a:p>
            <a:r>
              <a:rPr lang="en-US" b="1" dirty="0">
                <a:solidFill>
                  <a:schemeClr val="accent1"/>
                </a:solidFill>
              </a:rPr>
              <a:t>Product: </a:t>
            </a:r>
            <a:r>
              <a:rPr lang="en-US" dirty="0"/>
              <a:t>tangible item made or created by a person , machine or natural process that is offered for sale.</a:t>
            </a:r>
          </a:p>
          <a:p>
            <a:r>
              <a:rPr lang="en-US" dirty="0">
                <a:solidFill>
                  <a:schemeClr val="accent1"/>
                </a:solidFill>
              </a:rPr>
              <a:t>Market </a:t>
            </a:r>
            <a:r>
              <a:rPr lang="en-US" dirty="0"/>
              <a:t>is </a:t>
            </a:r>
            <a:r>
              <a:rPr lang="en-US" b="1" dirty="0"/>
              <a:t>a place where buyers and sellers can meet to facilitate the exchange or transaction of goods and services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BOOK PAGE: 6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ACTIVITY 1.1 PAGE 7</a:t>
            </a:r>
          </a:p>
          <a:p>
            <a:pPr marL="0" indent="0">
              <a:buNone/>
            </a:pPr>
            <a:endParaRPr lang="en-US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17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D1F69-8CA0-44FB-B06A-721DBF3F8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you targeted audience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425FE-A022-494A-AFA6-F7E1223CA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When you plan your marketing or advertising you need to decide on your </a:t>
            </a:r>
            <a:r>
              <a:rPr lang="en-US" b="1" dirty="0">
                <a:solidFill>
                  <a:schemeClr val="accent1"/>
                </a:solidFill>
              </a:rPr>
              <a:t>targeted audience :</a:t>
            </a: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dirty="0"/>
              <a:t>Is the age group , social group , or professional group you think is interested in and willing to buy your product or use your service 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Activity1.2 page 8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7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3BB72-9F66-40E1-ABF3-C4C781FF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awareness Commercials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2A0BB-2F52-4637-ACB3-0F0627EA2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Not all advertisements promote goods or services , some advertisements are public advertisements that have important messages like the importance of vaccination for infants or the dangers of smoking 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Public awareness commercial </a:t>
            </a:r>
            <a:r>
              <a:rPr lang="en-US" b="1" dirty="0">
                <a:solidFill>
                  <a:schemeClr val="accent1"/>
                </a:solidFill>
              </a:rPr>
              <a:t>is not a paid advertisement</a:t>
            </a:r>
            <a:r>
              <a:rPr lang="en-US" dirty="0">
                <a:solidFill>
                  <a:schemeClr val="accent1"/>
                </a:solidFill>
              </a:rPr>
              <a:t>.  Produced for a socially relevant cause or a nonprofit organization.</a:t>
            </a:r>
          </a:p>
        </p:txBody>
      </p:sp>
    </p:spTree>
    <p:extLst>
      <p:ext uri="{BB962C8B-B14F-4D97-AF65-F5344CB8AC3E}">
        <p14:creationId xmlns:p14="http://schemas.microsoft.com/office/powerpoint/2010/main" val="4274846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1E5C8-B978-47E3-941D-992F50092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believe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AB103-C691-4D03-BD72-BAD216AE6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671637"/>
            <a:ext cx="11015663" cy="4543425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/>
              <a:t>Every fast –food chain</a:t>
            </a:r>
            <a:r>
              <a:rPr lang="en-US" sz="1600" dirty="0">
                <a:solidFill>
                  <a:schemeClr val="accent1"/>
                </a:solidFill>
              </a:rPr>
              <a:t>(restaurants that serve highly processed foods that are prepared quickly or available on demand) </a:t>
            </a:r>
            <a:r>
              <a:rPr lang="en-US" sz="1600" dirty="0"/>
              <a:t>is claiming that it has the best sandwich in the region , what does that tell you ? Can we make a the conclusion that all fast-food chains are excellent?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Facts about commercials :</a:t>
            </a:r>
          </a:p>
          <a:p>
            <a:pPr algn="ctr"/>
            <a:r>
              <a:rPr lang="en-US" sz="1800" dirty="0"/>
              <a:t>They includes a lot of things that have nothing to do with product . The creators add things to make commercial more interesting. </a:t>
            </a:r>
          </a:p>
          <a:p>
            <a:pPr algn="ctr"/>
            <a:r>
              <a:rPr lang="en-US" sz="1800" dirty="0"/>
              <a:t>Commercials have existing music or sound effects to attract your attention </a:t>
            </a:r>
          </a:p>
          <a:p>
            <a:pPr algn="ctr"/>
            <a:r>
              <a:rPr lang="en-US" sz="1800" dirty="0"/>
              <a:t>The products usually look better in the commercials than in real life .</a:t>
            </a:r>
          </a:p>
          <a:p>
            <a:pPr algn="ctr"/>
            <a:r>
              <a:rPr lang="en-US" sz="1800" dirty="0"/>
              <a:t>They might feature a famous person using the product who is paid to appear in the commercial to convivence people to buy the product.</a:t>
            </a: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969D4-01D5-43AF-A757-61F2E7B4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4" y="1300162"/>
            <a:ext cx="10929937" cy="43576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Some companies succeed in convincing buyers that their brand is the best . In fact some buyers are proud to wear or use a particular brand .</a:t>
            </a:r>
          </a:p>
          <a:p>
            <a:pPr marL="0" indent="0" algn="ctr">
              <a:buNone/>
            </a:pPr>
            <a:r>
              <a:rPr lang="en-US" dirty="0"/>
              <a:t>That is why you need to be a smart consumer and decide for yourself whether a  product is good because it has good qualities or because it has a popular brand.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1"/>
                </a:solidFill>
              </a:rPr>
              <a:t>Brand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is a distinguishing symbol , mark , logo , name, word , sentence or a combination of these used by companies to distinguish their product from others in the market.</a:t>
            </a: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Page :12,13,14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Logo quiz: </a:t>
            </a:r>
            <a:r>
              <a:rPr lang="en-US" sz="1400" dirty="0">
                <a:solidFill>
                  <a:schemeClr val="accent1"/>
                </a:solidFill>
                <a:hlinkClick r:id="rId2"/>
              </a:rPr>
              <a:t>https://www.youtube.com/watch?v=-IoKOvN0Kmg</a:t>
            </a:r>
            <a:endParaRPr lang="en-US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9938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B42C1-1BDD-46A8-A650-586723922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Responsible Consumers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093B4-E8B6-4339-9151-BE6E2E9B4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9" y="1685925"/>
            <a:ext cx="11815762" cy="4367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Companies can say whatever they want about your products , its up to you the consumer to either believe everything the commercials tell you or be a smart and responsible consumer and decide for yourself.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1"/>
                </a:solidFill>
              </a:rPr>
              <a:t>Responsible consumer :</a:t>
            </a:r>
          </a:p>
          <a:p>
            <a:pPr marL="0" indent="0" algn="ctr">
              <a:buNone/>
            </a:pPr>
            <a:r>
              <a:rPr lang="en-US" sz="1800" dirty="0"/>
              <a:t>someone who is conscious of their consumption habits and who chooses to have, even demands, a more positive impact on society and the environment from the producers of goods and services.</a:t>
            </a:r>
          </a:p>
          <a:p>
            <a:pPr marL="0" indent="0" algn="ctr">
              <a:buNone/>
            </a:pPr>
            <a:r>
              <a:rPr lang="en-US" sz="1800" dirty="0"/>
              <a:t>Why to be responsible consumers?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1800" dirty="0"/>
              <a:t>waste is becoming a problem and causes pollution.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1800" dirty="0"/>
              <a:t>The natural resources we have in our world is limited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US" sz="1800" dirty="0"/>
              <a:t>People wants are unlimited .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1"/>
                </a:solidFill>
              </a:rPr>
              <a:t>Activity 1.7 page 19</a:t>
            </a:r>
          </a:p>
          <a:p>
            <a:pPr marL="0" indent="0" algn="ctr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3456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F55D6-AB0E-4363-9F6E-ECB01440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show responsibility as a consumer?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842D5-96BC-4578-BC72-D7F5C0FA6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8" y="1853755"/>
            <a:ext cx="11730037" cy="4199726"/>
          </a:xfrm>
        </p:spPr>
        <p:txBody>
          <a:bodyPr>
            <a:normAutofit/>
          </a:bodyPr>
          <a:lstStyle/>
          <a:p>
            <a:r>
              <a:rPr lang="en-US" dirty="0"/>
              <a:t>Think before you buy.</a:t>
            </a:r>
          </a:p>
          <a:p>
            <a:r>
              <a:rPr lang="en-US" dirty="0"/>
              <a:t>Choose what is good for you.</a:t>
            </a:r>
          </a:p>
          <a:p>
            <a:r>
              <a:rPr lang="en-US" dirty="0"/>
              <a:t>Choose what is good for your environment. (reduce waste by reusing as much as possible before buying new product , and recycling).</a:t>
            </a:r>
          </a:p>
          <a:p>
            <a:r>
              <a:rPr lang="en-US" b="1" dirty="0"/>
              <a:t>Reduce consumption by </a:t>
            </a:r>
            <a:r>
              <a:rPr lang="en-US" dirty="0"/>
              <a:t>Consuming local products and contracting local services, as well as secondhand products.</a:t>
            </a:r>
          </a:p>
          <a:p>
            <a:r>
              <a:rPr lang="en-US" dirty="0"/>
              <a:t>Get what you can pay for.</a:t>
            </a:r>
          </a:p>
          <a:p>
            <a:r>
              <a:rPr lang="en-US" dirty="0"/>
              <a:t>Buy what you really need.</a:t>
            </a:r>
          </a:p>
          <a:p>
            <a:r>
              <a:rPr lang="en-US" dirty="0"/>
              <a:t>Arm yourself with knowledge.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1467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262</TotalTime>
  <Words>803</Words>
  <Application>Microsoft Office PowerPoint</Application>
  <PresentationFormat>Widescreen</PresentationFormat>
  <Paragraphs>78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Rockwell</vt:lpstr>
      <vt:lpstr>Gallery</vt:lpstr>
      <vt:lpstr>Smart and responsible consumers </vt:lpstr>
      <vt:lpstr>Advertisements </vt:lpstr>
      <vt:lpstr>Definitions to learn </vt:lpstr>
      <vt:lpstr>Who is you targeted audience ?</vt:lpstr>
      <vt:lpstr>Public awareness Commercials </vt:lpstr>
      <vt:lpstr>WHAT to believe </vt:lpstr>
      <vt:lpstr>PowerPoint Presentation</vt:lpstr>
      <vt:lpstr>Responsible Consumers </vt:lpstr>
      <vt:lpstr>How can you show responsibility as a consumer?</vt:lpstr>
      <vt:lpstr>How to be a smart consumer 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and responsible consumers </dc:title>
  <dc:creator>Yasmin Qaddoumi</dc:creator>
  <cp:lastModifiedBy>Yasmin Qaddoumi</cp:lastModifiedBy>
  <cp:revision>26</cp:revision>
  <dcterms:created xsi:type="dcterms:W3CDTF">2023-01-17T16:20:00Z</dcterms:created>
  <dcterms:modified xsi:type="dcterms:W3CDTF">2023-03-15T16:18:33Z</dcterms:modified>
</cp:coreProperties>
</file>