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7" d="100"/>
          <a:sy n="67" d="100"/>
        </p:scale>
        <p:origin x="83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BE5EB4F-84F9-47E5-8346-5C271AC8DFFF}" type="datetimeFigureOut">
              <a:rPr lang="en-US" smtClean="0"/>
              <a:t>3/15/2023</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F5F9C5DB-B66A-4DFB-9885-EB1045BF8C80}"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63053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E5EB4F-84F9-47E5-8346-5C271AC8DFFF}" type="datetimeFigureOut">
              <a:rPr lang="en-US" smtClean="0"/>
              <a:t>3/15/2023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F9C5DB-B66A-4DFB-9885-EB1045BF8C80}"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23426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E5EB4F-84F9-47E5-8346-5C271AC8DFFF}" type="datetimeFigureOut">
              <a:rPr lang="en-US" smtClean="0"/>
              <a:t>3/15/2023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F9C5DB-B66A-4DFB-9885-EB1045BF8C80}"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327395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E5EB4F-84F9-47E5-8346-5C271AC8DFFF}" type="datetimeFigureOut">
              <a:rPr lang="en-US" smtClean="0"/>
              <a:t>3/15/2023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F9C5DB-B66A-4DFB-9885-EB1045BF8C80}" type="slidenum">
              <a:rPr lang="en-US" smtClean="0"/>
              <a:t>‹#›</a:t>
            </a:fld>
            <a:endParaRPr lang="en-US"/>
          </a:p>
        </p:txBody>
      </p:sp>
    </p:spTree>
    <p:extLst>
      <p:ext uri="{BB962C8B-B14F-4D97-AF65-F5344CB8AC3E}">
        <p14:creationId xmlns:p14="http://schemas.microsoft.com/office/powerpoint/2010/main" val="2993475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E5EB4F-84F9-47E5-8346-5C271AC8DFFF}" type="datetimeFigureOut">
              <a:rPr lang="en-US" smtClean="0"/>
              <a:t>3/15/2023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F9C5DB-B66A-4DFB-9885-EB1045BF8C80}"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17897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BE5EB4F-84F9-47E5-8346-5C271AC8DFFF}" type="datetimeFigureOut">
              <a:rPr lang="en-US" smtClean="0"/>
              <a:t>3/15/2023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F9C5DB-B66A-4DFB-9885-EB1045BF8C80}"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13151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BE5EB4F-84F9-47E5-8346-5C271AC8DFFF}" type="datetimeFigureOut">
              <a:rPr lang="en-US" smtClean="0"/>
              <a:t>3/15/2023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F9C5DB-B66A-4DFB-9885-EB1045BF8C80}"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50568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BE5EB4F-84F9-47E5-8346-5C271AC8DFFF}" type="datetimeFigureOut">
              <a:rPr lang="en-US" smtClean="0"/>
              <a:t>3/15/2023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F9C5DB-B66A-4DFB-9885-EB1045BF8C80}"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77621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BE5EB4F-84F9-47E5-8346-5C271AC8DFFF}" type="datetimeFigureOut">
              <a:rPr lang="en-US" smtClean="0"/>
              <a:t>3/15/2023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F9C5DB-B66A-4DFB-9885-EB1045BF8C80}"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19484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E5EB4F-84F9-47E5-8346-5C271AC8DFFF}" type="datetimeFigureOut">
              <a:rPr lang="en-US" smtClean="0"/>
              <a:t>3/15/2023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F9C5DB-B66A-4DFB-9885-EB1045BF8C80}" type="slidenum">
              <a:rPr lang="en-US" smtClean="0"/>
              <a:t>‹#›</a:t>
            </a:fld>
            <a:endParaRPr lang="en-US"/>
          </a:p>
        </p:txBody>
      </p:sp>
    </p:spTree>
    <p:extLst>
      <p:ext uri="{BB962C8B-B14F-4D97-AF65-F5344CB8AC3E}">
        <p14:creationId xmlns:p14="http://schemas.microsoft.com/office/powerpoint/2010/main" val="1719861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BE5EB4F-84F9-47E5-8346-5C271AC8DFFF}" type="datetimeFigureOut">
              <a:rPr lang="en-US" smtClean="0"/>
              <a:t>3/15/2023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F9C5DB-B66A-4DFB-9885-EB1045BF8C80}"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77089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1BE5EB4F-84F9-47E5-8346-5C271AC8DFFF}" type="datetimeFigureOut">
              <a:rPr lang="en-US" smtClean="0"/>
              <a:t>3/15/2023</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F5F9C5DB-B66A-4DFB-9885-EB1045BF8C80}"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85539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4">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1BE5EB4F-84F9-47E5-8346-5C271AC8DFFF}" type="datetimeFigureOut">
              <a:rPr lang="en-US" smtClean="0"/>
              <a:t>3/15/2023</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F5F9C5DB-B66A-4DFB-9885-EB1045BF8C80}"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381714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82B22-0C6F-4785-8BD8-876A93059FE6}"/>
              </a:ext>
            </a:extLst>
          </p:cNvPr>
          <p:cNvSpPr>
            <a:spLocks noGrp="1"/>
          </p:cNvSpPr>
          <p:nvPr>
            <p:ph type="ctrTitle"/>
          </p:nvPr>
        </p:nvSpPr>
        <p:spPr/>
        <p:txBody>
          <a:bodyPr/>
          <a:lstStyle/>
          <a:p>
            <a:r>
              <a:rPr lang="en-US" dirty="0"/>
              <a:t>Getting where you want to be</a:t>
            </a:r>
          </a:p>
        </p:txBody>
      </p:sp>
      <p:sp>
        <p:nvSpPr>
          <p:cNvPr id="3" name="Subtitle 2">
            <a:extLst>
              <a:ext uri="{FF2B5EF4-FFF2-40B4-BE49-F238E27FC236}">
                <a16:creationId xmlns:a16="http://schemas.microsoft.com/office/drawing/2014/main" id="{3A01832B-7AA5-4546-BB74-E1CC6F4EC416}"/>
              </a:ext>
            </a:extLst>
          </p:cNvPr>
          <p:cNvSpPr>
            <a:spLocks noGrp="1"/>
          </p:cNvSpPr>
          <p:nvPr>
            <p:ph type="subTitle" idx="1"/>
          </p:nvPr>
        </p:nvSpPr>
        <p:spPr>
          <a:xfrm>
            <a:off x="1751012" y="3686174"/>
            <a:ext cx="8689976" cy="2786063"/>
          </a:xfrm>
        </p:spPr>
        <p:txBody>
          <a:bodyPr/>
          <a:lstStyle/>
          <a:p>
            <a:pPr marL="342900" indent="-342900">
              <a:buFont typeface="Arial" panose="020B0604020202020204" pitchFamily="34" charset="0"/>
              <a:buChar char="•"/>
            </a:pPr>
            <a:r>
              <a:rPr lang="en-US" dirty="0">
                <a:solidFill>
                  <a:srgbClr val="FF0000"/>
                </a:solidFill>
              </a:rPr>
              <a:t>Lesson 1:your future career </a:t>
            </a:r>
          </a:p>
          <a:p>
            <a:pPr marL="342900" indent="-342900">
              <a:buFont typeface="Arial" panose="020B0604020202020204" pitchFamily="34" charset="0"/>
              <a:buChar char="•"/>
            </a:pPr>
            <a:r>
              <a:rPr lang="en-US" dirty="0">
                <a:solidFill>
                  <a:srgbClr val="FF0000"/>
                </a:solidFill>
              </a:rPr>
              <a:t>Lesson 2:preparing a resume or cv</a:t>
            </a:r>
          </a:p>
          <a:p>
            <a:pPr marL="342900" indent="-342900">
              <a:buFont typeface="Arial" panose="020B0604020202020204" pitchFamily="34" charset="0"/>
              <a:buChar char="•"/>
            </a:pPr>
            <a:r>
              <a:rPr lang="en-US" dirty="0">
                <a:solidFill>
                  <a:srgbClr val="FF0000"/>
                </a:solidFill>
              </a:rPr>
              <a:t>Lesson 3:job market</a:t>
            </a:r>
          </a:p>
          <a:p>
            <a:pPr marL="342900" indent="-342900">
              <a:buFont typeface="Arial" panose="020B0604020202020204" pitchFamily="34" charset="0"/>
              <a:buChar char="•"/>
            </a:pPr>
            <a:r>
              <a:rPr lang="en-US" dirty="0">
                <a:solidFill>
                  <a:srgbClr val="FF0000"/>
                </a:solidFill>
              </a:rPr>
              <a:t>Lesson 4:job interview </a:t>
            </a:r>
          </a:p>
        </p:txBody>
      </p:sp>
    </p:spTree>
    <p:extLst>
      <p:ext uri="{BB962C8B-B14F-4D97-AF65-F5344CB8AC3E}">
        <p14:creationId xmlns:p14="http://schemas.microsoft.com/office/powerpoint/2010/main" val="18884161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C27A4-CED0-4A08-8754-E97FB22AF7F4}"/>
              </a:ext>
            </a:extLst>
          </p:cNvPr>
          <p:cNvSpPr>
            <a:spLocks noGrp="1"/>
          </p:cNvSpPr>
          <p:nvPr>
            <p:ph type="title"/>
          </p:nvPr>
        </p:nvSpPr>
        <p:spPr>
          <a:xfrm>
            <a:off x="913775" y="804519"/>
            <a:ext cx="10141080" cy="1049235"/>
          </a:xfrm>
        </p:spPr>
        <p:txBody>
          <a:bodyPr/>
          <a:lstStyle/>
          <a:p>
            <a:r>
              <a:rPr lang="en-US" dirty="0">
                <a:solidFill>
                  <a:srgbClr val="FF0000"/>
                </a:solidFill>
              </a:rPr>
              <a:t>Definitions to learn </a:t>
            </a:r>
          </a:p>
        </p:txBody>
      </p:sp>
      <p:sp>
        <p:nvSpPr>
          <p:cNvPr id="3" name="Content Placeholder 2">
            <a:extLst>
              <a:ext uri="{FF2B5EF4-FFF2-40B4-BE49-F238E27FC236}">
                <a16:creationId xmlns:a16="http://schemas.microsoft.com/office/drawing/2014/main" id="{59CEE63C-E4AB-41E3-A4B8-4A52B181C553}"/>
              </a:ext>
            </a:extLst>
          </p:cNvPr>
          <p:cNvSpPr>
            <a:spLocks noGrp="1"/>
          </p:cNvSpPr>
          <p:nvPr>
            <p:ph sz="quarter" idx="13"/>
          </p:nvPr>
        </p:nvSpPr>
        <p:spPr>
          <a:xfrm>
            <a:off x="913774" y="1853754"/>
            <a:ext cx="10363826" cy="3261171"/>
          </a:xfrm>
        </p:spPr>
        <p:txBody>
          <a:bodyPr/>
          <a:lstStyle/>
          <a:p>
            <a:r>
              <a:rPr lang="en-US" b="1" dirty="0">
                <a:solidFill>
                  <a:srgbClr val="FF0000"/>
                </a:solidFill>
              </a:rPr>
              <a:t>Recruiter</a:t>
            </a:r>
            <a:r>
              <a:rPr lang="en-US" dirty="0"/>
              <a:t> : someone who seeks out to enrolls people as workers.</a:t>
            </a:r>
          </a:p>
          <a:p>
            <a:pPr marL="0" indent="0">
              <a:buNone/>
            </a:pPr>
            <a:endParaRPr lang="en-US" dirty="0"/>
          </a:p>
          <a:p>
            <a:r>
              <a:rPr lang="en-US" b="1" dirty="0">
                <a:solidFill>
                  <a:srgbClr val="FF0000"/>
                </a:solidFill>
              </a:rPr>
              <a:t>Online job board :</a:t>
            </a:r>
            <a:r>
              <a:rPr lang="en-US" dirty="0"/>
              <a:t>is a website used by employers to advertise their job vacancies to job seekers.</a:t>
            </a:r>
          </a:p>
          <a:p>
            <a:r>
              <a:rPr lang="en-US" b="1" dirty="0">
                <a:solidFill>
                  <a:srgbClr val="FF0000"/>
                </a:solidFill>
              </a:rPr>
              <a:t>Career fair (also known as a job fair or career expo) : </a:t>
            </a:r>
            <a:r>
              <a:rPr lang="en-US" dirty="0"/>
              <a:t>is a recruiting event in which employers and recruiters meet with potential employees.</a:t>
            </a:r>
          </a:p>
          <a:p>
            <a:pPr marL="0" indent="0">
              <a:buNone/>
            </a:pPr>
            <a:endParaRPr lang="en-US" dirty="0"/>
          </a:p>
        </p:txBody>
      </p:sp>
    </p:spTree>
    <p:extLst>
      <p:ext uri="{BB962C8B-B14F-4D97-AF65-F5344CB8AC3E}">
        <p14:creationId xmlns:p14="http://schemas.microsoft.com/office/powerpoint/2010/main" val="1824471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BAE5F-C4E3-45BC-9D08-4F1C9F685BE3}"/>
              </a:ext>
            </a:extLst>
          </p:cNvPr>
          <p:cNvSpPr>
            <a:spLocks noGrp="1"/>
          </p:cNvSpPr>
          <p:nvPr>
            <p:ph type="title"/>
          </p:nvPr>
        </p:nvSpPr>
        <p:spPr>
          <a:xfrm>
            <a:off x="0" y="346178"/>
            <a:ext cx="9603275" cy="1049235"/>
          </a:xfrm>
        </p:spPr>
        <p:txBody>
          <a:bodyPr/>
          <a:lstStyle/>
          <a:p>
            <a:r>
              <a:rPr lang="en-US" dirty="0">
                <a:solidFill>
                  <a:srgbClr val="FF0000"/>
                </a:solidFill>
              </a:rPr>
              <a:t>JOB INTERVIEW </a:t>
            </a:r>
          </a:p>
        </p:txBody>
      </p:sp>
      <p:sp>
        <p:nvSpPr>
          <p:cNvPr id="3" name="Content Placeholder 2">
            <a:extLst>
              <a:ext uri="{FF2B5EF4-FFF2-40B4-BE49-F238E27FC236}">
                <a16:creationId xmlns:a16="http://schemas.microsoft.com/office/drawing/2014/main" id="{579F8F94-A9B6-4720-890B-B84BDCD93BE2}"/>
              </a:ext>
            </a:extLst>
          </p:cNvPr>
          <p:cNvSpPr>
            <a:spLocks noGrp="1"/>
          </p:cNvSpPr>
          <p:nvPr>
            <p:ph sz="quarter" idx="13"/>
          </p:nvPr>
        </p:nvSpPr>
        <p:spPr>
          <a:xfrm>
            <a:off x="157163" y="1395413"/>
            <a:ext cx="11830050" cy="5262562"/>
          </a:xfrm>
        </p:spPr>
        <p:txBody>
          <a:bodyPr>
            <a:normAutofit fontScale="47500" lnSpcReduction="20000"/>
          </a:bodyPr>
          <a:lstStyle/>
          <a:p>
            <a:pPr marL="0" indent="0" algn="ctr">
              <a:buNone/>
            </a:pPr>
            <a:r>
              <a:rPr lang="en-US" sz="3800" dirty="0"/>
              <a:t>Yeah! You have been called for an interview. Now what? Do you just wait for the day of the appointment and then walk in and see what they have to say?</a:t>
            </a:r>
          </a:p>
          <a:p>
            <a:pPr marL="0" indent="0" algn="ctr">
              <a:buNone/>
            </a:pPr>
            <a:r>
              <a:rPr lang="en-US" sz="3800" dirty="0"/>
              <a:t>No, you still need more preparation. A good interview requires good preparation.</a:t>
            </a:r>
          </a:p>
          <a:p>
            <a:pPr marL="0" indent="0" algn="ctr">
              <a:buNone/>
            </a:pPr>
            <a:endParaRPr lang="en-US" sz="3800" dirty="0"/>
          </a:p>
          <a:p>
            <a:pPr marL="0" indent="0" algn="ctr">
              <a:buNone/>
            </a:pPr>
            <a:r>
              <a:rPr lang="en-US" sz="4200" dirty="0">
                <a:solidFill>
                  <a:srgbClr val="FF0000"/>
                </a:solidFill>
              </a:rPr>
              <a:t>You need to do the following to ensure you make a positive impression in your interview:</a:t>
            </a:r>
          </a:p>
          <a:p>
            <a:r>
              <a:rPr lang="en-US" sz="2900" dirty="0"/>
              <a:t>﻿﻿</a:t>
            </a:r>
            <a:r>
              <a:rPr lang="en-US" sz="3800" dirty="0"/>
              <a:t>Research overall information about the company.</a:t>
            </a:r>
          </a:p>
          <a:p>
            <a:r>
              <a:rPr lang="en-US" sz="3800" dirty="0"/>
              <a:t>﻿﻿Prepare an opening sentence or statement that you will say at the beginning of the interview and what you will say at the end of the interview.</a:t>
            </a:r>
          </a:p>
          <a:p>
            <a:r>
              <a:rPr lang="en-US" sz="3800" dirty="0"/>
              <a:t>﻿﻿Read over your cover letter and resume again, as the interviewer will be asking you questions about it.</a:t>
            </a:r>
          </a:p>
          <a:p>
            <a:r>
              <a:rPr lang="en-US" sz="3800" dirty="0"/>
              <a:t>﻿﻿Prepare the clothes you will wear to your interview. First impressions are very important. Make sure that you dress professionally. You should make sure you have good hygiene: clean hair (no gel), clean nail.. Do not wear excessive jewelry, perfume, or bold colors as these will distract from your interview.</a:t>
            </a:r>
          </a:p>
          <a:p>
            <a:pPr marL="0" indent="0">
              <a:buNone/>
            </a:pPr>
            <a:br>
              <a:rPr lang="en-US" dirty="0"/>
            </a:br>
            <a:endParaRPr lang="en-US" dirty="0"/>
          </a:p>
          <a:p>
            <a:pPr marL="0" indent="0">
              <a:buNone/>
            </a:pPr>
            <a:r>
              <a:rPr lang="en-US" sz="3800" dirty="0"/>
              <a:t>Book page 128</a:t>
            </a:r>
          </a:p>
        </p:txBody>
      </p:sp>
    </p:spTree>
    <p:extLst>
      <p:ext uri="{BB962C8B-B14F-4D97-AF65-F5344CB8AC3E}">
        <p14:creationId xmlns:p14="http://schemas.microsoft.com/office/powerpoint/2010/main" val="30418607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689FC-405F-4E47-A7F2-F815290F34BF}"/>
              </a:ext>
            </a:extLst>
          </p:cNvPr>
          <p:cNvSpPr>
            <a:spLocks noGrp="1"/>
          </p:cNvSpPr>
          <p:nvPr>
            <p:ph type="title"/>
          </p:nvPr>
        </p:nvSpPr>
        <p:spPr>
          <a:xfrm>
            <a:off x="0" y="161581"/>
            <a:ext cx="9603275" cy="1049235"/>
          </a:xfrm>
        </p:spPr>
        <p:txBody>
          <a:bodyPr/>
          <a:lstStyle/>
          <a:p>
            <a:r>
              <a:rPr lang="en-US" dirty="0">
                <a:solidFill>
                  <a:srgbClr val="FF0000"/>
                </a:solidFill>
              </a:rPr>
              <a:t>the Day of the Interview</a:t>
            </a:r>
            <a:br>
              <a:rPr lang="en-US" dirty="0"/>
            </a:br>
            <a:endParaRPr lang="en-US" dirty="0"/>
          </a:p>
        </p:txBody>
      </p:sp>
      <p:sp>
        <p:nvSpPr>
          <p:cNvPr id="3" name="Content Placeholder 2">
            <a:extLst>
              <a:ext uri="{FF2B5EF4-FFF2-40B4-BE49-F238E27FC236}">
                <a16:creationId xmlns:a16="http://schemas.microsoft.com/office/drawing/2014/main" id="{9767AE6F-D8E2-4C1B-BD20-6550BF7F05D7}"/>
              </a:ext>
            </a:extLst>
          </p:cNvPr>
          <p:cNvSpPr>
            <a:spLocks noGrp="1"/>
          </p:cNvSpPr>
          <p:nvPr>
            <p:ph sz="quarter" idx="13"/>
          </p:nvPr>
        </p:nvSpPr>
        <p:spPr>
          <a:xfrm>
            <a:off x="328613" y="1328738"/>
            <a:ext cx="11358562" cy="4462461"/>
          </a:xfrm>
        </p:spPr>
        <p:txBody>
          <a:bodyPr>
            <a:normAutofit lnSpcReduction="10000"/>
          </a:bodyPr>
          <a:lstStyle/>
          <a:p>
            <a:r>
              <a:rPr lang="en-US" dirty="0"/>
              <a:t>﻿﻿Plan to arrive ahead of time for your appointment. Plan to arrive at least 30 minutes earlier. You can wait in a café or walk around.</a:t>
            </a:r>
          </a:p>
          <a:p>
            <a:r>
              <a:rPr lang="en-US" dirty="0"/>
              <a:t>Turn off your cell phone.</a:t>
            </a:r>
          </a:p>
          <a:p>
            <a:r>
              <a:rPr lang="en-US" dirty="0"/>
              <a:t>﻿﻿When you are called in for your interviewers, wait for the interviewer or committee to shake your hand and ask you to be seated. Body language, eye contact, and first appearance are very important.</a:t>
            </a:r>
          </a:p>
          <a:p>
            <a:r>
              <a:rPr lang="en-US" dirty="0"/>
              <a:t>﻿﻿Answer questions in a confident manner. Don't make your answers too long or too short.</a:t>
            </a:r>
          </a:p>
          <a:p>
            <a:r>
              <a:rPr lang="en-US" dirty="0"/>
              <a:t>﻿﻿Don't talk about the salary unless you are asked.</a:t>
            </a:r>
          </a:p>
          <a:p>
            <a:r>
              <a:rPr lang="en-US" dirty="0"/>
              <a:t>﻿﻿Ask when they will be making a decision and make sure you follow up with a phone call at that time.</a:t>
            </a:r>
          </a:p>
          <a:p>
            <a:r>
              <a:rPr lang="en-US" dirty="0"/>
              <a:t>End with a confident and firm hand shake and smile.</a:t>
            </a:r>
          </a:p>
          <a:p>
            <a:pPr marL="0" indent="0">
              <a:buNone/>
            </a:pPr>
            <a:r>
              <a:rPr lang="en-US" sz="1400" dirty="0"/>
              <a:t>Book page 129</a:t>
            </a:r>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2149392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771E0-B725-4D1B-A8BC-77EB51F64299}"/>
              </a:ext>
            </a:extLst>
          </p:cNvPr>
          <p:cNvSpPr>
            <a:spLocks noGrp="1"/>
          </p:cNvSpPr>
          <p:nvPr>
            <p:ph type="title"/>
          </p:nvPr>
        </p:nvSpPr>
        <p:spPr>
          <a:xfrm>
            <a:off x="408591" y="318744"/>
            <a:ext cx="9603275" cy="1049235"/>
          </a:xfrm>
        </p:spPr>
        <p:txBody>
          <a:bodyPr/>
          <a:lstStyle/>
          <a:p>
            <a:r>
              <a:rPr lang="en-US" dirty="0">
                <a:solidFill>
                  <a:srgbClr val="FF0000"/>
                </a:solidFill>
              </a:rPr>
              <a:t>After the Interview:</a:t>
            </a:r>
            <a:br>
              <a:rPr lang="en-US" dirty="0"/>
            </a:br>
            <a:endParaRPr lang="en-US" dirty="0"/>
          </a:p>
        </p:txBody>
      </p:sp>
      <p:sp>
        <p:nvSpPr>
          <p:cNvPr id="3" name="Content Placeholder 2">
            <a:extLst>
              <a:ext uri="{FF2B5EF4-FFF2-40B4-BE49-F238E27FC236}">
                <a16:creationId xmlns:a16="http://schemas.microsoft.com/office/drawing/2014/main" id="{363A6ACC-3364-4C73-8FD4-B1F5D7C60D31}"/>
              </a:ext>
            </a:extLst>
          </p:cNvPr>
          <p:cNvSpPr>
            <a:spLocks noGrp="1"/>
          </p:cNvSpPr>
          <p:nvPr>
            <p:ph sz="quarter" idx="13"/>
          </p:nvPr>
        </p:nvSpPr>
        <p:spPr>
          <a:xfrm>
            <a:off x="913774" y="2367092"/>
            <a:ext cx="10363826" cy="3705096"/>
          </a:xfrm>
        </p:spPr>
        <p:txBody>
          <a:bodyPr/>
          <a:lstStyle/>
          <a:p>
            <a:r>
              <a:rPr lang="en-US" dirty="0"/>
              <a:t>﻿﻿Follow up with an immediate letter or email thanking them for the interview.</a:t>
            </a:r>
          </a:p>
          <a:p>
            <a:endParaRPr lang="en-US" dirty="0"/>
          </a:p>
          <a:p>
            <a:r>
              <a:rPr lang="en-US" dirty="0"/>
              <a:t>﻿﻿Do not call in reference to the position until the date they gave you as their decision date. </a:t>
            </a:r>
          </a:p>
          <a:p>
            <a:endParaRPr lang="en-US" dirty="0"/>
          </a:p>
          <a:p>
            <a:r>
              <a:rPr lang="en-US" dirty="0"/>
              <a:t>﻿﻿If they chose another candidate for the position, write a thank you letter for their time and express what a pleasure if was to meet them. If a future position arrives they will remember your professionalism.</a:t>
            </a:r>
          </a:p>
          <a:p>
            <a:pPr marL="0" indent="0">
              <a:buNone/>
            </a:pPr>
            <a:r>
              <a:rPr lang="en-US" sz="1400" dirty="0"/>
              <a:t>Book page 130</a:t>
            </a:r>
          </a:p>
        </p:txBody>
      </p:sp>
    </p:spTree>
    <p:extLst>
      <p:ext uri="{BB962C8B-B14F-4D97-AF65-F5344CB8AC3E}">
        <p14:creationId xmlns:p14="http://schemas.microsoft.com/office/powerpoint/2010/main" val="18153956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3DA6823-3862-474C-B594-C787CB153B47}"/>
              </a:ext>
            </a:extLst>
          </p:cNvPr>
          <p:cNvSpPr>
            <a:spLocks noGrp="1"/>
          </p:cNvSpPr>
          <p:nvPr>
            <p:ph sz="quarter" idx="13"/>
          </p:nvPr>
        </p:nvSpPr>
        <p:spPr>
          <a:xfrm>
            <a:off x="414338" y="842964"/>
            <a:ext cx="11401424" cy="4948236"/>
          </a:xfrm>
        </p:spPr>
        <p:txBody>
          <a:bodyPr>
            <a:normAutofit/>
          </a:bodyPr>
          <a:lstStyle/>
          <a:p>
            <a:pPr marL="0" indent="0" algn="ctr">
              <a:buNone/>
            </a:pPr>
            <a:r>
              <a:rPr lang="en-US" sz="9600" dirty="0"/>
              <a:t> </a:t>
            </a:r>
          </a:p>
          <a:p>
            <a:pPr marL="0" indent="0" algn="ctr">
              <a:buNone/>
            </a:pPr>
            <a:r>
              <a:rPr lang="en-US" sz="9600" dirty="0"/>
              <a:t>Good luck </a:t>
            </a:r>
          </a:p>
        </p:txBody>
      </p:sp>
    </p:spTree>
    <p:extLst>
      <p:ext uri="{BB962C8B-B14F-4D97-AF65-F5344CB8AC3E}">
        <p14:creationId xmlns:p14="http://schemas.microsoft.com/office/powerpoint/2010/main" val="3638566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A5F86-5909-446F-B1B6-D01132B1BB94}"/>
              </a:ext>
            </a:extLst>
          </p:cNvPr>
          <p:cNvSpPr>
            <a:spLocks noGrp="1"/>
          </p:cNvSpPr>
          <p:nvPr>
            <p:ph type="title"/>
          </p:nvPr>
        </p:nvSpPr>
        <p:spPr>
          <a:xfrm>
            <a:off x="785187" y="414337"/>
            <a:ext cx="10364451" cy="1114556"/>
          </a:xfrm>
        </p:spPr>
        <p:txBody>
          <a:bodyPr/>
          <a:lstStyle/>
          <a:p>
            <a:r>
              <a:rPr lang="en-US" dirty="0">
                <a:solidFill>
                  <a:srgbClr val="FF0000"/>
                </a:solidFill>
              </a:rPr>
              <a:t>Your future career </a:t>
            </a:r>
          </a:p>
        </p:txBody>
      </p:sp>
      <p:sp>
        <p:nvSpPr>
          <p:cNvPr id="3" name="Content Placeholder 2">
            <a:extLst>
              <a:ext uri="{FF2B5EF4-FFF2-40B4-BE49-F238E27FC236}">
                <a16:creationId xmlns:a16="http://schemas.microsoft.com/office/drawing/2014/main" id="{BCC91FAE-4552-46EB-B055-9A17F23F8F6F}"/>
              </a:ext>
            </a:extLst>
          </p:cNvPr>
          <p:cNvSpPr>
            <a:spLocks noGrp="1"/>
          </p:cNvSpPr>
          <p:nvPr>
            <p:ph sz="quarter" idx="13"/>
          </p:nvPr>
        </p:nvSpPr>
        <p:spPr>
          <a:xfrm>
            <a:off x="-1" y="1128714"/>
            <a:ext cx="12192001" cy="5729286"/>
          </a:xfrm>
        </p:spPr>
        <p:txBody>
          <a:bodyPr/>
          <a:lstStyle/>
          <a:p>
            <a:pPr marL="0" indent="0" algn="ctr">
              <a:buNone/>
            </a:pPr>
            <a:r>
              <a:rPr lang="en-US" dirty="0">
                <a:latin typeface="+mj-lt"/>
              </a:rPr>
              <a:t>Of all the tens of thousands of jobs you can do, you will probably choose the one that you think is best for you. Many things influence our decision about what we want to be when we are older. There are things we control and things that we do not.</a:t>
            </a:r>
          </a:p>
          <a:p>
            <a:pPr marL="0" indent="0" algn="ctr">
              <a:buNone/>
            </a:pPr>
            <a:r>
              <a:rPr lang="en-US" dirty="0">
                <a:solidFill>
                  <a:srgbClr val="FF0000"/>
                </a:solidFill>
              </a:rPr>
              <a:t>A successful person </a:t>
            </a:r>
            <a:r>
              <a:rPr lang="en-US" dirty="0"/>
              <a:t>is one who plans ahead. Although no one knows what the future holds for us, we can always plan ahead and strive for the best. </a:t>
            </a:r>
          </a:p>
          <a:p>
            <a:pPr marL="0" indent="0" algn="ctr">
              <a:buNone/>
            </a:pPr>
            <a:r>
              <a:rPr lang="en-US" dirty="0"/>
              <a:t>Every job in the world requires special training whether gained by practicing or through further education in a university.</a:t>
            </a:r>
          </a:p>
          <a:p>
            <a:pPr algn="ctr"/>
            <a:r>
              <a:rPr lang="en-US" sz="1800" dirty="0"/>
              <a:t>Everyone must train for the job they want to do. </a:t>
            </a:r>
          </a:p>
          <a:p>
            <a:pPr algn="ctr"/>
            <a:r>
              <a:rPr lang="en-US" sz="1800" dirty="0"/>
              <a:t>Some jobs need people with special gifts and talents like art. </a:t>
            </a:r>
          </a:p>
          <a:p>
            <a:pPr algn="ctr"/>
            <a:r>
              <a:rPr lang="en-US" sz="1800" dirty="0"/>
              <a:t>Other Jobs require years of training and hard work like medicine and engineering. Some jobs, such as astronaut or university professor require even longer and more specialized training. For some jobs, such as a professional athlete, training begins at a very early age.</a:t>
            </a:r>
          </a:p>
          <a:p>
            <a:pPr marL="0" indent="0">
              <a:buNone/>
            </a:pPr>
            <a:r>
              <a:rPr lang="en-US" dirty="0">
                <a:latin typeface="+mj-lt"/>
              </a:rPr>
              <a:t>Book Page 106 / activity 4.1</a:t>
            </a:r>
          </a:p>
        </p:txBody>
      </p:sp>
    </p:spTree>
    <p:extLst>
      <p:ext uri="{BB962C8B-B14F-4D97-AF65-F5344CB8AC3E}">
        <p14:creationId xmlns:p14="http://schemas.microsoft.com/office/powerpoint/2010/main" val="2276247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4129D-B3B2-476C-99C7-13AABF61C5EF}"/>
              </a:ext>
            </a:extLst>
          </p:cNvPr>
          <p:cNvSpPr>
            <a:spLocks noGrp="1"/>
          </p:cNvSpPr>
          <p:nvPr>
            <p:ph type="title"/>
          </p:nvPr>
        </p:nvSpPr>
        <p:spPr>
          <a:xfrm>
            <a:off x="0" y="161582"/>
            <a:ext cx="12192000" cy="1049235"/>
          </a:xfrm>
        </p:spPr>
        <p:txBody>
          <a:bodyPr/>
          <a:lstStyle/>
          <a:p>
            <a:r>
              <a:rPr lang="en-US" dirty="0">
                <a:solidFill>
                  <a:srgbClr val="FF0000"/>
                </a:solidFill>
              </a:rPr>
              <a:t>There are many things that you need to think about when you plan your future job :</a:t>
            </a:r>
          </a:p>
        </p:txBody>
      </p:sp>
      <p:sp>
        <p:nvSpPr>
          <p:cNvPr id="3" name="Content Placeholder 2">
            <a:extLst>
              <a:ext uri="{FF2B5EF4-FFF2-40B4-BE49-F238E27FC236}">
                <a16:creationId xmlns:a16="http://schemas.microsoft.com/office/drawing/2014/main" id="{9CC0C0B8-8B96-4498-9C0F-EF754CB31EEF}"/>
              </a:ext>
            </a:extLst>
          </p:cNvPr>
          <p:cNvSpPr>
            <a:spLocks noGrp="1"/>
          </p:cNvSpPr>
          <p:nvPr>
            <p:ph sz="quarter" idx="13"/>
          </p:nvPr>
        </p:nvSpPr>
        <p:spPr>
          <a:xfrm>
            <a:off x="913774" y="1400176"/>
            <a:ext cx="10363826" cy="5457824"/>
          </a:xfrm>
        </p:spPr>
        <p:txBody>
          <a:bodyPr/>
          <a:lstStyle/>
          <a:p>
            <a:pPr algn="ctr"/>
            <a:r>
              <a:rPr lang="en-US" dirty="0"/>
              <a:t>The first thing you need to decide on is what like to do .</a:t>
            </a:r>
          </a:p>
          <a:p>
            <a:pPr algn="ctr"/>
            <a:r>
              <a:rPr lang="en-US" dirty="0"/>
              <a:t>Why do you like this job. </a:t>
            </a:r>
          </a:p>
          <a:p>
            <a:pPr algn="ctr"/>
            <a:r>
              <a:rPr lang="en-US" dirty="0"/>
              <a:t>How you think its helpful for your community .</a:t>
            </a:r>
          </a:p>
          <a:p>
            <a:pPr algn="ctr"/>
            <a:r>
              <a:rPr lang="en-US" dirty="0"/>
              <a:t>What special training you need for this job.</a:t>
            </a:r>
          </a:p>
          <a:p>
            <a:pPr algn="ctr"/>
            <a:r>
              <a:rPr lang="en-US" dirty="0"/>
              <a:t>What you will study when go to university.</a:t>
            </a:r>
          </a:p>
          <a:p>
            <a:pPr algn="ctr"/>
            <a:r>
              <a:rPr lang="en-US" dirty="0"/>
              <a:t>What other things do you need to work on to be successful in your future.</a:t>
            </a:r>
          </a:p>
          <a:p>
            <a:pPr algn="ctr"/>
            <a:r>
              <a:rPr lang="en-US" dirty="0"/>
              <a:t>Were you inspired by someone who does the same job.</a:t>
            </a:r>
          </a:p>
          <a:p>
            <a:pPr algn="ctr"/>
            <a:r>
              <a:rPr lang="en-US" dirty="0"/>
              <a:t>Income </a:t>
            </a:r>
            <a:r>
              <a:rPr lang="en-US" dirty="0">
                <a:solidFill>
                  <a:srgbClr val="FF0000"/>
                </a:solidFill>
              </a:rPr>
              <a:t>(the amount of money received over a period of time either as payment for work ,or as profit on capital)</a:t>
            </a:r>
          </a:p>
          <a:p>
            <a:pPr algn="ctr"/>
            <a:endParaRPr lang="en-US" dirty="0">
              <a:solidFill>
                <a:srgbClr val="FF0000"/>
              </a:solidFill>
            </a:endParaRPr>
          </a:p>
          <a:p>
            <a:r>
              <a:rPr lang="en-US" dirty="0"/>
              <a:t>Book Page 113</a:t>
            </a:r>
          </a:p>
          <a:p>
            <a:pPr algn="ctr"/>
            <a:endParaRPr lang="en-US" dirty="0"/>
          </a:p>
        </p:txBody>
      </p:sp>
    </p:spTree>
    <p:extLst>
      <p:ext uri="{BB962C8B-B14F-4D97-AF65-F5344CB8AC3E}">
        <p14:creationId xmlns:p14="http://schemas.microsoft.com/office/powerpoint/2010/main" val="1201700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5B266-1551-4F44-AD06-2D961D977FF5}"/>
              </a:ext>
            </a:extLst>
          </p:cNvPr>
          <p:cNvSpPr>
            <a:spLocks noGrp="1"/>
          </p:cNvSpPr>
          <p:nvPr>
            <p:ph type="title"/>
          </p:nvPr>
        </p:nvSpPr>
        <p:spPr>
          <a:xfrm>
            <a:off x="179992" y="261594"/>
            <a:ext cx="9603275" cy="1049235"/>
          </a:xfrm>
        </p:spPr>
        <p:txBody>
          <a:bodyPr/>
          <a:lstStyle/>
          <a:p>
            <a:r>
              <a:rPr lang="en-US" dirty="0">
                <a:solidFill>
                  <a:srgbClr val="FF0000"/>
                </a:solidFill>
              </a:rPr>
              <a:t>Preparing a resume or cv</a:t>
            </a:r>
          </a:p>
        </p:txBody>
      </p:sp>
      <p:sp>
        <p:nvSpPr>
          <p:cNvPr id="3" name="Content Placeholder 2">
            <a:extLst>
              <a:ext uri="{FF2B5EF4-FFF2-40B4-BE49-F238E27FC236}">
                <a16:creationId xmlns:a16="http://schemas.microsoft.com/office/drawing/2014/main" id="{BA4456EC-D59A-417E-BBE6-2BB1F865BD79}"/>
              </a:ext>
            </a:extLst>
          </p:cNvPr>
          <p:cNvSpPr>
            <a:spLocks noGrp="1"/>
          </p:cNvSpPr>
          <p:nvPr>
            <p:ph sz="quarter" idx="13"/>
          </p:nvPr>
        </p:nvSpPr>
        <p:spPr>
          <a:xfrm>
            <a:off x="359984" y="1067940"/>
            <a:ext cx="11832016" cy="5528466"/>
          </a:xfrm>
        </p:spPr>
        <p:txBody>
          <a:bodyPr>
            <a:normAutofit/>
          </a:bodyPr>
          <a:lstStyle/>
          <a:p>
            <a:pPr marL="0" indent="0" algn="ctr">
              <a:buNone/>
            </a:pPr>
            <a:r>
              <a:rPr lang="en-US" dirty="0"/>
              <a:t>Now you are about to graduate from university and begin looking for work. It is important to prepare yourself for the job market beforehand.</a:t>
            </a:r>
            <a:br>
              <a:rPr lang="en-US" dirty="0"/>
            </a:br>
            <a:r>
              <a:rPr lang="en-US" dirty="0"/>
              <a:t>you need to begin by preparing your resume or curriculum vitae (CV).</a:t>
            </a:r>
          </a:p>
          <a:p>
            <a:r>
              <a:rPr lang="en-US" dirty="0"/>
              <a:t>This helps get your foot in the door. Many companies will ask for a resume before giving a job interview. Your resume or CV is one of the most important documents you will prepare for your career or job placement.</a:t>
            </a:r>
          </a:p>
          <a:p>
            <a:pPr marL="0" indent="0" algn="ctr">
              <a:buNone/>
            </a:pPr>
            <a:r>
              <a:rPr lang="en-US" b="1" dirty="0">
                <a:solidFill>
                  <a:srgbClr val="FF0000"/>
                </a:solidFill>
              </a:rPr>
              <a:t>Your CV. must follow a traditional format:</a:t>
            </a:r>
          </a:p>
          <a:p>
            <a:pPr marL="457200" indent="-457200">
              <a:buFont typeface="+mj-lt"/>
              <a:buAutoNum type="arabicPeriod"/>
            </a:pPr>
            <a:r>
              <a:rPr lang="en-US" dirty="0"/>
              <a:t>It should be easy to read yet interesting and capture the employers attention. </a:t>
            </a:r>
          </a:p>
          <a:p>
            <a:pPr marL="457200" indent="-457200">
              <a:buFont typeface="+mj-lt"/>
              <a:buAutoNum type="arabicPeriod"/>
            </a:pPr>
            <a:r>
              <a:rPr lang="en-US" dirty="0"/>
              <a:t>Your qualifications and work experience should be factual and truthful.</a:t>
            </a:r>
          </a:p>
          <a:p>
            <a:pPr marL="457200" indent="-457200">
              <a:buFont typeface="+mj-lt"/>
              <a:buAutoNum type="arabicPeriod"/>
            </a:pPr>
            <a:r>
              <a:rPr lang="en-US" dirty="0"/>
              <a:t>Make sure that your resume or CV is grammatically correct and that there are no spelling mistakes.</a:t>
            </a:r>
          </a:p>
          <a:p>
            <a:pPr marL="457200" indent="-457200">
              <a:buFont typeface="+mj-lt"/>
              <a:buAutoNum type="arabicPeriod"/>
            </a:pPr>
            <a:endParaRPr lang="en-US" dirty="0"/>
          </a:p>
          <a:p>
            <a:pPr marL="457200" indent="-457200">
              <a:buFont typeface="+mj-lt"/>
              <a:buAutoNum type="arabicPeriod"/>
            </a:pPr>
            <a:endParaRPr lang="en-US" dirty="0"/>
          </a:p>
          <a:p>
            <a:pPr marL="0" indent="0">
              <a:buNone/>
            </a:pPr>
            <a:r>
              <a:rPr lang="en-US" dirty="0"/>
              <a:t>Book Page 116</a:t>
            </a:r>
          </a:p>
          <a:p>
            <a:pPr marL="0" indent="0">
              <a:buNone/>
            </a:pPr>
            <a:endParaRPr lang="en-US" dirty="0"/>
          </a:p>
        </p:txBody>
      </p:sp>
    </p:spTree>
    <p:extLst>
      <p:ext uri="{BB962C8B-B14F-4D97-AF65-F5344CB8AC3E}">
        <p14:creationId xmlns:p14="http://schemas.microsoft.com/office/powerpoint/2010/main" val="1836364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BECCB-0E98-4F80-8431-FA529449A01E}"/>
              </a:ext>
            </a:extLst>
          </p:cNvPr>
          <p:cNvSpPr>
            <a:spLocks noGrp="1"/>
          </p:cNvSpPr>
          <p:nvPr>
            <p:ph type="title"/>
          </p:nvPr>
        </p:nvSpPr>
        <p:spPr>
          <a:xfrm>
            <a:off x="0" y="133006"/>
            <a:ext cx="9603275" cy="1049235"/>
          </a:xfrm>
        </p:spPr>
        <p:txBody>
          <a:bodyPr/>
          <a:lstStyle/>
          <a:p>
            <a:r>
              <a:rPr lang="en-US" dirty="0">
                <a:solidFill>
                  <a:srgbClr val="FF0000"/>
                </a:solidFill>
              </a:rPr>
              <a:t>DEFINITIONS TO LEARN </a:t>
            </a:r>
          </a:p>
        </p:txBody>
      </p:sp>
      <p:sp>
        <p:nvSpPr>
          <p:cNvPr id="3" name="Content Placeholder 2">
            <a:extLst>
              <a:ext uri="{FF2B5EF4-FFF2-40B4-BE49-F238E27FC236}">
                <a16:creationId xmlns:a16="http://schemas.microsoft.com/office/drawing/2014/main" id="{10F97CCE-B0C0-44CA-B9FD-6489741A592D}"/>
              </a:ext>
            </a:extLst>
          </p:cNvPr>
          <p:cNvSpPr>
            <a:spLocks noGrp="1"/>
          </p:cNvSpPr>
          <p:nvPr>
            <p:ph sz="quarter" idx="13"/>
          </p:nvPr>
        </p:nvSpPr>
        <p:spPr>
          <a:xfrm>
            <a:off x="128587" y="1443038"/>
            <a:ext cx="11287125" cy="3971925"/>
          </a:xfrm>
        </p:spPr>
        <p:txBody>
          <a:bodyPr>
            <a:normAutofit/>
          </a:bodyPr>
          <a:lstStyle/>
          <a:p>
            <a:pPr algn="ctr"/>
            <a:r>
              <a:rPr lang="en-US" b="1" dirty="0">
                <a:solidFill>
                  <a:srgbClr val="FF0000"/>
                </a:solidFill>
              </a:rPr>
              <a:t>Resume : </a:t>
            </a:r>
            <a:r>
              <a:rPr lang="en-US" dirty="0"/>
              <a:t>a summary of somebody’s educational and work experiences used to provide information about one’s qualifications to possible future employers.</a:t>
            </a:r>
          </a:p>
          <a:p>
            <a:pPr algn="ctr"/>
            <a:endParaRPr lang="en-US" dirty="0"/>
          </a:p>
          <a:p>
            <a:pPr algn="ctr"/>
            <a:r>
              <a:rPr lang="en-US" b="1" dirty="0">
                <a:solidFill>
                  <a:srgbClr val="FF0000"/>
                </a:solidFill>
              </a:rPr>
              <a:t>Interview: </a:t>
            </a:r>
            <a:r>
              <a:rPr lang="en-US" dirty="0"/>
              <a:t>a meeting between a prospective employer and prospective employee during which aspects of the job and the qualifications of the candidate are discussed .</a:t>
            </a:r>
          </a:p>
          <a:p>
            <a:pPr marL="0" indent="0" algn="ctr">
              <a:buNone/>
            </a:pPr>
            <a:endParaRPr lang="en-US" dirty="0"/>
          </a:p>
          <a:p>
            <a:pPr algn="ctr"/>
            <a:r>
              <a:rPr lang="en-US" b="1" dirty="0">
                <a:solidFill>
                  <a:srgbClr val="FF0000"/>
                </a:solidFill>
              </a:rPr>
              <a:t>Workforce : </a:t>
            </a:r>
            <a:r>
              <a:rPr lang="en-US" dirty="0"/>
              <a:t>all of the workers employed in a company or industry.</a:t>
            </a:r>
          </a:p>
        </p:txBody>
      </p:sp>
    </p:spTree>
    <p:extLst>
      <p:ext uri="{BB962C8B-B14F-4D97-AF65-F5344CB8AC3E}">
        <p14:creationId xmlns:p14="http://schemas.microsoft.com/office/powerpoint/2010/main" val="1417720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1A00E-9D80-46C5-85B5-9144DC958C9B}"/>
              </a:ext>
            </a:extLst>
          </p:cNvPr>
          <p:cNvSpPr>
            <a:spLocks noGrp="1"/>
          </p:cNvSpPr>
          <p:nvPr>
            <p:ph type="title"/>
          </p:nvPr>
        </p:nvSpPr>
        <p:spPr>
          <a:xfrm>
            <a:off x="151417" y="17566"/>
            <a:ext cx="9603275" cy="1049235"/>
          </a:xfrm>
        </p:spPr>
        <p:txBody>
          <a:bodyPr/>
          <a:lstStyle/>
          <a:p>
            <a:r>
              <a:rPr lang="en-US" dirty="0">
                <a:solidFill>
                  <a:srgbClr val="FF0000"/>
                </a:solidFill>
              </a:rPr>
              <a:t>How to write a curriculum vitae or resume </a:t>
            </a:r>
          </a:p>
        </p:txBody>
      </p:sp>
      <p:sp>
        <p:nvSpPr>
          <p:cNvPr id="3" name="Content Placeholder 2">
            <a:extLst>
              <a:ext uri="{FF2B5EF4-FFF2-40B4-BE49-F238E27FC236}">
                <a16:creationId xmlns:a16="http://schemas.microsoft.com/office/drawing/2014/main" id="{444CE27B-A7B2-48DA-A721-E38B2A8F1BC9}"/>
              </a:ext>
            </a:extLst>
          </p:cNvPr>
          <p:cNvSpPr>
            <a:spLocks noGrp="1"/>
          </p:cNvSpPr>
          <p:nvPr>
            <p:ph sz="quarter" idx="13"/>
          </p:nvPr>
        </p:nvSpPr>
        <p:spPr>
          <a:xfrm>
            <a:off x="371475" y="1343024"/>
            <a:ext cx="10987088" cy="5329239"/>
          </a:xfrm>
        </p:spPr>
        <p:txBody>
          <a:bodyPr>
            <a:normAutofit fontScale="92500" lnSpcReduction="10000"/>
          </a:bodyPr>
          <a:lstStyle/>
          <a:p>
            <a:pPr marL="0" indent="0" algn="ctr">
              <a:buNone/>
            </a:pPr>
            <a:r>
              <a:rPr lang="en-US" b="1" dirty="0">
                <a:solidFill>
                  <a:srgbClr val="FF0000"/>
                </a:solidFill>
              </a:rPr>
              <a:t>The standard basic format for a resume is as follow</a:t>
            </a:r>
          </a:p>
          <a:p>
            <a:pPr marL="457200" indent="-457200">
              <a:buFont typeface="+mj-lt"/>
              <a:buAutoNum type="arabicPeriod"/>
            </a:pPr>
            <a:r>
              <a:rPr lang="en-US" dirty="0"/>
              <a:t>Use standard-size paper in white or cream.</a:t>
            </a:r>
          </a:p>
          <a:p>
            <a:pPr marL="457200" indent="-457200">
              <a:buFont typeface="+mj-lt"/>
              <a:buAutoNum type="arabicPeriod"/>
            </a:pPr>
            <a:r>
              <a:rPr lang="en-US" dirty="0"/>
              <a:t>﻿﻿Use a standard business font and size, like Times New Roman, in black ink.</a:t>
            </a:r>
          </a:p>
          <a:p>
            <a:pPr marL="457200" indent="-457200">
              <a:buFont typeface="+mj-lt"/>
              <a:buAutoNum type="arabicPeriod"/>
            </a:pPr>
            <a:r>
              <a:rPr lang="en-US" dirty="0"/>
              <a:t>﻿﻿Use headings and spaces between sections.</a:t>
            </a:r>
          </a:p>
          <a:p>
            <a:pPr marL="457200" indent="-457200">
              <a:buFont typeface="+mj-lt"/>
              <a:buAutoNum type="arabicPeriod"/>
            </a:pPr>
            <a:r>
              <a:rPr lang="en-US" dirty="0"/>
              <a:t>﻿﻿Use bullets or brief, to the-point phrases.</a:t>
            </a:r>
          </a:p>
          <a:p>
            <a:pPr marL="457200" indent="-457200">
              <a:buFont typeface="+mj-lt"/>
              <a:buAutoNum type="arabicPeriod"/>
            </a:pPr>
            <a:r>
              <a:rPr lang="en-US" dirty="0"/>
              <a:t>﻿﻿Avoid the words I', "me", "mine", or "resume".</a:t>
            </a:r>
          </a:p>
          <a:p>
            <a:pPr marL="457200" indent="-457200">
              <a:buFont typeface="+mj-lt"/>
              <a:buAutoNum type="arabicPeriod"/>
            </a:pPr>
            <a:r>
              <a:rPr lang="en-US" dirty="0"/>
              <a:t>﻿﻿Avoid unnecessary or distracting punctuation, borders or graphics</a:t>
            </a:r>
          </a:p>
          <a:p>
            <a:pPr marL="457200" indent="-457200">
              <a:buFont typeface="+mj-lt"/>
              <a:buAutoNum type="arabicPeriod"/>
            </a:pPr>
            <a:endParaRPr lang="en-US" dirty="0"/>
          </a:p>
          <a:p>
            <a:pPr marL="457200" indent="-457200">
              <a:buFont typeface="+mj-lt"/>
              <a:buAutoNum type="arabicPeriod"/>
            </a:pPr>
            <a:endParaRPr lang="en-US" dirty="0"/>
          </a:p>
          <a:p>
            <a:pPr marL="457200" indent="-457200">
              <a:buFont typeface="+mj-lt"/>
              <a:buAutoNum type="arabicPeriod"/>
            </a:pPr>
            <a:endParaRPr lang="en-US" dirty="0"/>
          </a:p>
          <a:p>
            <a:pPr marL="0" indent="0">
              <a:buNone/>
            </a:pPr>
            <a:endParaRPr lang="en-US" dirty="0"/>
          </a:p>
          <a:p>
            <a:pPr marL="0" indent="0">
              <a:buNone/>
            </a:pPr>
            <a:r>
              <a:rPr lang="en-US" dirty="0"/>
              <a:t>Book Page 117</a:t>
            </a:r>
          </a:p>
          <a:p>
            <a:pPr marL="0" indent="0">
              <a:buNone/>
            </a:pPr>
            <a:endParaRPr lang="en-US" dirty="0"/>
          </a:p>
          <a:p>
            <a:pPr marL="0" indent="0">
              <a:buNone/>
            </a:pPr>
            <a:endParaRPr lang="en-US" b="1" dirty="0"/>
          </a:p>
        </p:txBody>
      </p:sp>
    </p:spTree>
    <p:extLst>
      <p:ext uri="{BB962C8B-B14F-4D97-AF65-F5344CB8AC3E}">
        <p14:creationId xmlns:p14="http://schemas.microsoft.com/office/powerpoint/2010/main" val="892118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B5CD0-6273-402B-A079-DB21EB99C9F0}"/>
              </a:ext>
            </a:extLst>
          </p:cNvPr>
          <p:cNvSpPr>
            <a:spLocks noGrp="1"/>
          </p:cNvSpPr>
          <p:nvPr>
            <p:ph type="title"/>
          </p:nvPr>
        </p:nvSpPr>
        <p:spPr>
          <a:xfrm>
            <a:off x="151417" y="133007"/>
            <a:ext cx="9603275" cy="1049235"/>
          </a:xfrm>
        </p:spPr>
        <p:txBody>
          <a:bodyPr/>
          <a:lstStyle/>
          <a:p>
            <a:r>
              <a:rPr lang="en-US" dirty="0">
                <a:solidFill>
                  <a:srgbClr val="FF0000"/>
                </a:solidFill>
              </a:rPr>
              <a:t>CV / RESUME CONTENT</a:t>
            </a:r>
          </a:p>
        </p:txBody>
      </p:sp>
      <p:sp>
        <p:nvSpPr>
          <p:cNvPr id="3" name="Content Placeholder 2">
            <a:extLst>
              <a:ext uri="{FF2B5EF4-FFF2-40B4-BE49-F238E27FC236}">
                <a16:creationId xmlns:a16="http://schemas.microsoft.com/office/drawing/2014/main" id="{FE8788E2-5DF5-410D-A146-0D422CC54B9C}"/>
              </a:ext>
            </a:extLst>
          </p:cNvPr>
          <p:cNvSpPr>
            <a:spLocks noGrp="1"/>
          </p:cNvSpPr>
          <p:nvPr>
            <p:ph sz="quarter" idx="13"/>
          </p:nvPr>
        </p:nvSpPr>
        <p:spPr>
          <a:xfrm>
            <a:off x="151417" y="1000125"/>
            <a:ext cx="11635771" cy="5724867"/>
          </a:xfrm>
        </p:spPr>
        <p:txBody>
          <a:bodyPr>
            <a:normAutofit lnSpcReduction="10000"/>
          </a:bodyPr>
          <a:lstStyle/>
          <a:p>
            <a:pPr marL="0" indent="0" algn="ctr">
              <a:buNone/>
            </a:pPr>
            <a:r>
              <a:rPr lang="en-US" dirty="0"/>
              <a:t>Your resume is like an advertisement about yourself. You want to sell your services to that company. You want them to want you. Your resume must stand out and make a positive impression. </a:t>
            </a:r>
          </a:p>
          <a:p>
            <a:pPr marL="0" indent="0" algn="ctr">
              <a:buNone/>
            </a:pPr>
            <a:r>
              <a:rPr lang="en-US" b="1" dirty="0">
                <a:solidFill>
                  <a:srgbClr val="FF0000"/>
                </a:solidFill>
              </a:rPr>
              <a:t>Your CV should contain the following:</a:t>
            </a:r>
          </a:p>
          <a:p>
            <a:r>
              <a:rPr lang="en-US" b="1" dirty="0"/>
              <a:t>Personal Information: </a:t>
            </a:r>
            <a:r>
              <a:rPr lang="en-US" dirty="0"/>
              <a:t>your name, address, telephone numbers, and email address.</a:t>
            </a:r>
          </a:p>
          <a:p>
            <a:r>
              <a:rPr lang="en-US" b="1" dirty="0"/>
              <a:t>Qualification Summary: </a:t>
            </a:r>
            <a:r>
              <a:rPr lang="en-US" dirty="0"/>
              <a:t>a very short paragraph describing your skills and experience.</a:t>
            </a:r>
          </a:p>
          <a:p>
            <a:r>
              <a:rPr lang="en-US" b="1" dirty="0">
                <a:solidFill>
                  <a:srgbClr val="FF0000"/>
                </a:solidFill>
              </a:rPr>
              <a:t>﻿</a:t>
            </a:r>
            <a:r>
              <a:rPr lang="en-US" b="1" dirty="0"/>
              <a:t>Education: </a:t>
            </a:r>
            <a:r>
              <a:rPr lang="en-US" dirty="0"/>
              <a:t>list your most recent degree first, the school attended, the location, and graduation date; if you are currently enrolled, state your expected completion date.</a:t>
            </a:r>
          </a:p>
          <a:p>
            <a:r>
              <a:rPr lang="en-US" b="1" dirty="0"/>
              <a:t>﻿﻿Employment: </a:t>
            </a:r>
            <a:r>
              <a:rPr lang="en-US" dirty="0"/>
              <a:t>list your most recent, or current employment. Include your title, dates of employment, employer, and the location of your employment. Include a brief paragraph for each job, highlighting your responsibilities and accomplishments.</a:t>
            </a:r>
          </a:p>
          <a:p>
            <a:r>
              <a:rPr lang="en-US" b="1" dirty="0"/>
              <a:t>﻿﻿References </a:t>
            </a:r>
            <a:r>
              <a:rPr lang="en-US" dirty="0"/>
              <a:t>- List or write available upon request.</a:t>
            </a:r>
          </a:p>
          <a:p>
            <a:endParaRPr lang="en-US" dirty="0"/>
          </a:p>
          <a:p>
            <a:r>
              <a:rPr lang="en-US" dirty="0"/>
              <a:t>Book page 119 </a:t>
            </a:r>
          </a:p>
          <a:p>
            <a:pPr marL="0" indent="0" algn="ctr">
              <a:buNone/>
            </a:pPr>
            <a:endParaRPr lang="en-US" b="1" dirty="0">
              <a:solidFill>
                <a:srgbClr val="FF0000"/>
              </a:solidFill>
            </a:endParaRPr>
          </a:p>
          <a:p>
            <a:pPr marL="0" indent="0" algn="ctr">
              <a:buNone/>
            </a:pPr>
            <a:endParaRPr lang="en-US" dirty="0"/>
          </a:p>
        </p:txBody>
      </p:sp>
    </p:spTree>
    <p:extLst>
      <p:ext uri="{BB962C8B-B14F-4D97-AF65-F5344CB8AC3E}">
        <p14:creationId xmlns:p14="http://schemas.microsoft.com/office/powerpoint/2010/main" val="3785273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147FFB-3070-41F3-8119-510E87EC12FF}"/>
              </a:ext>
            </a:extLst>
          </p:cNvPr>
          <p:cNvSpPr>
            <a:spLocks noGrp="1"/>
          </p:cNvSpPr>
          <p:nvPr>
            <p:ph sz="quarter" idx="13"/>
          </p:nvPr>
        </p:nvSpPr>
        <p:spPr>
          <a:xfrm>
            <a:off x="913774" y="157164"/>
            <a:ext cx="10363826" cy="6700836"/>
          </a:xfrm>
        </p:spPr>
        <p:txBody>
          <a:bodyPr/>
          <a:lstStyle/>
          <a:p>
            <a:pPr marL="0" indent="0">
              <a:buNone/>
            </a:pPr>
            <a:r>
              <a:rPr lang="en-US" dirty="0"/>
              <a:t>Before sending your CV / Resume make sure of the following :</a:t>
            </a:r>
          </a:p>
          <a:p>
            <a:r>
              <a:rPr lang="en-US" dirty="0">
                <a:solidFill>
                  <a:srgbClr val="FF0000"/>
                </a:solidFill>
              </a:rPr>
              <a:t>Editing:  </a:t>
            </a:r>
          </a:p>
          <a:p>
            <a:pPr marL="457200" indent="-457200">
              <a:buFont typeface="+mj-lt"/>
              <a:buAutoNum type="arabicPeriod"/>
            </a:pPr>
            <a:r>
              <a:rPr lang="en-US" dirty="0"/>
              <a:t>Proofread your resume and cover letter to make sure that you have no grammatical or spelling mistakes. </a:t>
            </a:r>
          </a:p>
          <a:p>
            <a:pPr marL="457200" indent="-457200">
              <a:buFont typeface="+mj-lt"/>
              <a:buAutoNum type="arabicPeriod"/>
            </a:pPr>
            <a:r>
              <a:rPr lang="en-US" dirty="0"/>
              <a:t>Make sure you have provided the correct information, facts and dates.</a:t>
            </a:r>
          </a:p>
          <a:p>
            <a:pPr marL="457200" indent="-457200">
              <a:buFont typeface="+mj-lt"/>
              <a:buAutoNum type="arabicPeriod"/>
            </a:pPr>
            <a:r>
              <a:rPr lang="en-US" dirty="0"/>
              <a:t> Let a friend or family member look over your CV and comment.</a:t>
            </a:r>
          </a:p>
          <a:p>
            <a:pPr marL="0" indent="0">
              <a:buNone/>
            </a:pPr>
            <a:endParaRPr lang="en-US" dirty="0"/>
          </a:p>
          <a:p>
            <a:r>
              <a:rPr lang="en-US" dirty="0">
                <a:solidFill>
                  <a:srgbClr val="FF0000"/>
                </a:solidFill>
              </a:rPr>
              <a:t>Ethics: </a:t>
            </a:r>
            <a:r>
              <a:rPr lang="en-US" dirty="0"/>
              <a:t>Never lie about your education or work experience. It will harm your reputation and future job prospects. You should always be honest and sincere.</a:t>
            </a:r>
          </a:p>
          <a:p>
            <a:r>
              <a:rPr lang="en-US" dirty="0">
                <a:solidFill>
                  <a:srgbClr val="FF0000"/>
                </a:solidFill>
              </a:rPr>
              <a:t>cover Letter:  </a:t>
            </a:r>
            <a:r>
              <a:rPr lang="en-US" dirty="0"/>
              <a:t>Attached to the front of your resume should be a cover letter. </a:t>
            </a:r>
            <a:r>
              <a:rPr lang="en-US" dirty="0">
                <a:solidFill>
                  <a:srgbClr val="FF0000"/>
                </a:solidFill>
              </a:rPr>
              <a:t>In your cover letter you should briefly introduce yourself and your goals and expectations for the company and yourself.</a:t>
            </a:r>
          </a:p>
          <a:p>
            <a:endParaRPr lang="en-US" dirty="0">
              <a:solidFill>
                <a:srgbClr val="FF0000"/>
              </a:solidFill>
            </a:endParaRPr>
          </a:p>
          <a:p>
            <a:pPr marL="0" indent="0">
              <a:buNone/>
            </a:pPr>
            <a:r>
              <a:rPr lang="en-US" dirty="0"/>
              <a:t>Book page 120 – 121 </a:t>
            </a:r>
          </a:p>
          <a:p>
            <a:pPr marL="0" indent="0">
              <a:buNone/>
            </a:pPr>
            <a:endParaRPr lang="en-US" dirty="0"/>
          </a:p>
        </p:txBody>
      </p:sp>
    </p:spTree>
    <p:extLst>
      <p:ext uri="{BB962C8B-B14F-4D97-AF65-F5344CB8AC3E}">
        <p14:creationId xmlns:p14="http://schemas.microsoft.com/office/powerpoint/2010/main" val="924868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820D0-56B8-4796-B75C-655CC870A4B1}"/>
              </a:ext>
            </a:extLst>
          </p:cNvPr>
          <p:cNvSpPr>
            <a:spLocks noGrp="1"/>
          </p:cNvSpPr>
          <p:nvPr>
            <p:ph type="title"/>
          </p:nvPr>
        </p:nvSpPr>
        <p:spPr>
          <a:xfrm>
            <a:off x="913775" y="804519"/>
            <a:ext cx="10141080" cy="1049235"/>
          </a:xfrm>
        </p:spPr>
        <p:txBody>
          <a:bodyPr>
            <a:normAutofit/>
          </a:bodyPr>
          <a:lstStyle/>
          <a:p>
            <a:r>
              <a:rPr lang="en-US" dirty="0">
                <a:solidFill>
                  <a:srgbClr val="FF0000"/>
                </a:solidFill>
              </a:rPr>
              <a:t>Job market</a:t>
            </a:r>
            <a:br>
              <a:rPr lang="en-US" dirty="0"/>
            </a:br>
            <a:r>
              <a:rPr lang="en-US" dirty="0">
                <a:solidFill>
                  <a:srgbClr val="FF0000"/>
                </a:solidFill>
              </a:rPr>
              <a:t> </a:t>
            </a:r>
          </a:p>
        </p:txBody>
      </p:sp>
      <p:sp>
        <p:nvSpPr>
          <p:cNvPr id="3" name="Content Placeholder 2">
            <a:extLst>
              <a:ext uri="{FF2B5EF4-FFF2-40B4-BE49-F238E27FC236}">
                <a16:creationId xmlns:a16="http://schemas.microsoft.com/office/drawing/2014/main" id="{45750AED-4DA8-4BEB-B929-7B5BE6AB2DC5}"/>
              </a:ext>
            </a:extLst>
          </p:cNvPr>
          <p:cNvSpPr>
            <a:spLocks noGrp="1"/>
          </p:cNvSpPr>
          <p:nvPr>
            <p:ph sz="quarter" idx="13"/>
          </p:nvPr>
        </p:nvSpPr>
        <p:spPr>
          <a:xfrm>
            <a:off x="913774" y="1853754"/>
            <a:ext cx="10363826" cy="3937445"/>
          </a:xfrm>
        </p:spPr>
        <p:txBody>
          <a:bodyPr>
            <a:normAutofit/>
          </a:bodyPr>
          <a:lstStyle/>
          <a:p>
            <a:pPr marL="0" indent="0" algn="ctr">
              <a:buNone/>
            </a:pPr>
            <a:r>
              <a:rPr lang="en-US" b="1" dirty="0">
                <a:solidFill>
                  <a:srgbClr val="FF0000"/>
                </a:solidFill>
              </a:rPr>
              <a:t>Job market: </a:t>
            </a:r>
            <a:r>
              <a:rPr lang="en-US" dirty="0"/>
              <a:t>a market in which employers search for employees and employees search for jobs. </a:t>
            </a:r>
          </a:p>
          <a:p>
            <a:pPr marL="0" indent="0" algn="ctr">
              <a:buNone/>
            </a:pPr>
            <a:endParaRPr lang="en-US" dirty="0"/>
          </a:p>
          <a:p>
            <a:pPr marL="0" indent="0" algn="ctr">
              <a:buNone/>
            </a:pPr>
            <a:r>
              <a:rPr lang="en-US" sz="1800" dirty="0"/>
              <a:t>Now that you have the cover letter and resume, where do you send it? Where can you find job opportunities?</a:t>
            </a:r>
          </a:p>
          <a:p>
            <a:pPr marL="0" indent="0" algn="ctr">
              <a:buNone/>
            </a:pPr>
            <a:r>
              <a:rPr lang="en-US" sz="1800" dirty="0"/>
              <a:t>You need to ask yourself if you want to work in the area where you currently live or whether you are willing to work in a new location. Do you want to work in your own country or do you want to travel abroad?</a:t>
            </a:r>
          </a:p>
          <a:p>
            <a:pPr marL="0" indent="0" algn="ctr">
              <a:buNone/>
            </a:pPr>
            <a:r>
              <a:rPr lang="en-US" dirty="0"/>
              <a:t>Access to available job openings has changed over the years. It used to be you would check the classified advertisements, or want ads, in your local newspaper. Not anymore. Through modern technology and globalization, you can now find many contacts through recruiters, online job boards, and networking activity. Job Fairs are also a great way to meet prospective employers. </a:t>
            </a:r>
          </a:p>
        </p:txBody>
      </p:sp>
    </p:spTree>
    <p:extLst>
      <p:ext uri="{BB962C8B-B14F-4D97-AF65-F5344CB8AC3E}">
        <p14:creationId xmlns:p14="http://schemas.microsoft.com/office/powerpoint/2010/main" val="122794670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332</TotalTime>
  <Words>1596</Words>
  <Application>Microsoft Office PowerPoint</Application>
  <PresentationFormat>Widescreen</PresentationFormat>
  <Paragraphs>114</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Gill Sans MT</vt:lpstr>
      <vt:lpstr>Gallery</vt:lpstr>
      <vt:lpstr>Getting where you want to be</vt:lpstr>
      <vt:lpstr>Your future career </vt:lpstr>
      <vt:lpstr>There are many things that you need to think about when you plan your future job :</vt:lpstr>
      <vt:lpstr>Preparing a resume or cv</vt:lpstr>
      <vt:lpstr>DEFINITIONS TO LEARN </vt:lpstr>
      <vt:lpstr>How to write a curriculum vitae or resume </vt:lpstr>
      <vt:lpstr>CV / RESUME CONTENT</vt:lpstr>
      <vt:lpstr>PowerPoint Presentation</vt:lpstr>
      <vt:lpstr>Job market  </vt:lpstr>
      <vt:lpstr>Definitions to learn </vt:lpstr>
      <vt:lpstr>JOB INTERVIEW </vt:lpstr>
      <vt:lpstr>the Day of the Interview </vt:lpstr>
      <vt:lpstr>After the Interview: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where you want to be</dc:title>
  <dc:creator>Yasmin Qaddoumi</dc:creator>
  <cp:lastModifiedBy>Yasmin Qaddoumi</cp:lastModifiedBy>
  <cp:revision>27</cp:revision>
  <dcterms:created xsi:type="dcterms:W3CDTF">2023-02-27T14:04:56Z</dcterms:created>
  <dcterms:modified xsi:type="dcterms:W3CDTF">2023-03-15T16:21:03Z</dcterms:modified>
</cp:coreProperties>
</file>