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6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880A-99B5-4E8A-93D7-3D975984D6A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71F6-D745-407B-821E-672CE31C9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7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880A-99B5-4E8A-93D7-3D975984D6A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71F6-D745-407B-821E-672CE31C9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8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880A-99B5-4E8A-93D7-3D975984D6A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71F6-D745-407B-821E-672CE31C9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62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880A-99B5-4E8A-93D7-3D975984D6A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71F6-D745-407B-821E-672CE31C92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6675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880A-99B5-4E8A-93D7-3D975984D6A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71F6-D745-407B-821E-672CE31C9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99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880A-99B5-4E8A-93D7-3D975984D6A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71F6-D745-407B-821E-672CE31C9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30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880A-99B5-4E8A-93D7-3D975984D6A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71F6-D745-407B-821E-672CE31C9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5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880A-99B5-4E8A-93D7-3D975984D6A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71F6-D745-407B-821E-672CE31C9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45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880A-99B5-4E8A-93D7-3D975984D6A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71F6-D745-407B-821E-672CE31C9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8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880A-99B5-4E8A-93D7-3D975984D6A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71F6-D745-407B-821E-672CE31C9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2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880A-99B5-4E8A-93D7-3D975984D6A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71F6-D745-407B-821E-672CE31C9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1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880A-99B5-4E8A-93D7-3D975984D6A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71F6-D745-407B-821E-672CE31C9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7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880A-99B5-4E8A-93D7-3D975984D6A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71F6-D745-407B-821E-672CE31C9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0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880A-99B5-4E8A-93D7-3D975984D6A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71F6-D745-407B-821E-672CE31C9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3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880A-99B5-4E8A-93D7-3D975984D6A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71F6-D745-407B-821E-672CE31C9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9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880A-99B5-4E8A-93D7-3D975984D6A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71F6-D745-407B-821E-672CE31C9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4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880A-99B5-4E8A-93D7-3D975984D6A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71F6-D745-407B-821E-672CE31C9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8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D05880A-99B5-4E8A-93D7-3D975984D6A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71F6-D745-407B-821E-672CE31C9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88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11A52-D2C2-4233-ABE1-09A584A6B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670" y="1709225"/>
            <a:ext cx="7471116" cy="399757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JO" sz="5400" b="1" dirty="0">
                <a:solidFill>
                  <a:schemeClr val="bg1"/>
                </a:solidFill>
              </a:rPr>
              <a:t>الصف السابع الأساسي</a:t>
            </a:r>
          </a:p>
          <a:p>
            <a:pPr marL="0" indent="0" algn="ctr" rtl="1">
              <a:buNone/>
            </a:pPr>
            <a:r>
              <a:rPr lang="ar-JO" sz="5400" b="1" dirty="0">
                <a:solidFill>
                  <a:schemeClr val="bg1"/>
                </a:solidFill>
              </a:rPr>
              <a:t>الدرس الثالث : </a:t>
            </a:r>
          </a:p>
          <a:p>
            <a:pPr marL="0" indent="0" algn="ctr" rtl="1">
              <a:buNone/>
            </a:pPr>
            <a:r>
              <a:rPr lang="ar-JO" sz="5400" b="1" dirty="0">
                <a:solidFill>
                  <a:srgbClr val="FFC000"/>
                </a:solidFill>
              </a:rPr>
              <a:t>الروح القدس يرشدنا إلى الإبن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3BAB7-4EE1-47D0-A57F-0A7F8FB74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52" y="1466557"/>
            <a:ext cx="3682218" cy="36822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28556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EA5BDA-7173-48AB-BDA2-37CD280F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263" y="1505244"/>
            <a:ext cx="2912012" cy="4543864"/>
          </a:xfrm>
        </p:spPr>
        <p:txBody>
          <a:bodyPr/>
          <a:lstStyle/>
          <a:p>
            <a:pPr algn="ctr" rtl="1"/>
            <a:r>
              <a:rPr lang="ar-JO" sz="6600" b="1" dirty="0">
                <a:solidFill>
                  <a:srgbClr val="FF0000"/>
                </a:solidFill>
              </a:rPr>
              <a:t>الروح القدس يُرشِّدنَا إلى الإبن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FD4DF4-250A-44C4-B0F0-E3F0DF05D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1" y="1505244"/>
            <a:ext cx="2166912" cy="21091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032040-D969-4D96-A531-4DDEF56B3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32" y="999855"/>
            <a:ext cx="4107769" cy="547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43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451A7-D5CE-4E18-AD15-209A3174C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983" y="678012"/>
            <a:ext cx="8222034" cy="982187"/>
          </a:xfrm>
        </p:spPr>
        <p:txBody>
          <a:bodyPr/>
          <a:lstStyle/>
          <a:p>
            <a:pPr algn="ctr" rtl="1"/>
            <a:r>
              <a:rPr lang="ar-JO" sz="5400" b="1" dirty="0">
                <a:solidFill>
                  <a:srgbClr val="FFC000"/>
                </a:solidFill>
              </a:rPr>
              <a:t>نص من الكتاب المقدس :</a:t>
            </a:r>
            <a:endParaRPr lang="en-US" sz="54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128DE-5A83-4C4B-87E7-1074BC513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38" y="2052918"/>
            <a:ext cx="9706708" cy="419548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sz="3600" dirty="0">
                <a:solidFill>
                  <a:schemeClr val="bg1"/>
                </a:solidFill>
                <a:highlight>
                  <a:srgbClr val="FFFF00"/>
                </a:highlight>
              </a:rPr>
              <a:t>" أمّا الآن لا يقدِر أحدٌ أن يقول إنَّ يسوع ربٌّ إلاّ بإلهام مِن الروح القدس "</a:t>
            </a:r>
            <a:r>
              <a:rPr lang="ar-JO" sz="3600" dirty="0">
                <a:solidFill>
                  <a:schemeClr val="bg1"/>
                </a:solidFill>
              </a:rPr>
              <a:t>                                  </a:t>
            </a:r>
            <a:r>
              <a:rPr lang="ar-JO" dirty="0">
                <a:solidFill>
                  <a:srgbClr val="FF0000"/>
                </a:solidFill>
              </a:rPr>
              <a:t>(1 كورنثوس 12 : 3)</a:t>
            </a:r>
          </a:p>
          <a:p>
            <a:pPr marL="0" indent="0" algn="r" rtl="1">
              <a:buNone/>
            </a:pPr>
            <a:endParaRPr lang="ar-JO" dirty="0">
              <a:solidFill>
                <a:srgbClr val="FFC000"/>
              </a:solidFill>
            </a:endParaRPr>
          </a:p>
          <a:p>
            <a:pPr marL="0" indent="0" algn="r" rtl="1">
              <a:buNone/>
            </a:pPr>
            <a:r>
              <a:rPr lang="ar-JO" sz="3600" dirty="0">
                <a:solidFill>
                  <a:srgbClr val="FFC000"/>
                </a:solidFill>
              </a:rPr>
              <a:t>- معنى كلمة الإلهام لغويّاً : </a:t>
            </a:r>
            <a:r>
              <a:rPr lang="ar-JO" sz="3600" dirty="0">
                <a:solidFill>
                  <a:schemeClr val="bg1"/>
                </a:solidFill>
              </a:rPr>
              <a:t>أي إلهام رباني بمعنى آخر وحي إلهي.</a:t>
            </a:r>
          </a:p>
          <a:p>
            <a:pPr marL="0" indent="0" algn="r" rtl="1">
              <a:buNone/>
            </a:pPr>
            <a:r>
              <a:rPr lang="ar-JO" sz="3600" dirty="0">
                <a:solidFill>
                  <a:srgbClr val="FFC000"/>
                </a:solidFill>
              </a:rPr>
              <a:t>- معنى كلمة الإلهام دينيّاً : </a:t>
            </a:r>
            <a:r>
              <a:rPr lang="ar-JO" sz="3600" dirty="0">
                <a:solidFill>
                  <a:schemeClr val="bg1"/>
                </a:solidFill>
              </a:rPr>
              <a:t>أيّ تكلُّم رجال الله الأنبياء والقديسون مسوقين من الروح القدس.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94DD49-8A87-4D92-B0B8-234B5A901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678012"/>
            <a:ext cx="1897233" cy="1065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096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49575-55C7-49BB-ABAE-2FE1E6B3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836" y="508990"/>
            <a:ext cx="8629997" cy="855577"/>
          </a:xfrm>
        </p:spPr>
        <p:txBody>
          <a:bodyPr/>
          <a:lstStyle/>
          <a:p>
            <a:pPr algn="ctr" rtl="1"/>
            <a:r>
              <a:rPr lang="ar-JO" b="1" dirty="0">
                <a:solidFill>
                  <a:srgbClr val="FFC000"/>
                </a:solidFill>
              </a:rPr>
              <a:t>الروح القدس يرشدنا للإيمان بيسوع :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8D698-D9C1-46FE-93B8-BFDEBCE8F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433" y="1584737"/>
            <a:ext cx="10305143" cy="4970808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JO" sz="4000" b="1" dirty="0">
                <a:solidFill>
                  <a:schemeClr val="bg1"/>
                </a:solidFill>
              </a:rPr>
              <a:t> إنَّ الروح القدس يُرشد الإنسان ويقودهُ بأمانة حتى يعرف حقيقة الإيمان المسيحي والإبن المتجسد .</a:t>
            </a:r>
          </a:p>
          <a:p>
            <a:pPr algn="r" rtl="1">
              <a:lnSpc>
                <a:spcPct val="150000"/>
              </a:lnSpc>
            </a:pPr>
            <a:r>
              <a:rPr lang="ar-JO" sz="4000" b="1" dirty="0">
                <a:solidFill>
                  <a:schemeClr val="bg1"/>
                </a:solidFill>
              </a:rPr>
              <a:t> يقول الكتاب المقدس </a:t>
            </a:r>
            <a:r>
              <a:rPr lang="ar-JO" sz="2400" b="1" dirty="0">
                <a:solidFill>
                  <a:srgbClr val="FFC000"/>
                </a:solidFill>
              </a:rPr>
              <a:t>( يوحنا 16 : 13) </a:t>
            </a:r>
            <a:r>
              <a:rPr lang="ar-JO" sz="4000" b="1" dirty="0">
                <a:solidFill>
                  <a:srgbClr val="C00000"/>
                </a:solidFill>
              </a:rPr>
              <a:t>" فمتى جاء روح الحقّ أرشدكم إلى الحق كُلَّهُ، لأنهُ لا يتكلم بشيء مِن عندهُ، بل يتكلَّم بما يسمع ويخبركم بما سيحدث ".</a:t>
            </a:r>
          </a:p>
        </p:txBody>
      </p:sp>
    </p:spTree>
    <p:extLst>
      <p:ext uri="{BB962C8B-B14F-4D97-AF65-F5344CB8AC3E}">
        <p14:creationId xmlns:p14="http://schemas.microsoft.com/office/powerpoint/2010/main" val="1499742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A9A4A-C5EA-4702-95B9-B42E1856D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66" y="436099"/>
            <a:ext cx="9404723" cy="700833"/>
          </a:xfrm>
        </p:spPr>
        <p:txBody>
          <a:bodyPr/>
          <a:lstStyle/>
          <a:p>
            <a:pPr algn="r" rtl="1"/>
            <a:r>
              <a:rPr lang="ar-JO" b="1" dirty="0">
                <a:solidFill>
                  <a:srgbClr val="FFC000"/>
                </a:solidFill>
              </a:rPr>
              <a:t>نستنتج ما يلي :-</a:t>
            </a:r>
            <a:br>
              <a:rPr lang="ar-JO" b="1" dirty="0">
                <a:solidFill>
                  <a:srgbClr val="FFC00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8DB9D-7F5E-4C00-BA86-26686E265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671" y="1659988"/>
            <a:ext cx="10241280" cy="490259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JO" sz="3200" b="1" dirty="0">
                <a:solidFill>
                  <a:schemeClr val="bg1"/>
                </a:solidFill>
              </a:rPr>
              <a:t>1- إنَّ بالروح القدس أُسِّست الكنيسة يوم العنصرة. تحقيقاً للوعد الذي قطعهُ الربّ بيسوع مع تلاميذهُ.</a:t>
            </a:r>
          </a:p>
          <a:p>
            <a:pPr marL="0" indent="0" algn="r" rtl="1">
              <a:buNone/>
            </a:pPr>
            <a:r>
              <a:rPr lang="ar-JO" sz="3200" b="1" dirty="0">
                <a:solidFill>
                  <a:schemeClr val="bg1"/>
                </a:solidFill>
              </a:rPr>
              <a:t>2- الله محبة :- أيّ أن المحبة هي الهِبةُ الأولى وهي أساس الحياة الجديدة في المسيح لأننا نلنا قوةً هي قوة الروح القدس.</a:t>
            </a:r>
          </a:p>
          <a:p>
            <a:pPr marL="0" indent="0" algn="r" rtl="1">
              <a:buNone/>
            </a:pPr>
            <a:r>
              <a:rPr lang="ar-JO" sz="3200" b="1" dirty="0">
                <a:solidFill>
                  <a:schemeClr val="bg1"/>
                </a:solidFill>
              </a:rPr>
              <a:t>3- إنَّ مواهب الروح القدس المعطاه لنا هي وزنة سيُحاسَب الإنسان عليها إذا أساءَ استخدامها.</a:t>
            </a:r>
          </a:p>
          <a:p>
            <a:pPr marL="0" indent="0" algn="r" rtl="1">
              <a:buNone/>
            </a:pPr>
            <a:r>
              <a:rPr lang="ar-JO" sz="3200" b="1" dirty="0">
                <a:solidFill>
                  <a:schemeClr val="bg1"/>
                </a:solidFill>
              </a:rPr>
              <a:t>4- أما ثمر الروح القدس فهي "المحبة والفرح والسلام والصبر واللطف والصلاح والأمانة والوداعة والعفاف ". وهي جميعها علامة تفاعل الإنسان مع نعمة الروح القدس فيه.</a:t>
            </a:r>
          </a:p>
          <a:p>
            <a:pPr marL="0" indent="0" algn="r" rtl="1">
              <a:buNone/>
            </a:pPr>
            <a:endParaRPr lang="en-US" sz="3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4BE57F-310E-4BFC-A4E7-DE98B46641B5}"/>
              </a:ext>
            </a:extLst>
          </p:cNvPr>
          <p:cNvSpPr/>
          <p:nvPr/>
        </p:nvSpPr>
        <p:spPr>
          <a:xfrm>
            <a:off x="491366" y="1659987"/>
            <a:ext cx="10973803" cy="50151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JO" sz="3200" b="1" dirty="0">
                <a:solidFill>
                  <a:schemeClr val="bg1"/>
                </a:solidFill>
              </a:rPr>
              <a:t>1- إنَّ بالروح القدس أُسِّست الكنيسة يوم العنصرة. تحقيقاً للوعد الذي قطعهُ الربّ بيسوع مع تلاميذهُ.</a:t>
            </a:r>
          </a:p>
          <a:p>
            <a:pPr algn="r" rtl="1"/>
            <a:r>
              <a:rPr lang="ar-JO" sz="3200" b="1" dirty="0">
                <a:solidFill>
                  <a:schemeClr val="bg1"/>
                </a:solidFill>
              </a:rPr>
              <a:t>2- الله محبة :- أيّ أن المحبة هي الهِبةُ الأولى وهي أساس الحياة الجديدة في المسيح لأننا نلنا قوةً هي قوة الروح القدس.</a:t>
            </a:r>
          </a:p>
          <a:p>
            <a:pPr algn="r" rtl="1"/>
            <a:r>
              <a:rPr lang="ar-JO" sz="3200" b="1" dirty="0">
                <a:solidFill>
                  <a:schemeClr val="bg1"/>
                </a:solidFill>
              </a:rPr>
              <a:t>3- إنَّ مواهب الروح القدس المعطاه لنا هي وزنة سيُحاسَب الإنسان عليها إذا أساءَ استخدامها.</a:t>
            </a:r>
          </a:p>
          <a:p>
            <a:pPr algn="r" rtl="1"/>
            <a:r>
              <a:rPr lang="ar-JO" sz="3200" b="1" dirty="0">
                <a:solidFill>
                  <a:schemeClr val="bg1"/>
                </a:solidFill>
              </a:rPr>
              <a:t>4- </a:t>
            </a:r>
            <a:r>
              <a:rPr lang="ar-JO" sz="3200" b="1">
                <a:solidFill>
                  <a:schemeClr val="bg1"/>
                </a:solidFill>
              </a:rPr>
              <a:t>أما ثمار </a:t>
            </a:r>
            <a:r>
              <a:rPr lang="ar-JO" sz="3200" b="1" dirty="0">
                <a:solidFill>
                  <a:schemeClr val="bg1"/>
                </a:solidFill>
              </a:rPr>
              <a:t>الروح القدس فهي "المحبة والفرح والسلام والصبر واللطف والصلاح والأمانة والوداعة والعفاف ". وهي جميعها علامة تفاعل الإنسان مع نعمة الروح القدس فيه.</a:t>
            </a:r>
          </a:p>
          <a:p>
            <a:pPr algn="r" rt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6804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56C13-DDBC-4F22-9772-268DE8D29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4" y="2039815"/>
            <a:ext cx="10548425" cy="4628270"/>
          </a:xfrm>
        </p:spPr>
        <p:txBody>
          <a:bodyPr>
            <a:normAutofit fontScale="92500"/>
          </a:bodyPr>
          <a:lstStyle/>
          <a:p>
            <a:pPr marL="0" indent="0" algn="ctr" rtl="1">
              <a:buNone/>
            </a:pPr>
            <a:r>
              <a:rPr lang="ar-JO" sz="3600" b="1" dirty="0">
                <a:solidFill>
                  <a:srgbClr val="FFC000"/>
                </a:solidFill>
              </a:rPr>
              <a:t>" علِّمني فأعمل بما يُرضيك، لأنكَ أنتَ إلهي، روحُكَ الصالح يهديني في السبيل السَويّ " </a:t>
            </a:r>
            <a:r>
              <a:rPr lang="ar-JO" b="1" dirty="0">
                <a:solidFill>
                  <a:srgbClr val="FFC000"/>
                </a:solidFill>
              </a:rPr>
              <a:t>( مزمور 143 : 10 )</a:t>
            </a:r>
          </a:p>
          <a:p>
            <a:pPr marL="0" indent="0" algn="r" rtl="1">
              <a:buNone/>
            </a:pPr>
            <a:r>
              <a:rPr lang="ar-JO" sz="3200" b="1" dirty="0">
                <a:solidFill>
                  <a:srgbClr val="C00000"/>
                </a:solidFill>
              </a:rPr>
              <a:t>نستنتج ما يلي :-</a:t>
            </a:r>
          </a:p>
          <a:p>
            <a:pPr marL="0" indent="0" algn="r" rtl="1">
              <a:buNone/>
            </a:pPr>
            <a:r>
              <a:rPr lang="ar-JO" sz="3200" b="1" dirty="0">
                <a:solidFill>
                  <a:schemeClr val="bg1"/>
                </a:solidFill>
              </a:rPr>
              <a:t>1- الربّ يسوع دعانا للنمو حتى نصبح مثلَهُ نواجه التجارب وننتصر عليها . مُتكلينَ على القوَّة التي اعطانا إياها في المسيح الذي يحيا فينا بالروح القدس.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 algn="r" rtl="1">
              <a:buNone/>
            </a:pPr>
            <a:endParaRPr lang="ar-JO" sz="3200" b="1" dirty="0">
              <a:solidFill>
                <a:schemeClr val="bg1"/>
              </a:solidFill>
            </a:endParaRPr>
          </a:p>
          <a:p>
            <a:pPr marL="0" indent="0" algn="r" rtl="1">
              <a:buNone/>
            </a:pPr>
            <a:r>
              <a:rPr lang="ar-JO" sz="3200" b="1" dirty="0">
                <a:solidFill>
                  <a:schemeClr val="bg1"/>
                </a:solidFill>
              </a:rPr>
              <a:t>2- بنعمة الروح القدس يبقى يسوع معنا دائماً. ( حيث لا نحفظ تعاليم الرَّب يسوع غيباً بَلْ إنَّ الروح القدس يَحِّلُّ علينا كي تستمر حياة يسوع فينا ونعيش تعاليمه في حياتنا.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D45323C-EEA0-4FF1-9002-7D5734055EE1}"/>
              </a:ext>
            </a:extLst>
          </p:cNvPr>
          <p:cNvSpPr/>
          <p:nvPr/>
        </p:nvSpPr>
        <p:spPr>
          <a:xfrm>
            <a:off x="3100753" y="393896"/>
            <a:ext cx="5753686" cy="1167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3200" b="1" dirty="0">
                <a:solidFill>
                  <a:srgbClr val="FF0000"/>
                </a:solidFill>
              </a:rPr>
              <a:t>نُموّ الإيمان بالنِعمَة والحَقّ :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42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477C5-C8C7-4F55-9AF9-80FF19E26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010165" cy="4195481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JO" sz="6600" dirty="0">
                <a:solidFill>
                  <a:srgbClr val="FFC000"/>
                </a:solidFill>
              </a:rPr>
              <a:t>بركة ربنا معكم آحبتي</a:t>
            </a:r>
            <a:endParaRPr lang="en-US" sz="6600" dirty="0">
              <a:solidFill>
                <a:srgbClr val="FFC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59BF3-4698-4A65-A093-422520EBE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43" y="3535533"/>
            <a:ext cx="2308714" cy="224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989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91</TotalTime>
  <Words>406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Ion</vt:lpstr>
      <vt:lpstr>PowerPoint Presentation</vt:lpstr>
      <vt:lpstr>الروح القدس يُرشِّدنَا إلى الإبن</vt:lpstr>
      <vt:lpstr>نص من الكتاب المقدس :</vt:lpstr>
      <vt:lpstr>الروح القدس يرشدنا للإيمان بيسوع :</vt:lpstr>
      <vt:lpstr>نستنتج ما يلي :-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28</cp:revision>
  <dcterms:created xsi:type="dcterms:W3CDTF">2021-03-12T15:13:42Z</dcterms:created>
  <dcterms:modified xsi:type="dcterms:W3CDTF">2022-05-05T16:15:41Z</dcterms:modified>
</cp:coreProperties>
</file>