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57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0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818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177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18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414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161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299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05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4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2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18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042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1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38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9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FD8782-F5D1-47AA-B6B5-4BEA177D3D8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F97CB6E-39D7-44D0-B6BB-25C616F2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914400"/>
            <a:ext cx="8458200" cy="1219200"/>
          </a:xfrm>
        </p:spPr>
        <p:txBody>
          <a:bodyPr>
            <a:noAutofit/>
          </a:bodyPr>
          <a:lstStyle/>
          <a:p>
            <a:pPr algn="ctr"/>
            <a:r>
              <a:rPr lang="ar-JO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تلخيص الدرس العاشر : الوصايا العشر (اللوح الأول) علاقة الإنسان بالخالق.</a:t>
            </a:r>
          </a:p>
          <a:p>
            <a:pPr algn="ctr"/>
            <a:r>
              <a:rPr lang="ar-JO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لمادة التربية الدينية المسيحية </a:t>
            </a:r>
          </a:p>
          <a:p>
            <a:pPr algn="ctr"/>
            <a:r>
              <a:rPr lang="ar-JO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للصف الخامس الأساسي </a:t>
            </a:r>
            <a:endParaRPr lang="en-US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OneDrive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1700" y="3581400"/>
            <a:ext cx="48006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686800" cy="838200"/>
          </a:xfrm>
        </p:spPr>
        <p:txBody>
          <a:bodyPr>
            <a:normAutofit/>
          </a:bodyPr>
          <a:lstStyle/>
          <a:p>
            <a:pPr algn="ctr" rtl="1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هو يوم الرَّب عند المسيحيين؟ ولماذا؟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300" y="37338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يوم الأحد، لأنه اليوم الذي قام فيه الرَّب من بين الأموات فانتصر على الموت وأقامنا بقيامته.</a:t>
            </a:r>
            <a:endParaRPr lang="en-US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0"/>
            <a:ext cx="6705600" cy="83820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rtl="1"/>
            <a:r>
              <a:rPr lang="ar-JO" sz="4400" b="1" cap="none" dirty="0">
                <a:ln/>
                <a:solidFill>
                  <a:schemeClr val="accent3"/>
                </a:solidFill>
                <a:effectLst/>
                <a:latin typeface="Arial" pitchFamily="34" charset="0"/>
                <a:cs typeface="Arial" pitchFamily="34" charset="0"/>
              </a:rPr>
              <a:t>ما هي الوصايا العشر؟</a:t>
            </a:r>
            <a:endParaRPr lang="en-US" sz="4400" b="1" cap="none" dirty="0">
              <a:ln/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94582" y="1765625"/>
            <a:ext cx="6324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</a:rPr>
              <a:t>هي: أول ناموس كُتِبَت بإصبع الرَّب، على لوحين من حجر، </a:t>
            </a:r>
          </a:p>
          <a:p>
            <a:pPr algn="ctr" rtl="1"/>
            <a:r>
              <a:rPr lang="ar-JO" sz="3600" b="1" dirty="0">
                <a:latin typeface="Arial" pitchFamily="34" charset="0"/>
                <a:cs typeface="Arial" pitchFamily="34" charset="0"/>
              </a:rPr>
              <a:t>وأعطاه الله للشعب الإسرائيلي.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Lenovo\OneDrive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5100" y="3778469"/>
            <a:ext cx="3733800" cy="23175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153400" cy="1656955"/>
          </a:xfrm>
        </p:spPr>
        <p:txBody>
          <a:bodyPr>
            <a:normAutofit/>
          </a:bodyPr>
          <a:lstStyle/>
          <a:p>
            <a:pPr algn="ctr" rtl="1"/>
            <a:r>
              <a:rPr lang="ar-JO" sz="44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itchFamily="34" charset="0"/>
                <a:cs typeface="Arial" pitchFamily="34" charset="0"/>
              </a:rPr>
              <a:t>كيف كُتِبت الوصايا العشر</a:t>
            </a:r>
            <a:br>
              <a:rPr lang="ar-JO" sz="44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ar-JO" sz="44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" pitchFamily="34" charset="0"/>
                <a:cs typeface="Arial" pitchFamily="34" charset="0"/>
              </a:rPr>
              <a:t>على لوحيّ الحَجَر؟</a:t>
            </a:r>
            <a:endParaRPr lang="en-US" sz="4400" b="1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lowchart: Delay 3"/>
          <p:cNvSpPr/>
          <p:nvPr/>
        </p:nvSpPr>
        <p:spPr>
          <a:xfrm rot="16200000">
            <a:off x="4724400" y="3326749"/>
            <a:ext cx="3276600" cy="22098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95900" y="2813657"/>
            <a:ext cx="213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b="1" dirty="0">
                <a:latin typeface="Arial" pitchFamily="34" charset="0"/>
                <a:cs typeface="Arial" pitchFamily="34" charset="0"/>
              </a:rPr>
              <a:t>اللوح</a:t>
            </a:r>
          </a:p>
          <a:p>
            <a:pPr algn="ctr" rtl="1"/>
            <a:r>
              <a:rPr lang="ar-JO" sz="4000" b="1" dirty="0">
                <a:latin typeface="Arial" pitchFamily="34" charset="0"/>
                <a:cs typeface="Arial" pitchFamily="34" charset="0"/>
              </a:rPr>
              <a:t>الأول</a:t>
            </a:r>
            <a:r>
              <a:rPr lang="ar-JO" sz="4000" dirty="0"/>
              <a:t> 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0" y="4127718"/>
            <a:ext cx="205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28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أربعة وصايا </a:t>
            </a:r>
          </a:p>
          <a:p>
            <a:pPr algn="ctr" rtl="1"/>
            <a:r>
              <a:rPr lang="ar-JO" sz="2800" b="1" dirty="0">
                <a:latin typeface="Arial" pitchFamily="34" charset="0"/>
                <a:cs typeface="Arial" pitchFamily="34" charset="0"/>
              </a:rPr>
              <a:t>توضح </a:t>
            </a:r>
          </a:p>
          <a:p>
            <a:pPr algn="ctr" rtl="1"/>
            <a:r>
              <a:rPr lang="ar-JO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علاقة الإنسان ومحبة الخالق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lowchart: Delay 6"/>
          <p:cNvSpPr/>
          <p:nvPr/>
        </p:nvSpPr>
        <p:spPr>
          <a:xfrm rot="16200000">
            <a:off x="1730910" y="3307804"/>
            <a:ext cx="3276600" cy="22098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35710" y="2793349"/>
            <a:ext cx="266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b="1" dirty="0">
                <a:latin typeface="Arial" pitchFamily="34" charset="0"/>
                <a:cs typeface="Arial" pitchFamily="34" charset="0"/>
              </a:rPr>
              <a:t>اللوح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  <a:p>
            <a:pPr algn="ctr" rtl="1"/>
            <a:r>
              <a:rPr lang="ar-JO" sz="4000" b="1" dirty="0">
                <a:latin typeface="Arial" pitchFamily="34" charset="0"/>
                <a:cs typeface="Arial" pitchFamily="34" charset="0"/>
              </a:rPr>
              <a:t>الثاني 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0510" y="4097843"/>
            <a:ext cx="205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28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ستة وصايا </a:t>
            </a:r>
          </a:p>
          <a:p>
            <a:pPr algn="ctr" rtl="1"/>
            <a:r>
              <a:rPr lang="ar-JO" sz="2800" b="1" dirty="0">
                <a:latin typeface="Arial" pitchFamily="34" charset="0"/>
                <a:cs typeface="Arial" pitchFamily="34" charset="0"/>
              </a:rPr>
              <a:t>توضح </a:t>
            </a:r>
          </a:p>
          <a:p>
            <a:pPr algn="ctr" rtl="1"/>
            <a:r>
              <a:rPr lang="ar-JO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علاقة الإنسان بأخيه الإنسان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الوصايا العشر.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Lenovo\OneDrive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599266"/>
            <a:ext cx="4267200" cy="34967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31341"/>
            <a:ext cx="8686800" cy="1447800"/>
          </a:xfrm>
        </p:spPr>
        <p:txBody>
          <a:bodyPr>
            <a:noAutofit/>
          </a:bodyPr>
          <a:lstStyle/>
          <a:p>
            <a:pPr algn="ctr" rtl="1"/>
            <a:r>
              <a:rPr lang="ar-JO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الوصية الأولى: </a:t>
            </a:r>
            <a:br>
              <a:rPr lang="ar-JO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ar-JO" sz="4400" b="1" dirty="0">
                <a:latin typeface="Arial" pitchFamily="34" charset="0"/>
                <a:cs typeface="Arial" pitchFamily="34" charset="0"/>
              </a:rPr>
            </a:br>
            <a:r>
              <a:rPr lang="ar-JO" sz="3600" b="1" dirty="0">
                <a:latin typeface="Arial" pitchFamily="34" charset="0"/>
                <a:cs typeface="Arial" pitchFamily="34" charset="0"/>
              </a:rPr>
              <a:t>”أنا الرَّبّ إلهك.لا يَكُن لكَ آلهةٌ أُخرى أمامي“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28194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هذه الوصية تعني :</a:t>
            </a:r>
            <a:endParaRPr lang="en-US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4038600"/>
            <a:ext cx="685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المحبة الخالصة لله.</a:t>
            </a:r>
          </a:p>
          <a:p>
            <a:pPr algn="ctr" rtl="1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الإيمان الكامل به.</a:t>
            </a:r>
          </a:p>
          <a:p>
            <a:pPr algn="ctr" rtl="1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تأدية الفرائض لله.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هي الفرائض التي يجب أن نؤديها لله؟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4900" y="2743200"/>
            <a:ext cx="6934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latin typeface="Arial" pitchFamily="34" charset="0"/>
                <a:cs typeface="Arial" pitchFamily="34" charset="0"/>
              </a:rPr>
              <a:t>1. الصلاة الفرديّة والجماعية.</a:t>
            </a:r>
          </a:p>
          <a:p>
            <a:pPr algn="ctr"/>
            <a:r>
              <a:rPr lang="ar-JO" sz="4000" b="1" dirty="0">
                <a:latin typeface="Arial" pitchFamily="34" charset="0"/>
                <a:cs typeface="Arial" pitchFamily="34" charset="0"/>
              </a:rPr>
              <a:t>2. الذهاب إلى الكنيسة.</a:t>
            </a:r>
          </a:p>
          <a:p>
            <a:pPr algn="ctr"/>
            <a:r>
              <a:rPr lang="ar-JO" sz="4000" b="1" dirty="0">
                <a:latin typeface="Arial" pitchFamily="34" charset="0"/>
                <a:cs typeface="Arial" pitchFamily="34" charset="0"/>
              </a:rPr>
              <a:t>3. قراءة الإنجيل وتعاليم الآباء القديسين.</a:t>
            </a:r>
          </a:p>
          <a:p>
            <a:pPr algn="ctr"/>
            <a:r>
              <a:rPr lang="ar-JO" sz="4000" b="1" dirty="0">
                <a:latin typeface="Arial" pitchFamily="34" charset="0"/>
                <a:cs typeface="Arial" pitchFamily="34" charset="0"/>
              </a:rPr>
              <a:t>4. الصوم.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2667000"/>
          </a:xfrm>
        </p:spPr>
        <p:txBody>
          <a:bodyPr>
            <a:noAutofit/>
          </a:bodyPr>
          <a:lstStyle/>
          <a:p>
            <a:pPr algn="ctr" rtl="1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الوصية الثانية:</a:t>
            </a:r>
            <a:br>
              <a:rPr lang="ar-JO" sz="4400" b="1" dirty="0">
                <a:latin typeface="Arial" pitchFamily="34" charset="0"/>
                <a:cs typeface="Arial" pitchFamily="34" charset="0"/>
              </a:rPr>
            </a:br>
            <a:r>
              <a:rPr lang="ar-JO" sz="3600" b="1" dirty="0">
                <a:latin typeface="Arial" pitchFamily="34" charset="0"/>
                <a:cs typeface="Arial" pitchFamily="34" charset="0"/>
              </a:rPr>
              <a:t>" لا تصنع تمثالاً منحوتاً، لا تسجد لهنَّ ولا تعبُدهنَّ "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3780693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هذه الوصية تَنهي عن عبادة الأصنام والتماثيل والمخلوقات السماويّة أو الأرضيّة.</a:t>
            </a:r>
            <a:endParaRPr lang="en-US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2819400"/>
          </a:xfrm>
        </p:spPr>
        <p:txBody>
          <a:bodyPr>
            <a:noAutofit/>
          </a:bodyPr>
          <a:lstStyle/>
          <a:p>
            <a:pPr algn="ctr" rtl="1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الوصية الثالثة:</a:t>
            </a:r>
            <a:br>
              <a:rPr lang="ar-JO" sz="4400" b="1" dirty="0">
                <a:latin typeface="Arial" pitchFamily="34" charset="0"/>
                <a:cs typeface="Arial" pitchFamily="34" charset="0"/>
              </a:rPr>
            </a:br>
            <a:r>
              <a:rPr lang="ar-JO" sz="3200" b="1" dirty="0">
                <a:latin typeface="Arial" pitchFamily="34" charset="0"/>
                <a:cs typeface="Arial" pitchFamily="34" charset="0"/>
              </a:rPr>
              <a:t>" لا تنطق باسم الرّب إلهك باطلاً، لأنّ الرّبّ لا يبرئ من نطق باسمه باطلاً "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630268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لكن الرّب يسوع حَرَّمَ الحِلفان في العهد الجديد.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3733800"/>
            <a:ext cx="800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ويُباح الحِلفان في الحالات التالية:</a:t>
            </a:r>
          </a:p>
          <a:p>
            <a:pPr algn="ctr" rtl="1"/>
            <a:r>
              <a:rPr lang="ar-JO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القسم في المحاكم حين يطلب الحاكم الشرعي.</a:t>
            </a:r>
          </a:p>
          <a:p>
            <a:pPr algn="ctr" rtl="1"/>
            <a:r>
              <a:rPr lang="ar-JO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يمين الإخلاص في الخدمة والقيام بالواجبات الوظيفية مثل الأطباء والمُمرضين....الخ.</a:t>
            </a:r>
            <a:endParaRPr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914400"/>
          </a:xfrm>
        </p:spPr>
        <p:txBody>
          <a:bodyPr>
            <a:normAutofit fontScale="90000"/>
          </a:bodyPr>
          <a:lstStyle/>
          <a:p>
            <a:pPr algn="ctr" rtl="1"/>
            <a:br>
              <a:rPr lang="ar-JO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br>
              <a:rPr lang="ar-JO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الوصية الرابعة:</a:t>
            </a:r>
            <a:br>
              <a:rPr lang="ar-JO" b="1" dirty="0">
                <a:solidFill>
                  <a:schemeClr val="tx1"/>
                </a:solidFill>
              </a:rPr>
            </a:br>
            <a:r>
              <a:rPr lang="ar-JO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"اذكر يوم السبت لتقدِّسَهُ.ستة أيام تعمل وتصنع جميع عملك،</a:t>
            </a:r>
            <a:br>
              <a:rPr lang="ar-JO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JO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أما اليوم السابع ففيه سبت للرّبّ إلهك "</a:t>
            </a:r>
            <a:endParaRPr lang="en-US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6670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معنى كلمة السبت؟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793123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هي كلمة عبرية، تعني الرّاحة (سُبات)</a:t>
            </a:r>
          </a:p>
          <a:p>
            <a:pPr algn="ctr" rtl="1"/>
            <a:r>
              <a:rPr lang="ar-JO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جعله الله يوم يرتاح فيه الإنسان من كل أعماله ويتفرغ لعبادة الله ويتأمل كلمته، وليس يوم كسل وخمول.</a:t>
            </a:r>
            <a:endParaRPr lang="en-US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176</TotalTime>
  <Words>325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Garamond</vt:lpstr>
      <vt:lpstr>Times New Roman</vt:lpstr>
      <vt:lpstr>Organic</vt:lpstr>
      <vt:lpstr>PowerPoint Presentation</vt:lpstr>
      <vt:lpstr>ما هي الوصايا العشر؟</vt:lpstr>
      <vt:lpstr>كيف كُتِبت الوصايا العشر على لوحيّ الحَجَر؟</vt:lpstr>
      <vt:lpstr>الوصايا العشر.</vt:lpstr>
      <vt:lpstr>الوصية الأولى:   ”أنا الرَّبّ إلهك.لا يَكُن لكَ آلهةٌ أُخرى أمامي“</vt:lpstr>
      <vt:lpstr>ما هي الفرائض التي يجب أن نؤديها لله؟</vt:lpstr>
      <vt:lpstr>الوصية الثانية: " لا تصنع تمثالاً منحوتاً، لا تسجد لهنَّ ولا تعبُدهنَّ "</vt:lpstr>
      <vt:lpstr>الوصية الثالثة: " لا تنطق باسم الرّب إلهك باطلاً، لأنّ الرّبّ لا يبرئ من نطق باسمه باطلاً "</vt:lpstr>
      <vt:lpstr>  الوصية الرابعة: "اذكر يوم السبت لتقدِّسَهُ.ستة أيام تعمل وتصنع جميع عملك،  أما اليوم السابع ففيه سبت للرّبّ إلهك "</vt:lpstr>
      <vt:lpstr>ما هو يوم الرَّب عند المسيحيين؟ ولماذا؟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25</cp:revision>
  <dcterms:created xsi:type="dcterms:W3CDTF">2021-02-21T15:48:17Z</dcterms:created>
  <dcterms:modified xsi:type="dcterms:W3CDTF">2021-03-13T11:37:45Z</dcterms:modified>
</cp:coreProperties>
</file>