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9" r:id="rId4"/>
    <p:sldId id="262" r:id="rId5"/>
    <p:sldId id="263" r:id="rId6"/>
    <p:sldId id="260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34DD-6197-4644-9CD6-06B29F25428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8AD-97C8-48B3-8CD0-4977F2CB5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64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34DD-6197-4644-9CD6-06B29F25428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8AD-97C8-48B3-8CD0-4977F2CB5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72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34DD-6197-4644-9CD6-06B29F25428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8AD-97C8-48B3-8CD0-4977F2CB5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32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34DD-6197-4644-9CD6-06B29F25428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8AD-97C8-48B3-8CD0-4977F2CB5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81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34DD-6197-4644-9CD6-06B29F25428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8AD-97C8-48B3-8CD0-4977F2CB5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1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34DD-6197-4644-9CD6-06B29F25428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8AD-97C8-48B3-8CD0-4977F2CB5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518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34DD-6197-4644-9CD6-06B29F25428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8AD-97C8-48B3-8CD0-4977F2CB5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69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34DD-6197-4644-9CD6-06B29F25428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8AD-97C8-48B3-8CD0-4977F2CB5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20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34DD-6197-4644-9CD6-06B29F25428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8AD-97C8-48B3-8CD0-4977F2CB5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60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34DD-6197-4644-9CD6-06B29F25428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8AD-97C8-48B3-8CD0-4977F2CB5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76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34DD-6197-4644-9CD6-06B29F25428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298AD-97C8-48B3-8CD0-4977F2CB5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8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A34DD-6197-4644-9CD6-06B29F25428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298AD-97C8-48B3-8CD0-4977F2CB5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75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fdslive.oup.com/www.oup.com/oxed/international/online-content/oecp-audio/level-5/unit-8/L5U8_1_Non_Fiction_Newspaper.mp3?region=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/>
              <a:t>FirstNews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Student Book p.129</a:t>
            </a:r>
          </a:p>
          <a:p>
            <a:r>
              <a:rPr lang="en-US" dirty="0">
                <a:hlinkClick r:id="rId2"/>
              </a:rPr>
              <a:t>http://fdslive.oup.com/www.oup.com/oxed/international/online-content/oecp-audio/level-5/unit-8/L5U8_1_Non_Fiction_Newspaper.mp3?region=uk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836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2DC7034-71C5-4481-9A42-61B2244A6128}"/>
              </a:ext>
            </a:extLst>
          </p:cNvPr>
          <p:cNvSpPr/>
          <p:nvPr/>
        </p:nvSpPr>
        <p:spPr>
          <a:xfrm>
            <a:off x="797347" y="63561"/>
            <a:ext cx="656865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Give the opposite of “ current events”.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ECF57D-07AC-431D-9846-8F2335FE84FD}"/>
              </a:ext>
            </a:extLst>
          </p:cNvPr>
          <p:cNvSpPr/>
          <p:nvPr/>
        </p:nvSpPr>
        <p:spPr>
          <a:xfrm>
            <a:off x="894208" y="586955"/>
            <a:ext cx="303538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Historical events.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5F5F35-DAA3-43BE-8584-D8629608376E}"/>
              </a:ext>
            </a:extLst>
          </p:cNvPr>
          <p:cNvSpPr/>
          <p:nvPr/>
        </p:nvSpPr>
        <p:spPr>
          <a:xfrm>
            <a:off x="894208" y="1261469"/>
            <a:ext cx="33412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ar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tabloids?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D605F7-A1D9-42D7-9B3A-7BA57F86D271}"/>
              </a:ext>
            </a:extLst>
          </p:cNvPr>
          <p:cNvSpPr/>
          <p:nvPr/>
        </p:nvSpPr>
        <p:spPr>
          <a:xfrm>
            <a:off x="797347" y="1781393"/>
            <a:ext cx="8647752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Tabloids are smaller than broadsheet newspapers.</a:t>
            </a:r>
          </a:p>
          <a:p>
            <a:pPr algn="ctr"/>
            <a:r>
              <a:rPr lang="en-US" sz="3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This makes them easier to read in crowded places.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8BAD27-102B-42DE-BDAB-64B8752ECD23}"/>
              </a:ext>
            </a:extLst>
          </p:cNvPr>
          <p:cNvSpPr/>
          <p:nvPr/>
        </p:nvSpPr>
        <p:spPr>
          <a:xfrm>
            <a:off x="881664" y="2890391"/>
            <a:ext cx="8563435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List the articles and features offered to the reader </a:t>
            </a:r>
          </a:p>
          <a:p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 mentioned in the first text.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789BAC-9E2B-49AE-89C9-F1AF7C9E1EB4}"/>
              </a:ext>
            </a:extLst>
          </p:cNvPr>
          <p:cNvSpPr/>
          <p:nvPr/>
        </p:nvSpPr>
        <p:spPr>
          <a:xfrm>
            <a:off x="881664" y="3905310"/>
            <a:ext cx="9677521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Current events, entertainment, sports, computer games, </a:t>
            </a:r>
          </a:p>
          <a:p>
            <a:r>
              <a:rPr lang="en-US" sz="3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world and home affairs, the environment, puzzles.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B58621-15D1-4338-B836-0FA41D114531}"/>
              </a:ext>
            </a:extLst>
          </p:cNvPr>
          <p:cNvSpPr/>
          <p:nvPr/>
        </p:nvSpPr>
        <p:spPr>
          <a:xfrm>
            <a:off x="894208" y="5014308"/>
            <a:ext cx="8563435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List the articles and features offered to the reader </a:t>
            </a:r>
          </a:p>
          <a:p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 mentioned in the second text.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DB9C6D9-968C-4369-B54B-C4BA5102D64A}"/>
              </a:ext>
            </a:extLst>
          </p:cNvPr>
          <p:cNvSpPr/>
          <p:nvPr/>
        </p:nvSpPr>
        <p:spPr>
          <a:xfrm>
            <a:off x="894208" y="6035950"/>
            <a:ext cx="69563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3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entertainment, politics, sports, science. </a:t>
            </a:r>
          </a:p>
        </p:txBody>
      </p:sp>
    </p:spTree>
    <p:extLst>
      <p:ext uri="{BB962C8B-B14F-4D97-AF65-F5344CB8AC3E}">
        <p14:creationId xmlns:p14="http://schemas.microsoft.com/office/powerpoint/2010/main" val="155479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5773" r="7196" b="7652"/>
          <a:stretch/>
        </p:blipFill>
        <p:spPr>
          <a:xfrm>
            <a:off x="0" y="90152"/>
            <a:ext cx="11526592" cy="405684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07830" y="4309813"/>
            <a:ext cx="10333150" cy="2463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False. It is a weekly newspaper for young people.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True.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False. The newspaper was launched in May 2006.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False. It has over 2 million readers every week.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32139A-32BB-45FA-A3B7-3A77C219B4DC}"/>
              </a:ext>
            </a:extLst>
          </p:cNvPr>
          <p:cNvSpPr/>
          <p:nvPr/>
        </p:nvSpPr>
        <p:spPr>
          <a:xfrm>
            <a:off x="407830" y="4001005"/>
            <a:ext cx="345601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Student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Book p. 129 </a:t>
            </a: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A:</a:t>
            </a:r>
            <a:endParaRPr lang="en-US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385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2226" y="440078"/>
            <a:ext cx="10706636" cy="3327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Remember: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Facts can be proved.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Opinions are based on personal judgment.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 advertising, the opinions of the writer are replaced by the need to sell the product.</a:t>
            </a:r>
          </a:p>
        </p:txBody>
      </p:sp>
      <p:sp>
        <p:nvSpPr>
          <p:cNvPr id="3" name="Rectangle 2"/>
          <p:cNvSpPr/>
          <p:nvPr/>
        </p:nvSpPr>
        <p:spPr>
          <a:xfrm>
            <a:off x="115910" y="4206554"/>
            <a:ext cx="11719774" cy="2806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can we distinguish between facts and opinions?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Facts are usually given as statements: A million people read this paper every day.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Opinions often include statements that sound like facts but cannot be checked: It’s an exciting film – you’ll love it.</a:t>
            </a:r>
          </a:p>
        </p:txBody>
      </p:sp>
    </p:spTree>
    <p:extLst>
      <p:ext uri="{BB962C8B-B14F-4D97-AF65-F5344CB8AC3E}">
        <p14:creationId xmlns:p14="http://schemas.microsoft.com/office/powerpoint/2010/main" val="123857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8E1E55-84B8-4008-B8F1-5B92BD5CBECC}"/>
              </a:ext>
            </a:extLst>
          </p:cNvPr>
          <p:cNvSpPr txBox="1"/>
          <p:nvPr/>
        </p:nvSpPr>
        <p:spPr>
          <a:xfrm>
            <a:off x="649357" y="331304"/>
            <a:ext cx="54466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/>
              <a:t>Fact Example:</a:t>
            </a:r>
            <a:r>
              <a:rPr lang="en-US" sz="2400" dirty="0"/>
              <a:t> </a:t>
            </a:r>
          </a:p>
          <a:p>
            <a:pPr algn="just"/>
            <a:r>
              <a:rPr lang="en-US" sz="2400" b="1" dirty="0"/>
              <a:t>First News is a weekly newspaper.</a:t>
            </a:r>
          </a:p>
          <a:p>
            <a:pPr algn="just"/>
            <a:r>
              <a:rPr lang="en-US" sz="2400" dirty="0"/>
              <a:t>How can you prove this?</a:t>
            </a:r>
          </a:p>
          <a:p>
            <a:pPr algn="just"/>
            <a:r>
              <a:rPr lang="en-US" sz="2400" dirty="0"/>
              <a:t>By checking the newsstands every Friday for a while, looking up internet references, or checking dates on back issues at the library. </a:t>
            </a:r>
          </a:p>
          <a:p>
            <a:pPr algn="just"/>
            <a:r>
              <a:rPr lang="en-US" sz="2400" dirty="0"/>
              <a:t>This is what good reporters do- they check their facts.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701869-5A30-4245-BD22-C5F7642E7BDE}"/>
              </a:ext>
            </a:extLst>
          </p:cNvPr>
          <p:cNvSpPr txBox="1"/>
          <p:nvPr/>
        </p:nvSpPr>
        <p:spPr>
          <a:xfrm>
            <a:off x="6096000" y="3644348"/>
            <a:ext cx="516834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/>
              <a:t>Opinion Example:</a:t>
            </a:r>
          </a:p>
          <a:p>
            <a:pPr algn="just"/>
            <a:r>
              <a:rPr lang="en-US" sz="2400" b="1" dirty="0"/>
              <a:t>Stories…… all selected to engage and inspire.</a:t>
            </a:r>
          </a:p>
          <a:p>
            <a:pPr algn="just"/>
            <a:r>
              <a:rPr lang="en-US" sz="2400" dirty="0"/>
              <a:t>Does everything you read in a magazine interest you? </a:t>
            </a:r>
          </a:p>
          <a:p>
            <a:pPr algn="just"/>
            <a:r>
              <a:rPr lang="en-US" sz="2400" dirty="0"/>
              <a:t>Do you feel inspired by every article?</a:t>
            </a:r>
          </a:p>
          <a:p>
            <a:pPr algn="just"/>
            <a:r>
              <a:rPr lang="en-US" sz="2400" dirty="0"/>
              <a:t>So is this statement fact or opinion?</a:t>
            </a:r>
          </a:p>
        </p:txBody>
      </p:sp>
    </p:spTree>
    <p:extLst>
      <p:ext uri="{BB962C8B-B14F-4D97-AF65-F5344CB8AC3E}">
        <p14:creationId xmlns:p14="http://schemas.microsoft.com/office/powerpoint/2010/main" val="159316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5100" r="2782" b="4132"/>
          <a:stretch/>
        </p:blipFill>
        <p:spPr>
          <a:xfrm>
            <a:off x="0" y="-39757"/>
            <a:ext cx="8100811" cy="4584879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83335" y="1455313"/>
            <a:ext cx="566671" cy="38636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D5AA84-795A-464A-A015-097AD5F6C934}"/>
              </a:ext>
            </a:extLst>
          </p:cNvPr>
          <p:cNvSpPr/>
          <p:nvPr/>
        </p:nvSpPr>
        <p:spPr>
          <a:xfrm>
            <a:off x="3279103" y="1380014"/>
            <a:ext cx="322190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,but also a few opinions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423ED9-3EF0-4F14-835B-BD8124821F97}"/>
              </a:ext>
            </a:extLst>
          </p:cNvPr>
          <p:cNvSpPr/>
          <p:nvPr/>
        </p:nvSpPr>
        <p:spPr>
          <a:xfrm>
            <a:off x="218851" y="4694801"/>
            <a:ext cx="765023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 The adverts often contain: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Superlatives ( the widest-read).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Exaggeration ( with over 2 million readers every week!).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Imperative ( Don’t miss out- subscribe now).</a:t>
            </a:r>
            <a:r>
              <a:rPr lang="en-US" sz="2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862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0C88BA-1985-47F0-9DD7-D5C9ECD75B27}"/>
              </a:ext>
            </a:extLst>
          </p:cNvPr>
          <p:cNvSpPr txBox="1"/>
          <p:nvPr/>
        </p:nvSpPr>
        <p:spPr>
          <a:xfrm>
            <a:off x="1987826" y="1285461"/>
            <a:ext cx="87464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Reports contain: </a:t>
            </a:r>
          </a:p>
          <a:p>
            <a:r>
              <a:rPr lang="en-US" sz="2400" b="1" dirty="0"/>
              <a:t>Statements: (The newspaper was started in May 2006.)</a:t>
            </a:r>
          </a:p>
          <a:p>
            <a:r>
              <a:rPr lang="en-US" sz="2400" b="1" dirty="0"/>
              <a:t>Statistics and facts: (aimed at 7-14 year </a:t>
            </a:r>
            <a:r>
              <a:rPr lang="en-US" sz="2400" b="1" dirty="0" err="1"/>
              <a:t>olds</a:t>
            </a:r>
            <a:r>
              <a:rPr lang="en-US" sz="24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41041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408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FirstNews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newspaper for you</dc:title>
  <dc:creator>THINKPAD</dc:creator>
  <cp:lastModifiedBy>N.Mousa</cp:lastModifiedBy>
  <cp:revision>37</cp:revision>
  <dcterms:created xsi:type="dcterms:W3CDTF">2021-02-28T20:19:19Z</dcterms:created>
  <dcterms:modified xsi:type="dcterms:W3CDTF">2023-03-14T08:02:32Z</dcterms:modified>
</cp:coreProperties>
</file>