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62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A194D-357F-4A97-BF18-3791BB5EF927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26D99-D243-4977-805A-EF8059190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65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A194D-357F-4A97-BF18-3791BB5EF927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26D99-D243-4977-805A-EF8059190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102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A194D-357F-4A97-BF18-3791BB5EF927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26D99-D243-4977-805A-EF8059190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82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A194D-357F-4A97-BF18-3791BB5EF927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26D99-D243-4977-805A-EF8059190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607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A194D-357F-4A97-BF18-3791BB5EF927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26D99-D243-4977-805A-EF8059190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578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A194D-357F-4A97-BF18-3791BB5EF927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26D99-D243-4977-805A-EF8059190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755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A194D-357F-4A97-BF18-3791BB5EF927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26D99-D243-4977-805A-EF8059190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598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A194D-357F-4A97-BF18-3791BB5EF927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26D99-D243-4977-805A-EF8059190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444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A194D-357F-4A97-BF18-3791BB5EF927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26D99-D243-4977-805A-EF8059190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584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A194D-357F-4A97-BF18-3791BB5EF927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26D99-D243-4977-805A-EF8059190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699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A194D-357F-4A97-BF18-3791BB5EF927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26D99-D243-4977-805A-EF8059190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085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A194D-357F-4A97-BF18-3791BB5EF927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26D99-D243-4977-805A-EF8059190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44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Opposites and prefixes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Student Book Page 130 and Workbook page 60</a:t>
            </a:r>
          </a:p>
        </p:txBody>
      </p:sp>
    </p:spTree>
    <p:extLst>
      <p:ext uri="{BB962C8B-B14F-4D97-AF65-F5344CB8AC3E}">
        <p14:creationId xmlns:p14="http://schemas.microsoft.com/office/powerpoint/2010/main" val="334126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4248" y="4533364"/>
            <a:ext cx="1059931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un</a:t>
            </a:r>
            <a:r>
              <a:rPr lang="en-US" sz="3200" b="1" dirty="0"/>
              <a:t>able, </a:t>
            </a:r>
            <a:r>
              <a:rPr lang="en-US" sz="3200" b="1" dirty="0">
                <a:solidFill>
                  <a:srgbClr val="FF0000"/>
                </a:solidFill>
              </a:rPr>
              <a:t>un</a:t>
            </a:r>
            <a:r>
              <a:rPr lang="en-US" sz="3200" b="1" dirty="0"/>
              <a:t>believable, </a:t>
            </a:r>
            <a:r>
              <a:rPr lang="en-US" sz="3200" b="1" dirty="0">
                <a:solidFill>
                  <a:srgbClr val="FF0000"/>
                </a:solidFill>
              </a:rPr>
              <a:t>un</a:t>
            </a:r>
            <a:r>
              <a:rPr lang="en-US" sz="3200" b="1" dirty="0"/>
              <a:t>acceptable, </a:t>
            </a:r>
            <a:r>
              <a:rPr lang="en-US" sz="3200" b="1" dirty="0">
                <a:solidFill>
                  <a:srgbClr val="FF0000"/>
                </a:solidFill>
              </a:rPr>
              <a:t>un</a:t>
            </a:r>
            <a:r>
              <a:rPr lang="en-US" sz="3200" b="1" dirty="0"/>
              <a:t>attached, </a:t>
            </a:r>
            <a:r>
              <a:rPr lang="en-US" sz="3200" b="1" dirty="0">
                <a:solidFill>
                  <a:srgbClr val="FF0000"/>
                </a:solidFill>
              </a:rPr>
              <a:t>un</a:t>
            </a:r>
            <a:r>
              <a:rPr lang="en-US" sz="3200" b="1" dirty="0"/>
              <a:t>aware, </a:t>
            </a:r>
            <a:r>
              <a:rPr lang="en-US" sz="3200" b="1" dirty="0">
                <a:solidFill>
                  <a:srgbClr val="FF0000"/>
                </a:solidFill>
              </a:rPr>
              <a:t>un</a:t>
            </a:r>
            <a:r>
              <a:rPr lang="en-US" sz="3200" b="1" dirty="0"/>
              <a:t>certain, </a:t>
            </a:r>
            <a:r>
              <a:rPr lang="en-US" sz="3200" b="1" dirty="0">
                <a:solidFill>
                  <a:srgbClr val="FF0000"/>
                </a:solidFill>
              </a:rPr>
              <a:t>un</a:t>
            </a:r>
            <a:r>
              <a:rPr lang="en-US" sz="3200" b="1" dirty="0"/>
              <a:t>breakable, </a:t>
            </a:r>
            <a:r>
              <a:rPr lang="en-US" sz="3200" b="1" dirty="0">
                <a:solidFill>
                  <a:srgbClr val="FF0000"/>
                </a:solidFill>
              </a:rPr>
              <a:t>un</a:t>
            </a:r>
            <a:r>
              <a:rPr lang="en-US" sz="3200" b="1" dirty="0"/>
              <a:t>comfortable, </a:t>
            </a:r>
            <a:r>
              <a:rPr lang="en-US" sz="3200" b="1" dirty="0">
                <a:solidFill>
                  <a:srgbClr val="FF0000"/>
                </a:solidFill>
              </a:rPr>
              <a:t>un</a:t>
            </a:r>
            <a:r>
              <a:rPr lang="en-US" sz="3200" b="1" dirty="0"/>
              <a:t>clean, </a:t>
            </a:r>
            <a:r>
              <a:rPr lang="en-US" sz="3200" b="1" dirty="0">
                <a:solidFill>
                  <a:srgbClr val="FF0000"/>
                </a:solidFill>
              </a:rPr>
              <a:t>un</a:t>
            </a:r>
            <a:r>
              <a:rPr lang="en-US" sz="3200" b="1" dirty="0"/>
              <a:t>convinced, </a:t>
            </a:r>
            <a:r>
              <a:rPr lang="en-US" sz="3200" b="1" dirty="0">
                <a:solidFill>
                  <a:srgbClr val="FF0000"/>
                </a:solidFill>
              </a:rPr>
              <a:t>un</a:t>
            </a:r>
            <a:r>
              <a:rPr lang="en-US" sz="3200" b="1" dirty="0"/>
              <a:t>fasten, </a:t>
            </a:r>
            <a:r>
              <a:rPr lang="en-US" sz="3200" b="1" dirty="0">
                <a:solidFill>
                  <a:srgbClr val="FF0000"/>
                </a:solidFill>
              </a:rPr>
              <a:t>un</a:t>
            </a:r>
            <a:r>
              <a:rPr lang="en-US" sz="3200" b="1" dirty="0"/>
              <a:t>lucky, </a:t>
            </a:r>
            <a:r>
              <a:rPr lang="en-US" sz="3200" b="1" dirty="0">
                <a:solidFill>
                  <a:srgbClr val="FF0000"/>
                </a:solidFill>
              </a:rPr>
              <a:t>un</a:t>
            </a:r>
            <a:r>
              <a:rPr lang="en-US" sz="3200" b="1" dirty="0"/>
              <a:t>noticed, </a:t>
            </a:r>
            <a:r>
              <a:rPr lang="en-US" sz="3200" b="1" dirty="0">
                <a:solidFill>
                  <a:srgbClr val="FF0000"/>
                </a:solidFill>
              </a:rPr>
              <a:t>un</a:t>
            </a:r>
            <a:r>
              <a:rPr lang="en-US" sz="3200" b="1" dirty="0"/>
              <a:t>real, </a:t>
            </a:r>
            <a:r>
              <a:rPr lang="en-US" sz="3200" b="1" dirty="0">
                <a:solidFill>
                  <a:srgbClr val="FF0000"/>
                </a:solidFill>
              </a:rPr>
              <a:t>un</a:t>
            </a:r>
            <a:r>
              <a:rPr lang="en-US" sz="3200" b="1" dirty="0"/>
              <a:t>safe, </a:t>
            </a:r>
            <a:r>
              <a:rPr lang="en-US" sz="3200" b="1" dirty="0">
                <a:solidFill>
                  <a:srgbClr val="FF0000"/>
                </a:solidFill>
              </a:rPr>
              <a:t>un</a:t>
            </a:r>
            <a:r>
              <a:rPr lang="en-US" sz="3200" b="1" dirty="0"/>
              <a:t>wanted, </a:t>
            </a:r>
            <a:r>
              <a:rPr lang="en-US" sz="3200" b="1" dirty="0">
                <a:solidFill>
                  <a:srgbClr val="FF0000"/>
                </a:solidFill>
              </a:rPr>
              <a:t>un</a:t>
            </a:r>
            <a:r>
              <a:rPr lang="en-US" sz="3200" b="1" dirty="0"/>
              <a:t>reasonable, </a:t>
            </a:r>
            <a:r>
              <a:rPr lang="en-US" sz="3200" b="1" dirty="0">
                <a:solidFill>
                  <a:srgbClr val="FF0000"/>
                </a:solidFill>
              </a:rPr>
              <a:t>un</a:t>
            </a:r>
            <a:r>
              <a:rPr lang="en-US" sz="3200" b="1" dirty="0"/>
              <a:t>truthful, </a:t>
            </a:r>
            <a:r>
              <a:rPr lang="en-US" sz="3200" b="1" dirty="0">
                <a:solidFill>
                  <a:srgbClr val="FF0000"/>
                </a:solidFill>
              </a:rPr>
              <a:t>un</a:t>
            </a:r>
            <a:r>
              <a:rPr lang="en-US" sz="3200" b="1" dirty="0"/>
              <a:t>well.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757A2E-94FD-4A30-B4D7-CB0F7B10B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7711126" cy="457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21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4248" y="4533364"/>
            <a:ext cx="10599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63BE1CA-B5E5-48F3-A07E-51301F228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738647" cy="458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23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9246" y="3799268"/>
            <a:ext cx="974930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impossible</a:t>
            </a:r>
          </a:p>
          <a:p>
            <a:r>
              <a:rPr lang="en-US" sz="2800" dirty="0"/>
              <a:t>disbelief</a:t>
            </a:r>
          </a:p>
          <a:p>
            <a:r>
              <a:rPr lang="en-US" sz="2800" dirty="0"/>
              <a:t>illegible</a:t>
            </a:r>
          </a:p>
          <a:p>
            <a:r>
              <a:rPr lang="en-US" sz="2800" dirty="0"/>
              <a:t>irrational</a:t>
            </a:r>
          </a:p>
          <a:p>
            <a:r>
              <a:rPr lang="en-US" sz="2800" dirty="0"/>
              <a:t>invisible</a:t>
            </a:r>
          </a:p>
          <a:p>
            <a:endParaRPr lang="en-US" sz="24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35C29C-43B4-4D10-B4D5-DD21E795D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389856" cy="383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06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1820" y="3520664"/>
            <a:ext cx="974930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immovable , imperfect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dislike, disobey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illegal, illogical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irreparable, irresistible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inappropriate, inaudible</a:t>
            </a:r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  <a:p>
            <a:endParaRPr lang="en-US" sz="24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030313-E46E-4608-AA09-9F3D32CA0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38" y="-154364"/>
            <a:ext cx="8427366" cy="385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45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9C40E3-EFDD-49C9-8A20-28872F03D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757501" cy="31324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43B06CF-69FB-4BC8-98B6-074AADA00934}"/>
              </a:ext>
            </a:extLst>
          </p:cNvPr>
          <p:cNvSpPr txBox="1"/>
          <p:nvPr/>
        </p:nvSpPr>
        <p:spPr>
          <a:xfrm>
            <a:off x="367645" y="2997724"/>
            <a:ext cx="82107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sub: </a:t>
            </a:r>
            <a:r>
              <a:rPr lang="en-US" sz="2400" dirty="0">
                <a:solidFill>
                  <a:srgbClr val="FF0000"/>
                </a:solidFill>
              </a:rPr>
              <a:t>under, below</a:t>
            </a:r>
          </a:p>
          <a:p>
            <a:r>
              <a:rPr lang="en-US" sz="2400" dirty="0">
                <a:solidFill>
                  <a:srgbClr val="0070C0"/>
                </a:solidFill>
              </a:rPr>
              <a:t>submarine, submerge, subconscious. </a:t>
            </a:r>
          </a:p>
          <a:p>
            <a:r>
              <a:rPr lang="en-US" sz="2400" b="1" dirty="0"/>
              <a:t>Auto</a:t>
            </a:r>
            <a:r>
              <a:rPr lang="en-US" sz="2400" dirty="0"/>
              <a:t>: </a:t>
            </a:r>
            <a:r>
              <a:rPr lang="en-US" sz="2400" dirty="0">
                <a:solidFill>
                  <a:srgbClr val="FF0000"/>
                </a:solidFill>
              </a:rPr>
              <a:t>not controlled by humans</a:t>
            </a:r>
          </a:p>
          <a:p>
            <a:r>
              <a:rPr lang="en-US" sz="2400" dirty="0">
                <a:solidFill>
                  <a:srgbClr val="0070C0"/>
                </a:solidFill>
              </a:rPr>
              <a:t>automatic, autopilot, automobile</a:t>
            </a:r>
          </a:p>
          <a:p>
            <a:r>
              <a:rPr lang="en-US" sz="2400" b="1" dirty="0"/>
              <a:t>Trans</a:t>
            </a:r>
            <a:r>
              <a:rPr lang="en-US" sz="2400" dirty="0"/>
              <a:t>: </a:t>
            </a:r>
            <a:r>
              <a:rPr lang="en-US" sz="2400" dirty="0">
                <a:solidFill>
                  <a:srgbClr val="FF0000"/>
                </a:solidFill>
              </a:rPr>
              <a:t>across</a:t>
            </a:r>
          </a:p>
          <a:p>
            <a:r>
              <a:rPr lang="en-US" sz="2400" dirty="0">
                <a:solidFill>
                  <a:srgbClr val="0070C0"/>
                </a:solidFill>
              </a:rPr>
              <a:t>transport, transfer, translate</a:t>
            </a:r>
          </a:p>
          <a:p>
            <a:r>
              <a:rPr lang="en-US" sz="2400" b="1" dirty="0"/>
              <a:t>Super</a:t>
            </a:r>
            <a:r>
              <a:rPr lang="en-US" sz="2400" dirty="0"/>
              <a:t>: </a:t>
            </a:r>
            <a:r>
              <a:rPr lang="en-US" sz="2400" dirty="0">
                <a:solidFill>
                  <a:srgbClr val="FF0000"/>
                </a:solidFill>
              </a:rPr>
              <a:t>better, bigger</a:t>
            </a:r>
          </a:p>
          <a:p>
            <a:r>
              <a:rPr lang="en-US" sz="2400" dirty="0">
                <a:solidFill>
                  <a:srgbClr val="0070C0"/>
                </a:solidFill>
              </a:rPr>
              <a:t>supernatural, superman, supercomputer</a:t>
            </a:r>
          </a:p>
          <a:p>
            <a:r>
              <a:rPr lang="en-US" sz="2400" b="1" dirty="0"/>
              <a:t>Micro</a:t>
            </a:r>
            <a:r>
              <a:rPr lang="en-US" sz="2400" dirty="0"/>
              <a:t>: </a:t>
            </a:r>
            <a:r>
              <a:rPr lang="en-US" sz="2400" dirty="0">
                <a:solidFill>
                  <a:srgbClr val="FF0000"/>
                </a:solidFill>
              </a:rPr>
              <a:t>very small</a:t>
            </a:r>
          </a:p>
          <a:p>
            <a:r>
              <a:rPr lang="en-US" sz="2400" dirty="0">
                <a:solidFill>
                  <a:srgbClr val="0070C0"/>
                </a:solidFill>
              </a:rPr>
              <a:t>microchip, microscope, microphone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A192D3-1AD6-4A13-A665-C7DBBCFC1C03}"/>
              </a:ext>
            </a:extLst>
          </p:cNvPr>
          <p:cNvSpPr txBox="1"/>
          <p:nvPr/>
        </p:nvSpPr>
        <p:spPr>
          <a:xfrm>
            <a:off x="5431205" y="3187881"/>
            <a:ext cx="66525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Saturday			11/3/2023</a:t>
            </a:r>
          </a:p>
          <a:p>
            <a:pPr algn="ctr"/>
            <a:r>
              <a:rPr lang="en-US" sz="4000" dirty="0"/>
              <a:t>Student Book p. 130 C</a:t>
            </a:r>
          </a:p>
        </p:txBody>
      </p:sp>
    </p:spTree>
    <p:extLst>
      <p:ext uri="{BB962C8B-B14F-4D97-AF65-F5344CB8AC3E}">
        <p14:creationId xmlns:p14="http://schemas.microsoft.com/office/powerpoint/2010/main" val="1267977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1081" b="1161"/>
          <a:stretch/>
        </p:blipFill>
        <p:spPr>
          <a:xfrm>
            <a:off x="656823" y="52506"/>
            <a:ext cx="9942490" cy="68054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69074" y="2794712"/>
            <a:ext cx="59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un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69074" y="3633748"/>
            <a:ext cx="59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un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84985" y="4454604"/>
            <a:ext cx="59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ir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69074" y="5226596"/>
            <a:ext cx="59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dis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1852" y="5998585"/>
            <a:ext cx="59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un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00151" y="2794712"/>
            <a:ext cx="59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dis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71709" y="3598826"/>
            <a:ext cx="59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un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38439" y="4422468"/>
            <a:ext cx="59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un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61328" y="5213139"/>
            <a:ext cx="592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il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71709" y="6064009"/>
            <a:ext cx="59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dis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21219" y="2833345"/>
            <a:ext cx="59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dis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4344" y="3639032"/>
            <a:ext cx="59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un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88834" y="4418174"/>
            <a:ext cx="59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un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737" y="5241122"/>
            <a:ext cx="59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un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21566" y="6034549"/>
            <a:ext cx="59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un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635280" y="2873964"/>
            <a:ext cx="59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il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494147" y="3647529"/>
            <a:ext cx="59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dis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494147" y="4454603"/>
            <a:ext cx="59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dis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467855" y="5241122"/>
            <a:ext cx="59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un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494147" y="6037976"/>
            <a:ext cx="59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un</a:t>
            </a:r>
          </a:p>
        </p:txBody>
      </p:sp>
      <p:sp>
        <p:nvSpPr>
          <p:cNvPr id="4" name="Rectangle 3"/>
          <p:cNvSpPr/>
          <p:nvPr/>
        </p:nvSpPr>
        <p:spPr>
          <a:xfrm>
            <a:off x="7939668" y="1567590"/>
            <a:ext cx="24727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workbook page 60</a:t>
            </a:r>
          </a:p>
        </p:txBody>
      </p:sp>
    </p:spTree>
    <p:extLst>
      <p:ext uri="{BB962C8B-B14F-4D97-AF65-F5344CB8AC3E}">
        <p14:creationId xmlns:p14="http://schemas.microsoft.com/office/powerpoint/2010/main" val="210027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2778</TotalTime>
  <Words>152</Words>
  <Application>Microsoft Office PowerPoint</Application>
  <PresentationFormat>Widescreen</PresentationFormat>
  <Paragraphs>48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Opposites and prefixes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Prefixes to make opposites</dc:title>
  <dc:creator>THINKPAD</dc:creator>
  <cp:lastModifiedBy>N.Mousa</cp:lastModifiedBy>
  <cp:revision>25</cp:revision>
  <dcterms:created xsi:type="dcterms:W3CDTF">2021-04-04T19:02:33Z</dcterms:created>
  <dcterms:modified xsi:type="dcterms:W3CDTF">2023-03-14T07:40:02Z</dcterms:modified>
</cp:coreProperties>
</file>