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8" r:id="rId2"/>
    <p:sldId id="270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0"/>
    <a:srgbClr val="F08215"/>
    <a:srgbClr val="18A0DB"/>
    <a:srgbClr val="E07731"/>
    <a:srgbClr val="FFFFFF"/>
    <a:srgbClr val="C0DFC3"/>
    <a:srgbClr val="005C27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435" y="5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microsoft.com/office/2007/relationships/hdphoto" Target="../media/hdphoto2.wdp"/><Relationship Id="rId3" Type="http://schemas.openxmlformats.org/officeDocument/2006/relationships/image" Target="../media/image11.tiff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10.jpeg"/><Relationship Id="rId16" Type="http://schemas.openxmlformats.org/officeDocument/2006/relationships/image" Target="../media/image23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microsoft.com/office/2007/relationships/hdphoto" Target="../media/hdphoto1.wdp"/><Relationship Id="rId24" Type="http://schemas.openxmlformats.org/officeDocument/2006/relationships/image" Target="../media/image3.png"/><Relationship Id="rId5" Type="http://schemas.openxmlformats.org/officeDocument/2006/relationships/image" Target="../media/image13.png"/><Relationship Id="rId15" Type="http://schemas.openxmlformats.org/officeDocument/2006/relationships/image" Target="../media/image22.tiff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image" Target="../media/image12.tiff"/><Relationship Id="rId9" Type="http://schemas.openxmlformats.org/officeDocument/2006/relationships/image" Target="../media/image17.jpeg"/><Relationship Id="rId14" Type="http://schemas.openxmlformats.org/officeDocument/2006/relationships/image" Target="../media/image21.jpeg"/><Relationship Id="rId22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2.tiff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21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E2A6B2F-44AB-4E21-AC74-E68C6D3A70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6" y="1940702"/>
            <a:ext cx="8248663" cy="4612334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9A685900-E770-433C-ACD4-18AFBA82BA05}"/>
              </a:ext>
            </a:extLst>
          </p:cNvPr>
          <p:cNvSpPr/>
          <p:nvPr/>
        </p:nvSpPr>
        <p:spPr>
          <a:xfrm>
            <a:off x="5841904" y="2956886"/>
            <a:ext cx="1233342" cy="637624"/>
          </a:xfrm>
          <a:prstGeom prst="cloud">
            <a:avLst/>
          </a:prstGeom>
          <a:solidFill>
            <a:schemeClr val="tx1">
              <a:lumMod val="25000"/>
              <a:lumOff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572D122E-1375-4A89-800F-CF71AA7F4967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11F0280-31D6-4CFF-85D9-0D154B96F305}"/>
              </a:ext>
            </a:extLst>
          </p:cNvPr>
          <p:cNvGrpSpPr/>
          <p:nvPr/>
        </p:nvGrpSpPr>
        <p:grpSpPr>
          <a:xfrm>
            <a:off x="457944" y="3008929"/>
            <a:ext cx="4333052" cy="890174"/>
            <a:chOff x="447669" y="3197650"/>
            <a:chExt cx="5154073" cy="82555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1132474-78E9-407A-A0E4-25A9A924BAEB}"/>
                </a:ext>
              </a:extLst>
            </p:cNvPr>
            <p:cNvSpPr/>
            <p:nvPr/>
          </p:nvSpPr>
          <p:spPr>
            <a:xfrm>
              <a:off x="447669" y="3197650"/>
              <a:ext cx="5154073" cy="825555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A32BEA1-6818-4C3A-8752-F7EB567B2B8D}"/>
                </a:ext>
              </a:extLst>
            </p:cNvPr>
            <p:cNvSpPr txBox="1"/>
            <p:nvPr/>
          </p:nvSpPr>
          <p:spPr>
            <a:xfrm>
              <a:off x="946572" y="3348141"/>
              <a:ext cx="4601094" cy="59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could this situation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be resolved?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F96FDE-19FE-4AB6-A008-5A5818F92D2F}"/>
              </a:ext>
            </a:extLst>
          </p:cNvPr>
          <p:cNvGrpSpPr/>
          <p:nvPr/>
        </p:nvGrpSpPr>
        <p:grpSpPr>
          <a:xfrm>
            <a:off x="466727" y="1635356"/>
            <a:ext cx="8210545" cy="1429436"/>
            <a:chOff x="466727" y="1854673"/>
            <a:chExt cx="8210545" cy="142943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EA93F97-C24D-478D-86B9-886B68080045}"/>
                </a:ext>
              </a:extLst>
            </p:cNvPr>
            <p:cNvSpPr/>
            <p:nvPr/>
          </p:nvSpPr>
          <p:spPr>
            <a:xfrm>
              <a:off x="466727" y="1854673"/>
              <a:ext cx="8210545" cy="1429436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E85DF8-B3DD-418C-BED7-7DCFCAEAD41B}"/>
                </a:ext>
              </a:extLst>
            </p:cNvPr>
            <p:cNvSpPr txBox="1"/>
            <p:nvPr/>
          </p:nvSpPr>
          <p:spPr>
            <a:xfrm>
              <a:off x="636104" y="1977887"/>
              <a:ext cx="35282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The dilemma here is that the girl is stuck on the beach and an enormous, powerful wave is coming towards her.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72E570-9899-43AD-8939-2E18288212BE}"/>
              </a:ext>
            </a:extLst>
          </p:cNvPr>
          <p:cNvGrpSpPr/>
          <p:nvPr/>
        </p:nvGrpSpPr>
        <p:grpSpPr>
          <a:xfrm>
            <a:off x="4449665" y="1698477"/>
            <a:ext cx="3942304" cy="3007627"/>
            <a:chOff x="4572000" y="1674976"/>
            <a:chExt cx="3640508" cy="277738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FB07D7A-2371-49FB-AEC0-A3F975200FAE}"/>
                </a:ext>
              </a:extLst>
            </p:cNvPr>
            <p:cNvSpPr/>
            <p:nvPr/>
          </p:nvSpPr>
          <p:spPr>
            <a:xfrm>
              <a:off x="4572000" y="1674976"/>
              <a:ext cx="3640508" cy="2777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6EA0A5B0-74AE-446F-B07E-4B6279280C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0" t="7011" r="18934" b="2831"/>
            <a:stretch/>
          </p:blipFill>
          <p:spPr bwMode="auto">
            <a:xfrm>
              <a:off x="4778110" y="1865977"/>
              <a:ext cx="3289119" cy="212753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F87562F-3D13-4700-9CEC-8F7DA7301A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4" t="46472" r="56168" b="4764"/>
          <a:stretch/>
        </p:blipFill>
        <p:spPr>
          <a:xfrm flipH="1">
            <a:off x="5295721" y="3775180"/>
            <a:ext cx="3105777" cy="300762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AEC2BF9-4719-4B1C-B23E-24A75D96EDB2}"/>
              </a:ext>
            </a:extLst>
          </p:cNvPr>
          <p:cNvGrpSpPr/>
          <p:nvPr/>
        </p:nvGrpSpPr>
        <p:grpSpPr>
          <a:xfrm>
            <a:off x="718138" y="4104994"/>
            <a:ext cx="4482791" cy="2080946"/>
            <a:chOff x="718138" y="3167100"/>
            <a:chExt cx="4482791" cy="208094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086586D-956B-4DE7-829D-8865BBABEED1}"/>
                </a:ext>
              </a:extLst>
            </p:cNvPr>
            <p:cNvSpPr/>
            <p:nvPr/>
          </p:nvSpPr>
          <p:spPr>
            <a:xfrm>
              <a:off x="942611" y="3418598"/>
              <a:ext cx="4258318" cy="1829448"/>
            </a:xfrm>
            <a:prstGeom prst="roundRect">
              <a:avLst/>
            </a:prstGeom>
            <a:solidFill>
              <a:srgbClr val="E07731"/>
            </a:solidFill>
            <a:ln>
              <a:solidFill>
                <a:srgbClr val="E07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04E719ED-D8B0-42B2-80DF-F64944295F38}"/>
                </a:ext>
              </a:extLst>
            </p:cNvPr>
            <p:cNvSpPr/>
            <p:nvPr/>
          </p:nvSpPr>
          <p:spPr>
            <a:xfrm>
              <a:off x="993913" y="3464780"/>
              <a:ext cx="4144485" cy="17207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F832663-0D50-4B1E-A1C0-52C71EE93605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30A5D3-2909-486E-B466-A1291161FF19}"/>
                </a:ext>
              </a:extLst>
            </p:cNvPr>
            <p:cNvSpPr txBox="1"/>
            <p:nvPr/>
          </p:nvSpPr>
          <p:spPr>
            <a:xfrm>
              <a:off x="1562964" y="3581618"/>
              <a:ext cx="34569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Remember: </a:t>
              </a:r>
              <a:r>
                <a:rPr lang="en-GB" dirty="0"/>
                <a:t>You can’t introduce a new character or prop at this point without their being a logical explanation for them being there.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FC68F0-47F6-4274-B1ED-7349E3E1733E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08215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00964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009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Believable Not Boring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2252EFF-A657-4D89-A4BA-49F9288D87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23" t="28962" b="16224"/>
          <a:stretch/>
        </p:blipFill>
        <p:spPr>
          <a:xfrm>
            <a:off x="4995797" y="4262752"/>
            <a:ext cx="4648177" cy="347960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EECE2C3-7F89-4E1E-9A23-C0C30DECD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215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xit" presetSubtype="4" accel="26000" decel="7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BD9FD0-2A15-4955-8946-44533096F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" b="5929"/>
          <a:stretch>
            <a:fillRect/>
          </a:stretch>
        </p:blipFill>
        <p:spPr>
          <a:xfrm flipH="1">
            <a:off x="457198" y="931178"/>
            <a:ext cx="8196445" cy="5464860"/>
          </a:xfrm>
          <a:custGeom>
            <a:avLst/>
            <a:gdLst>
              <a:gd name="connsiteX0" fmla="*/ 8196445 w 8196445"/>
              <a:gd name="connsiteY0" fmla="*/ 0 h 5464860"/>
              <a:gd name="connsiteX1" fmla="*/ 0 w 8196445"/>
              <a:gd name="connsiteY1" fmla="*/ 0 h 5464860"/>
              <a:gd name="connsiteX2" fmla="*/ 0 w 8196445"/>
              <a:gd name="connsiteY2" fmla="*/ 5385121 h 5464860"/>
              <a:gd name="connsiteX3" fmla="*/ 22596 w 8196445"/>
              <a:gd name="connsiteY3" fmla="*/ 5418635 h 5464860"/>
              <a:gd name="connsiteX4" fmla="*/ 134194 w 8196445"/>
              <a:gd name="connsiteY4" fmla="*/ 5464860 h 5464860"/>
              <a:gd name="connsiteX5" fmla="*/ 8038621 w 8196445"/>
              <a:gd name="connsiteY5" fmla="*/ 5464860 h 5464860"/>
              <a:gd name="connsiteX6" fmla="*/ 8196445 w 8196445"/>
              <a:gd name="connsiteY6" fmla="*/ 5307036 h 54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6445" h="5464860">
                <a:moveTo>
                  <a:pt x="8196445" y="0"/>
                </a:moveTo>
                <a:lnTo>
                  <a:pt x="0" y="0"/>
                </a:lnTo>
                <a:lnTo>
                  <a:pt x="0" y="5385121"/>
                </a:lnTo>
                <a:lnTo>
                  <a:pt x="22596" y="5418635"/>
                </a:lnTo>
                <a:cubicBezTo>
                  <a:pt x="51156" y="5447195"/>
                  <a:pt x="90612" y="5464860"/>
                  <a:pt x="134194" y="5464860"/>
                </a:cubicBezTo>
                <a:lnTo>
                  <a:pt x="8038621" y="5464860"/>
                </a:lnTo>
                <a:cubicBezTo>
                  <a:pt x="8125785" y="5464860"/>
                  <a:pt x="8196445" y="5394200"/>
                  <a:pt x="8196445" y="5307036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93B299-A551-4E98-A5D7-484E6024F8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2" r="2" b="5691"/>
          <a:stretch/>
        </p:blipFill>
        <p:spPr>
          <a:xfrm flipH="1">
            <a:off x="457198" y="1095726"/>
            <a:ext cx="8196245" cy="5300313"/>
          </a:xfrm>
          <a:custGeom>
            <a:avLst/>
            <a:gdLst>
              <a:gd name="connsiteX0" fmla="*/ 8196245 w 8196245"/>
              <a:gd name="connsiteY0" fmla="*/ 0 h 5300313"/>
              <a:gd name="connsiteX1" fmla="*/ 0 w 8196245"/>
              <a:gd name="connsiteY1" fmla="*/ 0 h 5300313"/>
              <a:gd name="connsiteX2" fmla="*/ 0 w 8196245"/>
              <a:gd name="connsiteY2" fmla="*/ 5220871 h 5300313"/>
              <a:gd name="connsiteX3" fmla="*/ 22395 w 8196245"/>
              <a:gd name="connsiteY3" fmla="*/ 5254088 h 5300313"/>
              <a:gd name="connsiteX4" fmla="*/ 133994 w 8196245"/>
              <a:gd name="connsiteY4" fmla="*/ 5300313 h 5300313"/>
              <a:gd name="connsiteX5" fmla="*/ 8038421 w 8196245"/>
              <a:gd name="connsiteY5" fmla="*/ 5300313 h 5300313"/>
              <a:gd name="connsiteX6" fmla="*/ 8196245 w 8196245"/>
              <a:gd name="connsiteY6" fmla="*/ 5142489 h 530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6245" h="5300313">
                <a:moveTo>
                  <a:pt x="8196245" y="0"/>
                </a:moveTo>
                <a:lnTo>
                  <a:pt x="0" y="0"/>
                </a:lnTo>
                <a:lnTo>
                  <a:pt x="0" y="5220871"/>
                </a:lnTo>
                <a:lnTo>
                  <a:pt x="22395" y="5254088"/>
                </a:lnTo>
                <a:cubicBezTo>
                  <a:pt x="50956" y="5282648"/>
                  <a:pt x="90412" y="5300313"/>
                  <a:pt x="133994" y="5300313"/>
                </a:cubicBezTo>
                <a:lnTo>
                  <a:pt x="8038421" y="5300313"/>
                </a:lnTo>
                <a:cubicBezTo>
                  <a:pt x="8125585" y="5300313"/>
                  <a:pt x="8196245" y="5229653"/>
                  <a:pt x="8196245" y="5142489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FB53FC-7D5F-4687-B7B6-2069C6E866E2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AA1FF9-8CDE-41CB-BEB3-227B431C1B52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C0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B073FC-6B1E-43E1-9F26-4918F293BAE5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E5C507A-E427-4DFD-BC5C-148C4B62D1C6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C0DFC3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88084D-1810-4B9F-B90B-2FC2DE0265ED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C0DF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BD45F9-0C18-4772-BF07-E9B38E0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rgbClr val="005C27"/>
                </a:solidFill>
              </a:rPr>
              <a:t>What Is Narrative Writing?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A08777-8E6F-4D73-8E60-5E03D00A9C5E}"/>
              </a:ext>
            </a:extLst>
          </p:cNvPr>
          <p:cNvGrpSpPr/>
          <p:nvPr/>
        </p:nvGrpSpPr>
        <p:grpSpPr>
          <a:xfrm>
            <a:off x="5981350" y="2512503"/>
            <a:ext cx="872456" cy="1824605"/>
            <a:chOff x="5981350" y="2512503"/>
            <a:chExt cx="872456" cy="182460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48E961A-B8BD-4668-B620-74DE111EF276}"/>
                </a:ext>
              </a:extLst>
            </p:cNvPr>
            <p:cNvSpPr/>
            <p:nvPr/>
          </p:nvSpPr>
          <p:spPr>
            <a:xfrm>
              <a:off x="5981350" y="4127383"/>
              <a:ext cx="872456" cy="209725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3956C3-E50A-418F-96EB-AFC72C0EC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09034" y="2512503"/>
              <a:ext cx="636966" cy="176588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CD5EA79-59D0-4F0B-92DF-DE3497982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380" y="4686803"/>
            <a:ext cx="2726422" cy="159786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8FB079A-16B2-4679-9F8A-87CC50462073}"/>
              </a:ext>
            </a:extLst>
          </p:cNvPr>
          <p:cNvGrpSpPr/>
          <p:nvPr/>
        </p:nvGrpSpPr>
        <p:grpSpPr>
          <a:xfrm>
            <a:off x="447669" y="3197650"/>
            <a:ext cx="5154073" cy="1139458"/>
            <a:chOff x="447669" y="3197650"/>
            <a:chExt cx="5154073" cy="113945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1D51C2D-6928-4659-BA5C-618B586E41D9}"/>
                </a:ext>
              </a:extLst>
            </p:cNvPr>
            <p:cNvSpPr/>
            <p:nvPr/>
          </p:nvSpPr>
          <p:spPr>
            <a:xfrm>
              <a:off x="447669" y="3197650"/>
              <a:ext cx="5154073" cy="113945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66DDF2-F898-46D7-887C-3BC2EC90964C}"/>
                </a:ext>
              </a:extLst>
            </p:cNvPr>
            <p:cNvSpPr txBox="1"/>
            <p:nvPr/>
          </p:nvSpPr>
          <p:spPr>
            <a:xfrm>
              <a:off x="946572" y="3307792"/>
              <a:ext cx="46010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Sometimes, narratives can also be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used to inform the audience or to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teach a moral or a lesson.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E5112A-814B-42A8-BA3F-C05CBE2CC3B3}"/>
              </a:ext>
            </a:extLst>
          </p:cNvPr>
          <p:cNvGrpSpPr/>
          <p:nvPr/>
        </p:nvGrpSpPr>
        <p:grpSpPr>
          <a:xfrm>
            <a:off x="447669" y="1835662"/>
            <a:ext cx="5154073" cy="1361988"/>
            <a:chOff x="447669" y="1644242"/>
            <a:chExt cx="4686393" cy="13619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65D3EE-5A60-4817-8396-D6DE43329A86}"/>
                </a:ext>
              </a:extLst>
            </p:cNvPr>
            <p:cNvSpPr/>
            <p:nvPr/>
          </p:nvSpPr>
          <p:spPr>
            <a:xfrm>
              <a:off x="447669" y="1644242"/>
              <a:ext cx="4686393" cy="13619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378EFC-4158-4B3C-A48D-26F1313CEA9C}"/>
                </a:ext>
              </a:extLst>
            </p:cNvPr>
            <p:cNvSpPr txBox="1"/>
            <p:nvPr/>
          </p:nvSpPr>
          <p:spPr>
            <a:xfrm>
              <a:off x="922788" y="1728132"/>
              <a:ext cx="4183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Narrative writing is generally thought of as story writing. The main purpose of a narrative is to entertain the reader, viewer or listener.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D14668A-BFE6-4147-8C12-5FF166218A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3906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63E03B2-5DB8-4D12-B4B4-3214A5D6E9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2" r="2" b="5691"/>
          <a:stretch/>
        </p:blipFill>
        <p:spPr>
          <a:xfrm flipH="1">
            <a:off x="457198" y="1095726"/>
            <a:ext cx="8196245" cy="5300313"/>
          </a:xfrm>
          <a:custGeom>
            <a:avLst/>
            <a:gdLst>
              <a:gd name="connsiteX0" fmla="*/ 8196245 w 8196245"/>
              <a:gd name="connsiteY0" fmla="*/ 0 h 5300313"/>
              <a:gd name="connsiteX1" fmla="*/ 0 w 8196245"/>
              <a:gd name="connsiteY1" fmla="*/ 0 h 5300313"/>
              <a:gd name="connsiteX2" fmla="*/ 0 w 8196245"/>
              <a:gd name="connsiteY2" fmla="*/ 5220871 h 5300313"/>
              <a:gd name="connsiteX3" fmla="*/ 22395 w 8196245"/>
              <a:gd name="connsiteY3" fmla="*/ 5254088 h 5300313"/>
              <a:gd name="connsiteX4" fmla="*/ 133994 w 8196245"/>
              <a:gd name="connsiteY4" fmla="*/ 5300313 h 5300313"/>
              <a:gd name="connsiteX5" fmla="*/ 8038421 w 8196245"/>
              <a:gd name="connsiteY5" fmla="*/ 5300313 h 5300313"/>
              <a:gd name="connsiteX6" fmla="*/ 8196245 w 8196245"/>
              <a:gd name="connsiteY6" fmla="*/ 5142489 h 530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6245" h="5300313">
                <a:moveTo>
                  <a:pt x="8196245" y="0"/>
                </a:moveTo>
                <a:lnTo>
                  <a:pt x="0" y="0"/>
                </a:lnTo>
                <a:lnTo>
                  <a:pt x="0" y="5220871"/>
                </a:lnTo>
                <a:lnTo>
                  <a:pt x="22395" y="5254088"/>
                </a:lnTo>
                <a:cubicBezTo>
                  <a:pt x="50956" y="5282648"/>
                  <a:pt x="90412" y="5300313"/>
                  <a:pt x="133994" y="5300313"/>
                </a:cubicBezTo>
                <a:lnTo>
                  <a:pt x="8038421" y="5300313"/>
                </a:lnTo>
                <a:cubicBezTo>
                  <a:pt x="8125585" y="5300313"/>
                  <a:pt x="8196245" y="5229653"/>
                  <a:pt x="8196245" y="5142489"/>
                </a:cubicBezTo>
                <a:close/>
              </a:path>
            </a:pathLst>
          </a:custGeom>
        </p:spPr>
      </p:pic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BA9A89DE-4A38-4FAF-933F-CF1DE0E958D4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FB53FC-7D5F-4687-B7B6-2069C6E866E2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AA1FF9-8CDE-41CB-BEB3-227B431C1B52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C0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B073FC-6B1E-43E1-9F26-4918F293BAE5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E5C507A-E427-4DFD-BC5C-148C4B62D1C6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C0DFC3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88084D-1810-4B9F-B90B-2FC2DE0265ED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C0DF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BD45F9-0C18-4772-BF07-E9B38E0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rgbClr val="005C27"/>
                </a:solidFill>
              </a:rPr>
              <a:t>What Is Narrative Writing?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00A3F7-6D0C-4B3D-BEE5-29A66B429AC7}"/>
              </a:ext>
            </a:extLst>
          </p:cNvPr>
          <p:cNvGrpSpPr/>
          <p:nvPr/>
        </p:nvGrpSpPr>
        <p:grpSpPr>
          <a:xfrm>
            <a:off x="4949505" y="1577130"/>
            <a:ext cx="3271706" cy="4404220"/>
            <a:chOff x="4949505" y="1577130"/>
            <a:chExt cx="3271706" cy="44042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221B7C-E516-42FE-9FC3-B3108C615BC8}"/>
                </a:ext>
              </a:extLst>
            </p:cNvPr>
            <p:cNvSpPr/>
            <p:nvPr/>
          </p:nvSpPr>
          <p:spPr>
            <a:xfrm>
              <a:off x="4949505" y="1577130"/>
              <a:ext cx="3271706" cy="4404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9CB0471-8ADB-4F3C-B9E7-9A4ED47A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5006" y="1669409"/>
              <a:ext cx="3120704" cy="421851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87606-5C63-411F-9E35-FFFC47F25753}"/>
              </a:ext>
            </a:extLst>
          </p:cNvPr>
          <p:cNvSpPr txBox="1"/>
          <p:nvPr/>
        </p:nvSpPr>
        <p:spPr>
          <a:xfrm>
            <a:off x="728458" y="1718071"/>
            <a:ext cx="4601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Usually, narratives will follow a very specific structure which includes an opening, a build-up, a dilemma, a resolution and a closing.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F8D1E-6991-49D4-BD1A-7BA5B8F95A7B}"/>
              </a:ext>
            </a:extLst>
          </p:cNvPr>
          <p:cNvCxnSpPr/>
          <p:nvPr/>
        </p:nvCxnSpPr>
        <p:spPr>
          <a:xfrm>
            <a:off x="788565" y="3095538"/>
            <a:ext cx="3926048" cy="0"/>
          </a:xfrm>
          <a:prstGeom prst="line">
            <a:avLst/>
          </a:prstGeom>
          <a:ln w="28575">
            <a:solidFill>
              <a:srgbClr val="F08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88753C-0EA2-4AD7-AC85-AB7229763401}"/>
              </a:ext>
            </a:extLst>
          </p:cNvPr>
          <p:cNvGrpSpPr/>
          <p:nvPr/>
        </p:nvGrpSpPr>
        <p:grpSpPr>
          <a:xfrm>
            <a:off x="466727" y="4684469"/>
            <a:ext cx="4264663" cy="1139458"/>
            <a:chOff x="447669" y="3197650"/>
            <a:chExt cx="5154073" cy="113945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67C498B-50BC-4DCC-9758-CFF84179A5E0}"/>
                </a:ext>
              </a:extLst>
            </p:cNvPr>
            <p:cNvSpPr/>
            <p:nvPr/>
          </p:nvSpPr>
          <p:spPr>
            <a:xfrm>
              <a:off x="447669" y="3197650"/>
              <a:ext cx="5154073" cy="113945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7BAE33-586B-4D2C-86B8-4349ADFF2ED1}"/>
                </a:ext>
              </a:extLst>
            </p:cNvPr>
            <p:cNvSpPr txBox="1"/>
            <p:nvPr/>
          </p:nvSpPr>
          <p:spPr>
            <a:xfrm>
              <a:off x="1252308" y="3307792"/>
              <a:ext cx="42953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chronologically: </a:t>
              </a:r>
              <a:r>
                <a:rPr lang="en-GB" dirty="0">
                  <a:solidFill>
                    <a:schemeClr val="bg1"/>
                  </a:solidFill>
                </a:rPr>
                <a:t>In a way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that follows the order in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which events occurred.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D59C92-DE77-4013-8A5D-BA993E1BD34D}"/>
              </a:ext>
            </a:extLst>
          </p:cNvPr>
          <p:cNvGrpSpPr/>
          <p:nvPr/>
        </p:nvGrpSpPr>
        <p:grpSpPr>
          <a:xfrm>
            <a:off x="473974" y="3320793"/>
            <a:ext cx="4546267" cy="1361988"/>
            <a:chOff x="1262963" y="1644242"/>
            <a:chExt cx="4133740" cy="136198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C2F414-B8C9-483C-AAB3-B606094F6C91}"/>
                </a:ext>
              </a:extLst>
            </p:cNvPr>
            <p:cNvSpPr/>
            <p:nvPr/>
          </p:nvSpPr>
          <p:spPr>
            <a:xfrm>
              <a:off x="1262963" y="1644242"/>
              <a:ext cx="3871099" cy="13619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8B1F40-E84A-4046-AD6E-AEF1F043785E}"/>
                </a:ext>
              </a:extLst>
            </p:cNvPr>
            <p:cNvSpPr txBox="1"/>
            <p:nvPr/>
          </p:nvSpPr>
          <p:spPr>
            <a:xfrm>
              <a:off x="1799934" y="1728132"/>
              <a:ext cx="35967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They will often be written </a:t>
              </a:r>
              <a:r>
                <a:rPr lang="en-GB" b="1" dirty="0">
                  <a:solidFill>
                    <a:schemeClr val="bg1"/>
                  </a:solidFill>
                </a:rPr>
                <a:t>chronologically</a:t>
              </a:r>
              <a:r>
                <a:rPr lang="en-GB" dirty="0">
                  <a:solidFill>
                    <a:schemeClr val="bg1"/>
                  </a:solidFill>
                </a:rPr>
                <a:t> but they can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be set at any point in the past, present or future.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F5F2881-5A8B-4284-AAA1-79F196542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FAC714-57C3-48DA-A2DD-853E0B4A0B29}"/>
              </a:ext>
            </a:extLst>
          </p:cNvPr>
          <p:cNvGrpSpPr/>
          <p:nvPr/>
        </p:nvGrpSpPr>
        <p:grpSpPr>
          <a:xfrm>
            <a:off x="3478696" y="5297172"/>
            <a:ext cx="2148350" cy="777376"/>
            <a:chOff x="3478696" y="5297172"/>
            <a:chExt cx="2148350" cy="777376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E42E4B8E-2175-4E1A-9373-08CED35A91D0}"/>
                </a:ext>
              </a:extLst>
            </p:cNvPr>
            <p:cNvSpPr/>
            <p:nvPr/>
          </p:nvSpPr>
          <p:spPr>
            <a:xfrm>
              <a:off x="3478696" y="5436704"/>
              <a:ext cx="2027582" cy="637844"/>
            </a:xfrm>
            <a:custGeom>
              <a:avLst/>
              <a:gdLst>
                <a:gd name="connsiteX0" fmla="*/ 0 w 1639956"/>
                <a:gd name="connsiteY0" fmla="*/ 347870 h 637844"/>
                <a:gd name="connsiteX1" fmla="*/ 735495 w 1639956"/>
                <a:gd name="connsiteY1" fmla="*/ 626166 h 637844"/>
                <a:gd name="connsiteX2" fmla="*/ 1639956 w 1639956"/>
                <a:gd name="connsiteY2" fmla="*/ 0 h 63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9956" h="637844">
                  <a:moveTo>
                    <a:pt x="0" y="347870"/>
                  </a:moveTo>
                  <a:cubicBezTo>
                    <a:pt x="231084" y="516007"/>
                    <a:pt x="462169" y="684144"/>
                    <a:pt x="735495" y="626166"/>
                  </a:cubicBezTo>
                  <a:cubicBezTo>
                    <a:pt x="1008821" y="568188"/>
                    <a:pt x="1429578" y="170622"/>
                    <a:pt x="1639956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C49C09A0-0E00-4561-A7EE-8062F3F11269}"/>
                </a:ext>
              </a:extLst>
            </p:cNvPr>
            <p:cNvSpPr/>
            <p:nvPr/>
          </p:nvSpPr>
          <p:spPr>
            <a:xfrm rot="3060713">
              <a:off x="5404788" y="5313635"/>
              <a:ext cx="238722" cy="2057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7387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F82E335-8994-4787-8003-1EEFFA7F369F}"/>
              </a:ext>
            </a:extLst>
          </p:cNvPr>
          <p:cNvGrpSpPr/>
          <p:nvPr/>
        </p:nvGrpSpPr>
        <p:grpSpPr>
          <a:xfrm>
            <a:off x="457198" y="438152"/>
            <a:ext cx="8220075" cy="5957887"/>
            <a:chOff x="457198" y="438152"/>
            <a:chExt cx="8220075" cy="595788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8A3954A-FDD8-493B-B651-B7B9944CF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5" r="20317" b="398"/>
            <a:stretch>
              <a:fillRect/>
            </a:stretch>
          </p:blipFill>
          <p:spPr>
            <a:xfrm>
              <a:off x="457198" y="438152"/>
              <a:ext cx="8220075" cy="5957887"/>
            </a:xfrm>
            <a:custGeom>
              <a:avLst/>
              <a:gdLst>
                <a:gd name="connsiteX0" fmla="*/ 157824 w 8220075"/>
                <a:gd name="connsiteY0" fmla="*/ 0 h 5957887"/>
                <a:gd name="connsiteX1" fmla="*/ 8062251 w 8220075"/>
                <a:gd name="connsiteY1" fmla="*/ 0 h 5957887"/>
                <a:gd name="connsiteX2" fmla="*/ 8220075 w 8220075"/>
                <a:gd name="connsiteY2" fmla="*/ 157824 h 5957887"/>
                <a:gd name="connsiteX3" fmla="*/ 8220075 w 8220075"/>
                <a:gd name="connsiteY3" fmla="*/ 5800063 h 5957887"/>
                <a:gd name="connsiteX4" fmla="*/ 8062251 w 8220075"/>
                <a:gd name="connsiteY4" fmla="*/ 5957887 h 5957887"/>
                <a:gd name="connsiteX5" fmla="*/ 157824 w 8220075"/>
                <a:gd name="connsiteY5" fmla="*/ 5957887 h 5957887"/>
                <a:gd name="connsiteX6" fmla="*/ 0 w 8220075"/>
                <a:gd name="connsiteY6" fmla="*/ 5800063 h 5957887"/>
                <a:gd name="connsiteX7" fmla="*/ 0 w 8220075"/>
                <a:gd name="connsiteY7" fmla="*/ 157824 h 5957887"/>
                <a:gd name="connsiteX8" fmla="*/ 157824 w 8220075"/>
                <a:gd name="connsiteY8" fmla="*/ 0 h 595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0075" h="5957887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5800063"/>
                  </a:lnTo>
                  <a:cubicBezTo>
                    <a:pt x="8220075" y="5887227"/>
                    <a:pt x="8149415" y="5957887"/>
                    <a:pt x="8062251" y="5957887"/>
                  </a:cubicBezTo>
                  <a:lnTo>
                    <a:pt x="157824" y="5957887"/>
                  </a:lnTo>
                  <a:cubicBezTo>
                    <a:pt x="70660" y="5957887"/>
                    <a:pt x="0" y="5887227"/>
                    <a:pt x="0" y="5800063"/>
                  </a:cubicBez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CCE2F7-E3E0-4805-90F0-8A8C89B31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933" y="5002956"/>
              <a:ext cx="1395067" cy="1028729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BBC652E-5E9D-4492-B39D-86872D98E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462" y="2584048"/>
            <a:ext cx="2116947" cy="1816714"/>
          </a:xfrm>
          <a:prstGeom prst="rect">
            <a:avLst/>
          </a:prstGeom>
        </p:spPr>
      </p:pic>
      <p:sp>
        <p:nvSpPr>
          <p:cNvPr id="72" name="Rounded Rectangle 4">
            <a:extLst>
              <a:ext uri="{FF2B5EF4-FFF2-40B4-BE49-F238E27FC236}">
                <a16:creationId xmlns:a16="http://schemas.microsoft.com/office/drawing/2014/main" id="{1FAB7263-6A09-4179-9488-035283B15B4B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FB53FC-7D5F-4687-B7B6-2069C6E866E2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AA1FF9-8CDE-41CB-BEB3-227B431C1B52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B073FC-6B1E-43E1-9F26-4918F293BAE5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9E5C507A-E427-4DFD-BC5C-148C4B62D1C6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6B88084D-1810-4B9F-B90B-2FC2DE0265ED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BD45F9-0C18-4772-BF07-E9B38E0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Features of a Narrative Text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C6EB7B-BC30-472E-BBFA-CD14A7D11BDF}"/>
              </a:ext>
            </a:extLst>
          </p:cNvPr>
          <p:cNvGrpSpPr/>
          <p:nvPr/>
        </p:nvGrpSpPr>
        <p:grpSpPr>
          <a:xfrm>
            <a:off x="466726" y="1755002"/>
            <a:ext cx="8186717" cy="593920"/>
            <a:chOff x="447669" y="1630725"/>
            <a:chExt cx="8239133" cy="59392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2977975-5CF2-4142-8033-550231C39CA5}"/>
                </a:ext>
              </a:extLst>
            </p:cNvPr>
            <p:cNvSpPr/>
            <p:nvPr/>
          </p:nvSpPr>
          <p:spPr>
            <a:xfrm>
              <a:off x="447669" y="1630725"/>
              <a:ext cx="8239133" cy="59392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C6FFC7C-4924-45FD-99E6-174B0D13E54C}"/>
                </a:ext>
              </a:extLst>
            </p:cNvPr>
            <p:cNvSpPr txBox="1"/>
            <p:nvPr/>
          </p:nvSpPr>
          <p:spPr>
            <a:xfrm>
              <a:off x="447669" y="1743019"/>
              <a:ext cx="823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A narrative text usually…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206DF9-D9F3-4101-A36E-1B6D92993C8E}"/>
              </a:ext>
            </a:extLst>
          </p:cNvPr>
          <p:cNvGrpSpPr/>
          <p:nvPr/>
        </p:nvGrpSpPr>
        <p:grpSpPr>
          <a:xfrm>
            <a:off x="2188278" y="2655300"/>
            <a:ext cx="6498524" cy="3151727"/>
            <a:chOff x="2188278" y="2655300"/>
            <a:chExt cx="6498524" cy="315172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1AC3E9A-3616-414E-B6BB-A545EAB7F043}"/>
                </a:ext>
              </a:extLst>
            </p:cNvPr>
            <p:cNvGrpSpPr/>
            <p:nvPr/>
          </p:nvGrpSpPr>
          <p:grpSpPr>
            <a:xfrm>
              <a:off x="2188278" y="2655300"/>
              <a:ext cx="6498524" cy="3151727"/>
              <a:chOff x="2188278" y="2655300"/>
              <a:chExt cx="6498524" cy="315172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C505025-D95F-4160-BB22-ECDB93595C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9140" y="4009938"/>
                <a:ext cx="414766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1A9CFFA-A751-48DC-B9AE-A6F74E751B42}"/>
                  </a:ext>
                </a:extLst>
              </p:cNvPr>
              <p:cNvGrpSpPr/>
              <p:nvPr/>
            </p:nvGrpSpPr>
            <p:grpSpPr>
              <a:xfrm>
                <a:off x="2188278" y="2655300"/>
                <a:ext cx="4743612" cy="3151727"/>
                <a:chOff x="2188278" y="2461216"/>
                <a:chExt cx="4743612" cy="3151727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0CD30090-955B-495D-8E25-479787B4EF66}"/>
                    </a:ext>
                  </a:extLst>
                </p:cNvPr>
                <p:cNvSpPr/>
                <p:nvPr/>
              </p:nvSpPr>
              <p:spPr>
                <a:xfrm>
                  <a:off x="2188278" y="5170981"/>
                  <a:ext cx="4743612" cy="44196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800" b="1" i="0" u="none" strike="noStrike" dirty="0">
                      <a:solidFill>
                        <a:schemeClr val="tx1"/>
                      </a:solidFill>
                      <a:effectLst/>
                    </a:rPr>
                    <a:t>tells a story in chronological order</a:t>
                  </a:r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F8C2E48A-0586-4F1F-AE30-E2C98E01C588}"/>
                    </a:ext>
                  </a:extLst>
                </p:cNvPr>
                <p:cNvGrpSpPr/>
                <p:nvPr/>
              </p:nvGrpSpPr>
              <p:grpSpPr>
                <a:xfrm>
                  <a:off x="2495048" y="2461216"/>
                  <a:ext cx="3659221" cy="2628249"/>
                  <a:chOff x="2495048" y="2461216"/>
                  <a:chExt cx="3659221" cy="2628249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F69D476F-CEAD-4DFF-9D49-B56B07D41897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495048" y="2740313"/>
                    <a:ext cx="1439947" cy="143994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051D4122-D284-4A23-8371-6A24345C233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639949" y="4322144"/>
                    <a:ext cx="439771" cy="43977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FCB402A-C6B1-4CA2-B825-7F5FC645335D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415479" y="3902187"/>
                    <a:ext cx="738790" cy="738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DB03F26-BCB3-4DCD-AE15-66D517ABABDB}"/>
                      </a:ext>
                    </a:extLst>
                  </p:cNvPr>
                  <p:cNvSpPr/>
                  <p:nvPr/>
                </p:nvSpPr>
                <p:spPr>
                  <a:xfrm>
                    <a:off x="3253109" y="2461216"/>
                    <a:ext cx="2628249" cy="2628249"/>
                  </a:xfrm>
                  <a:prstGeom prst="ellipse">
                    <a:avLst/>
                  </a:prstGeom>
                  <a:solidFill>
                    <a:srgbClr val="E077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7559466-9CDB-42B3-B82A-343757DA5742}"/>
                      </a:ext>
                    </a:extLst>
                  </p:cNvPr>
                  <p:cNvSpPr/>
                  <p:nvPr/>
                </p:nvSpPr>
                <p:spPr>
                  <a:xfrm>
                    <a:off x="3417730" y="2625837"/>
                    <a:ext cx="2299005" cy="2299005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FAF43B7-399D-4D9C-96E3-AB4C969C80D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588589" y="4106837"/>
                    <a:ext cx="191790" cy="191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1CBA7EE-DD67-4319-B1CD-5F682CCB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8652" y="2912871"/>
              <a:ext cx="2140211" cy="2121805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8CBA337-BE9C-4481-9D18-6259F5B6DBD6}"/>
              </a:ext>
            </a:extLst>
          </p:cNvPr>
          <p:cNvGrpSpPr/>
          <p:nvPr/>
        </p:nvGrpSpPr>
        <p:grpSpPr>
          <a:xfrm>
            <a:off x="466726" y="2577644"/>
            <a:ext cx="8220076" cy="3229809"/>
            <a:chOff x="466726" y="2577644"/>
            <a:chExt cx="8220076" cy="322980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8CA934C-8B26-4888-8A12-A82BB2B4AE01}"/>
                </a:ext>
              </a:extLst>
            </p:cNvPr>
            <p:cNvGrpSpPr/>
            <p:nvPr/>
          </p:nvGrpSpPr>
          <p:grpSpPr>
            <a:xfrm>
              <a:off x="466726" y="2577644"/>
              <a:ext cx="8220076" cy="3229809"/>
              <a:chOff x="466726" y="2577218"/>
              <a:chExt cx="8220076" cy="3229809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976B3E2-5560-476B-A9A3-3C46957BF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26" y="4009938"/>
                <a:ext cx="822007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8041843-3D87-477E-AED8-F71F52F81068}"/>
                  </a:ext>
                </a:extLst>
              </p:cNvPr>
              <p:cNvGrpSpPr/>
              <p:nvPr/>
            </p:nvGrpSpPr>
            <p:grpSpPr>
              <a:xfrm>
                <a:off x="666572" y="2577218"/>
                <a:ext cx="7810856" cy="3229809"/>
                <a:chOff x="666572" y="2383134"/>
                <a:chExt cx="7810856" cy="3229809"/>
              </a:xfrm>
            </p:grpSpPr>
            <p:sp>
              <p:nvSpPr>
                <p:cNvPr id="99" name="Rectangle: Rounded Corners 98">
                  <a:extLst>
                    <a:ext uri="{FF2B5EF4-FFF2-40B4-BE49-F238E27FC236}">
                      <a16:creationId xmlns:a16="http://schemas.microsoft.com/office/drawing/2014/main" id="{3F9D1628-0E6A-40CC-9628-AB95123D039C}"/>
                    </a:ext>
                  </a:extLst>
                </p:cNvPr>
                <p:cNvSpPr/>
                <p:nvPr/>
              </p:nvSpPr>
              <p:spPr>
                <a:xfrm>
                  <a:off x="666572" y="5170981"/>
                  <a:ext cx="7810856" cy="44196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800" b="1" i="0" u="none" strike="noStrike" dirty="0">
                      <a:solidFill>
                        <a:schemeClr val="tx1"/>
                      </a:solidFill>
                      <a:effectLst/>
                    </a:rPr>
                    <a:t>Begins with an opening that introduces the characters and the setting.</a:t>
                  </a:r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AF6FC439-C4BC-4CA8-92BA-6CA12E3ACFC5}"/>
                    </a:ext>
                  </a:extLst>
                </p:cNvPr>
                <p:cNvGrpSpPr/>
                <p:nvPr/>
              </p:nvGrpSpPr>
              <p:grpSpPr>
                <a:xfrm>
                  <a:off x="2697757" y="2383134"/>
                  <a:ext cx="3568108" cy="2706331"/>
                  <a:chOff x="2697757" y="2383134"/>
                  <a:chExt cx="3568108" cy="2706331"/>
                </a:xfrm>
              </p:grpSpPr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01A16A8D-C9B4-4F18-914B-27A427C18CD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697757" y="3281216"/>
                    <a:ext cx="1439947" cy="143994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B456729E-4AAB-495F-AEE6-C51E0BB29B44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826094" y="3470338"/>
                    <a:ext cx="439771" cy="43977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6A04E2B-6FEC-42A3-BB5A-98E48035C1E6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422568" y="2672796"/>
                    <a:ext cx="738790" cy="738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EF51FCCE-D17B-40CF-B239-06ACC3F870F9}"/>
                      </a:ext>
                    </a:extLst>
                  </p:cNvPr>
                  <p:cNvSpPr/>
                  <p:nvPr/>
                </p:nvSpPr>
                <p:spPr>
                  <a:xfrm>
                    <a:off x="3253109" y="2461216"/>
                    <a:ext cx="2628249" cy="2628249"/>
                  </a:xfrm>
                  <a:prstGeom prst="ellipse">
                    <a:avLst/>
                  </a:prstGeom>
                  <a:solidFill>
                    <a:srgbClr val="E077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BC2A67A3-5B74-4DA7-84DF-E45BEFCABDFE}"/>
                      </a:ext>
                    </a:extLst>
                  </p:cNvPr>
                  <p:cNvSpPr/>
                  <p:nvPr/>
                </p:nvSpPr>
                <p:spPr>
                  <a:xfrm>
                    <a:off x="3417730" y="2625837"/>
                    <a:ext cx="2299005" cy="2299005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74CF44FF-599C-42C6-8B0A-77AC1B00756D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523371" y="2383134"/>
                    <a:ext cx="191790" cy="191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101F959-9CF6-4888-9B68-5D979DDB763D}"/>
                </a:ext>
              </a:extLst>
            </p:cNvPr>
            <p:cNvGrpSpPr/>
            <p:nvPr/>
          </p:nvGrpSpPr>
          <p:grpSpPr>
            <a:xfrm>
              <a:off x="3482653" y="2885270"/>
              <a:ext cx="2169158" cy="2169158"/>
              <a:chOff x="6093151" y="828942"/>
              <a:chExt cx="1956988" cy="195698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B3F038B-C48E-41A3-A9CA-BC0AB4A0A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638" t="16217" r="14946"/>
              <a:stretch>
                <a:fillRect/>
              </a:stretch>
            </p:blipFill>
            <p:spPr>
              <a:xfrm>
                <a:off x="6093151" y="828942"/>
                <a:ext cx="1956988" cy="1772348"/>
              </a:xfrm>
              <a:custGeom>
                <a:avLst/>
                <a:gdLst>
                  <a:gd name="connsiteX0" fmla="*/ 978494 w 1956988"/>
                  <a:gd name="connsiteY0" fmla="*/ 0 h 1772348"/>
                  <a:gd name="connsiteX1" fmla="*/ 1956988 w 1956988"/>
                  <a:gd name="connsiteY1" fmla="*/ 978494 h 1772348"/>
                  <a:gd name="connsiteX2" fmla="*/ 1670394 w 1956988"/>
                  <a:gd name="connsiteY2" fmla="*/ 1670394 h 1772348"/>
                  <a:gd name="connsiteX3" fmla="*/ 1546824 w 1956988"/>
                  <a:gd name="connsiteY3" fmla="*/ 1772348 h 1772348"/>
                  <a:gd name="connsiteX4" fmla="*/ 410164 w 1956988"/>
                  <a:gd name="connsiteY4" fmla="*/ 1772348 h 1772348"/>
                  <a:gd name="connsiteX5" fmla="*/ 286595 w 1956988"/>
                  <a:gd name="connsiteY5" fmla="*/ 1670394 h 1772348"/>
                  <a:gd name="connsiteX6" fmla="*/ 0 w 1956988"/>
                  <a:gd name="connsiteY6" fmla="*/ 978494 h 1772348"/>
                  <a:gd name="connsiteX7" fmla="*/ 978494 w 1956988"/>
                  <a:gd name="connsiteY7" fmla="*/ 0 h 177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6988" h="1772348">
                    <a:moveTo>
                      <a:pt x="978494" y="0"/>
                    </a:moveTo>
                    <a:cubicBezTo>
                      <a:pt x="1518901" y="0"/>
                      <a:pt x="1956988" y="438087"/>
                      <a:pt x="1956988" y="978494"/>
                    </a:cubicBezTo>
                    <a:cubicBezTo>
                      <a:pt x="1956988" y="1248698"/>
                      <a:pt x="1847466" y="1493321"/>
                      <a:pt x="1670394" y="1670394"/>
                    </a:cubicBezTo>
                    <a:lnTo>
                      <a:pt x="1546824" y="1772348"/>
                    </a:lnTo>
                    <a:lnTo>
                      <a:pt x="410164" y="1772348"/>
                    </a:lnTo>
                    <a:lnTo>
                      <a:pt x="286595" y="1670394"/>
                    </a:lnTo>
                    <a:cubicBezTo>
                      <a:pt x="109522" y="1493321"/>
                      <a:pt x="0" y="1248698"/>
                      <a:pt x="0" y="978494"/>
                    </a:cubicBezTo>
                    <a:cubicBezTo>
                      <a:pt x="0" y="438087"/>
                      <a:pt x="438087" y="0"/>
                      <a:pt x="978494" y="0"/>
                    </a:cubicBezTo>
                    <a:close/>
                  </a:path>
                </a:pathLst>
              </a:cu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E5623A6-6FBA-4811-B7A4-BFBC4B88C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4020"/>
              <a:stretch>
                <a:fillRect/>
              </a:stretch>
            </p:blipFill>
            <p:spPr>
              <a:xfrm>
                <a:off x="6272390" y="1057438"/>
                <a:ext cx="1113756" cy="1728492"/>
              </a:xfrm>
              <a:custGeom>
                <a:avLst/>
                <a:gdLst>
                  <a:gd name="connsiteX0" fmla="*/ 177771 w 1113756"/>
                  <a:gd name="connsiteY0" fmla="*/ 0 h 1728492"/>
                  <a:gd name="connsiteX1" fmla="*/ 1113756 w 1113756"/>
                  <a:gd name="connsiteY1" fmla="*/ 0 h 1728492"/>
                  <a:gd name="connsiteX2" fmla="*/ 1113756 w 1113756"/>
                  <a:gd name="connsiteY2" fmla="*/ 1672200 h 1728492"/>
                  <a:gd name="connsiteX3" fmla="*/ 996456 w 1113756"/>
                  <a:gd name="connsiteY3" fmla="*/ 1708613 h 1728492"/>
                  <a:gd name="connsiteX4" fmla="*/ 799255 w 1113756"/>
                  <a:gd name="connsiteY4" fmla="*/ 1728492 h 1728492"/>
                  <a:gd name="connsiteX5" fmla="*/ 107356 w 1113756"/>
                  <a:gd name="connsiteY5" fmla="*/ 1441898 h 1728492"/>
                  <a:gd name="connsiteX6" fmla="*/ 0 w 1113756"/>
                  <a:gd name="connsiteY6" fmla="*/ 1311782 h 1728492"/>
                  <a:gd name="connsiteX7" fmla="*/ 0 w 1113756"/>
                  <a:gd name="connsiteY7" fmla="*/ 188214 h 1728492"/>
                  <a:gd name="connsiteX8" fmla="*/ 107356 w 1113756"/>
                  <a:gd name="connsiteY8" fmla="*/ 58098 h 1728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3756" h="1728492">
                    <a:moveTo>
                      <a:pt x="177771" y="0"/>
                    </a:moveTo>
                    <a:lnTo>
                      <a:pt x="1113756" y="0"/>
                    </a:lnTo>
                    <a:lnTo>
                      <a:pt x="1113756" y="1672200"/>
                    </a:lnTo>
                    <a:lnTo>
                      <a:pt x="996456" y="1708613"/>
                    </a:lnTo>
                    <a:cubicBezTo>
                      <a:pt x="932758" y="1721647"/>
                      <a:pt x="866806" y="1728492"/>
                      <a:pt x="799255" y="1728492"/>
                    </a:cubicBezTo>
                    <a:cubicBezTo>
                      <a:pt x="529052" y="1728492"/>
                      <a:pt x="284428" y="1618970"/>
                      <a:pt x="107356" y="1441898"/>
                    </a:cubicBezTo>
                    <a:lnTo>
                      <a:pt x="0" y="1311782"/>
                    </a:lnTo>
                    <a:lnTo>
                      <a:pt x="0" y="188214"/>
                    </a:lnTo>
                    <a:lnTo>
                      <a:pt x="107356" y="58098"/>
                    </a:lnTo>
                    <a:close/>
                  </a:path>
                </a:pathLst>
              </a:cu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8801F88B-61E0-4977-A8AD-FEC86FFC2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9228" b="43523"/>
              <a:stretch>
                <a:fillRect/>
              </a:stretch>
            </p:blipFill>
            <p:spPr>
              <a:xfrm>
                <a:off x="6747977" y="1526037"/>
                <a:ext cx="1302162" cy="1259893"/>
              </a:xfrm>
              <a:custGeom>
                <a:avLst/>
                <a:gdLst>
                  <a:gd name="connsiteX0" fmla="*/ 0 w 1302162"/>
                  <a:gd name="connsiteY0" fmla="*/ 0 h 1259893"/>
                  <a:gd name="connsiteX1" fmla="*/ 1260633 w 1302162"/>
                  <a:gd name="connsiteY1" fmla="*/ 0 h 1259893"/>
                  <a:gd name="connsiteX2" fmla="*/ 1282283 w 1302162"/>
                  <a:gd name="connsiteY2" fmla="*/ 84199 h 1259893"/>
                  <a:gd name="connsiteX3" fmla="*/ 1302162 w 1302162"/>
                  <a:gd name="connsiteY3" fmla="*/ 281399 h 1259893"/>
                  <a:gd name="connsiteX4" fmla="*/ 323668 w 1302162"/>
                  <a:gd name="connsiteY4" fmla="*/ 1259893 h 1259893"/>
                  <a:gd name="connsiteX5" fmla="*/ 126468 w 1302162"/>
                  <a:gd name="connsiteY5" fmla="*/ 1240014 h 1259893"/>
                  <a:gd name="connsiteX6" fmla="*/ 0 w 1302162"/>
                  <a:gd name="connsiteY6" fmla="*/ 1200756 h 125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2162" h="1259893">
                    <a:moveTo>
                      <a:pt x="0" y="0"/>
                    </a:moveTo>
                    <a:lnTo>
                      <a:pt x="1260633" y="0"/>
                    </a:lnTo>
                    <a:lnTo>
                      <a:pt x="1282283" y="84199"/>
                    </a:lnTo>
                    <a:cubicBezTo>
                      <a:pt x="1295317" y="147896"/>
                      <a:pt x="1302162" y="213848"/>
                      <a:pt x="1302162" y="281399"/>
                    </a:cubicBezTo>
                    <a:cubicBezTo>
                      <a:pt x="1302162" y="821806"/>
                      <a:pt x="864075" y="1259893"/>
                      <a:pt x="323668" y="1259893"/>
                    </a:cubicBezTo>
                    <a:cubicBezTo>
                      <a:pt x="256117" y="1259893"/>
                      <a:pt x="190165" y="1253048"/>
                      <a:pt x="126468" y="1240014"/>
                    </a:cubicBezTo>
                    <a:lnTo>
                      <a:pt x="0" y="120075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6BD6F71-799D-42EF-B142-27A069AB486B}"/>
              </a:ext>
            </a:extLst>
          </p:cNvPr>
          <p:cNvGrpSpPr/>
          <p:nvPr/>
        </p:nvGrpSpPr>
        <p:grpSpPr>
          <a:xfrm>
            <a:off x="466726" y="2655726"/>
            <a:ext cx="8220076" cy="3151727"/>
            <a:chOff x="466726" y="2655726"/>
            <a:chExt cx="8220076" cy="315172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BD597A9-6218-4967-91A4-5EE71A0C47C1}"/>
                </a:ext>
              </a:extLst>
            </p:cNvPr>
            <p:cNvGrpSpPr/>
            <p:nvPr/>
          </p:nvGrpSpPr>
          <p:grpSpPr>
            <a:xfrm>
              <a:off x="466726" y="2655726"/>
              <a:ext cx="8220076" cy="3151727"/>
              <a:chOff x="466726" y="2655300"/>
              <a:chExt cx="8220076" cy="3151727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98CFDDA-3A45-4E27-8324-819ACB7817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26" y="4009938"/>
                <a:ext cx="822007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1978FA3-D2BF-4DBB-B930-520C4444ED61}"/>
                  </a:ext>
                </a:extLst>
              </p:cNvPr>
              <p:cNvGrpSpPr/>
              <p:nvPr/>
            </p:nvGrpSpPr>
            <p:grpSpPr>
              <a:xfrm>
                <a:off x="1243904" y="2655300"/>
                <a:ext cx="6665720" cy="3151727"/>
                <a:chOff x="1243904" y="2461216"/>
                <a:chExt cx="6665720" cy="3151727"/>
              </a:xfrm>
            </p:grpSpPr>
            <p:sp>
              <p:nvSpPr>
                <p:cNvPr id="113" name="Rectangle: Rounded Corners 112">
                  <a:extLst>
                    <a:ext uri="{FF2B5EF4-FFF2-40B4-BE49-F238E27FC236}">
                      <a16:creationId xmlns:a16="http://schemas.microsoft.com/office/drawing/2014/main" id="{0277DA5C-18B0-4286-AF64-21065DDA0A51}"/>
                    </a:ext>
                  </a:extLst>
                </p:cNvPr>
                <p:cNvSpPr/>
                <p:nvPr/>
              </p:nvSpPr>
              <p:spPr>
                <a:xfrm>
                  <a:off x="1243904" y="5170981"/>
                  <a:ext cx="6665720" cy="44196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800" b="1" i="0" u="none" strike="noStrike" dirty="0">
                      <a:solidFill>
                        <a:schemeClr val="tx1"/>
                      </a:solidFill>
                      <a:effectLst/>
                    </a:rPr>
                    <a:t>Has a build-up which hints towards an upcoming problem.</a:t>
                  </a:r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E880D763-C6C4-425C-8DA5-4F11069E0798}"/>
                    </a:ext>
                  </a:extLst>
                </p:cNvPr>
                <p:cNvGrpSpPr/>
                <p:nvPr/>
              </p:nvGrpSpPr>
              <p:grpSpPr>
                <a:xfrm>
                  <a:off x="2710491" y="2461216"/>
                  <a:ext cx="3353033" cy="2628249"/>
                  <a:chOff x="2710491" y="2461216"/>
                  <a:chExt cx="3353033" cy="2628249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D2BC1CDA-A08F-4221-94B9-4356074383FC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710491" y="3191120"/>
                    <a:ext cx="659420" cy="65942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8F97E6C9-C84F-49A5-9FC9-81F3FB246C3A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399381" y="4426454"/>
                    <a:ext cx="439771" cy="43977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2AB9A5FC-BE23-4517-95ED-D60A34FD41B5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234364" y="2629032"/>
                    <a:ext cx="738790" cy="738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9357B9B3-F457-4921-8E97-C4683065F9CB}"/>
                      </a:ext>
                    </a:extLst>
                  </p:cNvPr>
                  <p:cNvSpPr/>
                  <p:nvPr/>
                </p:nvSpPr>
                <p:spPr>
                  <a:xfrm>
                    <a:off x="3253109" y="2461216"/>
                    <a:ext cx="2628249" cy="2628249"/>
                  </a:xfrm>
                  <a:prstGeom prst="ellipse">
                    <a:avLst/>
                  </a:prstGeom>
                  <a:solidFill>
                    <a:srgbClr val="E077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985C7C48-1462-4A24-9595-DB93C4F86667}"/>
                      </a:ext>
                    </a:extLst>
                  </p:cNvPr>
                  <p:cNvSpPr/>
                  <p:nvPr/>
                </p:nvSpPr>
                <p:spPr>
                  <a:xfrm>
                    <a:off x="3417730" y="2625837"/>
                    <a:ext cx="2299005" cy="2299005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BBAB0881-F95A-47B9-A585-45DB059DC771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871734" y="4375095"/>
                    <a:ext cx="191790" cy="191790"/>
                  </a:xfrm>
                  <a:prstGeom prst="rect">
                    <a:avLst/>
                  </a:prstGeom>
                  <a:solidFill>
                    <a:srgbClr val="009640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83C8D24-CB78-4882-BE63-26F3C837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900" t="3055" r="15565" b="52349"/>
            <a:stretch>
              <a:fillRect/>
            </a:stretch>
          </p:blipFill>
          <p:spPr>
            <a:xfrm>
              <a:off x="3480233" y="2873318"/>
              <a:ext cx="2193062" cy="2193062"/>
            </a:xfrm>
            <a:custGeom>
              <a:avLst/>
              <a:gdLst>
                <a:gd name="connsiteX0" fmla="*/ 936690 w 1873380"/>
                <a:gd name="connsiteY0" fmla="*/ 0 h 1873380"/>
                <a:gd name="connsiteX1" fmla="*/ 1873380 w 1873380"/>
                <a:gd name="connsiteY1" fmla="*/ 936690 h 1873380"/>
                <a:gd name="connsiteX2" fmla="*/ 936690 w 1873380"/>
                <a:gd name="connsiteY2" fmla="*/ 1873380 h 1873380"/>
                <a:gd name="connsiteX3" fmla="*/ 0 w 1873380"/>
                <a:gd name="connsiteY3" fmla="*/ 936690 h 1873380"/>
                <a:gd name="connsiteX4" fmla="*/ 936690 w 1873380"/>
                <a:gd name="connsiteY4" fmla="*/ 0 h 18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380" h="1873380">
                  <a:moveTo>
                    <a:pt x="936690" y="0"/>
                  </a:moveTo>
                  <a:cubicBezTo>
                    <a:pt x="1454010" y="0"/>
                    <a:pt x="1873380" y="419370"/>
                    <a:pt x="1873380" y="936690"/>
                  </a:cubicBezTo>
                  <a:cubicBezTo>
                    <a:pt x="1873380" y="1454010"/>
                    <a:pt x="1454010" y="1873380"/>
                    <a:pt x="936690" y="1873380"/>
                  </a:cubicBezTo>
                  <a:cubicBezTo>
                    <a:pt x="419370" y="1873380"/>
                    <a:pt x="0" y="1454010"/>
                    <a:pt x="0" y="936690"/>
                  </a:cubicBezTo>
                  <a:cubicBezTo>
                    <a:pt x="0" y="419370"/>
                    <a:pt x="419370" y="0"/>
                    <a:pt x="936690" y="0"/>
                  </a:cubicBezTo>
                  <a:close/>
                </a:path>
              </a:pathLst>
            </a:cu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0A161A5-87F9-4D4B-BCEB-3B4037CF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owEdges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446" y="3331993"/>
              <a:ext cx="930571" cy="798594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259DFB2-681B-4025-9553-748390546081}"/>
              </a:ext>
            </a:extLst>
          </p:cNvPr>
          <p:cNvGrpSpPr/>
          <p:nvPr/>
        </p:nvGrpSpPr>
        <p:grpSpPr>
          <a:xfrm>
            <a:off x="433367" y="2655300"/>
            <a:ext cx="8220076" cy="3151727"/>
            <a:chOff x="466726" y="2655726"/>
            <a:chExt cx="8220076" cy="3151727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8E744B1-FA2A-40F9-AADB-DBCC22B65A77}"/>
                </a:ext>
              </a:extLst>
            </p:cNvPr>
            <p:cNvGrpSpPr/>
            <p:nvPr/>
          </p:nvGrpSpPr>
          <p:grpSpPr>
            <a:xfrm>
              <a:off x="466726" y="2655726"/>
              <a:ext cx="8220076" cy="3151727"/>
              <a:chOff x="466726" y="2655726"/>
              <a:chExt cx="8220076" cy="3151727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22BE836A-4E64-4814-8C09-10EF97828F85}"/>
                  </a:ext>
                </a:extLst>
              </p:cNvPr>
              <p:cNvGrpSpPr/>
              <p:nvPr/>
            </p:nvGrpSpPr>
            <p:grpSpPr>
              <a:xfrm>
                <a:off x="466726" y="2655726"/>
                <a:ext cx="8220076" cy="3151727"/>
                <a:chOff x="466726" y="2655300"/>
                <a:chExt cx="8220076" cy="31517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C886B89C-F6B8-48AC-8B57-0903BA2A24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726" y="4009938"/>
                  <a:ext cx="822007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CBFA308F-3AC9-4B11-A025-2CB75C550F41}"/>
                    </a:ext>
                  </a:extLst>
                </p:cNvPr>
                <p:cNvGrpSpPr/>
                <p:nvPr/>
              </p:nvGrpSpPr>
              <p:grpSpPr>
                <a:xfrm>
                  <a:off x="845783" y="2655300"/>
                  <a:ext cx="7442898" cy="3151727"/>
                  <a:chOff x="845783" y="2461216"/>
                  <a:chExt cx="7442898" cy="3151727"/>
                </a:xfrm>
              </p:grpSpPr>
              <p:sp>
                <p:nvSpPr>
                  <p:cNvPr id="128" name="Rectangle: Rounded Corners 127">
                    <a:extLst>
                      <a:ext uri="{FF2B5EF4-FFF2-40B4-BE49-F238E27FC236}">
                        <a16:creationId xmlns:a16="http://schemas.microsoft.com/office/drawing/2014/main" id="{B1D8120D-3E4D-477A-A10D-B9241C24DBC0}"/>
                      </a:ext>
                    </a:extLst>
                  </p:cNvPr>
                  <p:cNvSpPr/>
                  <p:nvPr/>
                </p:nvSpPr>
                <p:spPr>
                  <a:xfrm>
                    <a:off x="845783" y="5170981"/>
                    <a:ext cx="7442898" cy="44196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Involves a dilemma where a problem arises that cannot be avoided.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A2DDA0C4-A287-45C1-A686-93E4D17E66B0}"/>
                      </a:ext>
                    </a:extLst>
                  </p:cNvPr>
                  <p:cNvGrpSpPr/>
                  <p:nvPr/>
                </p:nvGrpSpPr>
                <p:grpSpPr>
                  <a:xfrm>
                    <a:off x="2670568" y="2461216"/>
                    <a:ext cx="3514958" cy="2628249"/>
                    <a:chOff x="2670568" y="2461216"/>
                    <a:chExt cx="3514958" cy="2628249"/>
                  </a:xfrm>
                </p:grpSpPr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27B4BD6B-F358-4CAE-9C43-4F1998A6954B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2670568" y="3474740"/>
                      <a:ext cx="1421669" cy="142166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10313755-EAD2-4660-AB44-4D134959C1A0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685271" y="2754645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5F504723-7FAD-4121-8D8A-CD4FEEA319CA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291792" y="2468697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973B35D2-C14F-4FDB-8EDB-5E7D98C16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F68B3D58-119C-4E0E-ABA6-6858E611F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B2FCB6EE-F930-40F0-B4DD-F7D621234909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993736" y="3002979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F233B4A1-AF13-4EF8-B31F-8DB727556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643" r="14643"/>
              <a:stretch/>
            </p:blipFill>
            <p:spPr>
              <a:xfrm>
                <a:off x="3480233" y="2873318"/>
                <a:ext cx="2193062" cy="2193062"/>
              </a:xfrm>
              <a:custGeom>
                <a:avLst/>
                <a:gdLst>
                  <a:gd name="connsiteX0" fmla="*/ 936690 w 1873380"/>
                  <a:gd name="connsiteY0" fmla="*/ 0 h 1873380"/>
                  <a:gd name="connsiteX1" fmla="*/ 1873380 w 1873380"/>
                  <a:gd name="connsiteY1" fmla="*/ 936690 h 1873380"/>
                  <a:gd name="connsiteX2" fmla="*/ 936690 w 1873380"/>
                  <a:gd name="connsiteY2" fmla="*/ 1873380 h 1873380"/>
                  <a:gd name="connsiteX3" fmla="*/ 0 w 1873380"/>
                  <a:gd name="connsiteY3" fmla="*/ 936690 h 1873380"/>
                  <a:gd name="connsiteX4" fmla="*/ 936690 w 1873380"/>
                  <a:gd name="connsiteY4" fmla="*/ 0 h 18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380" h="1873380">
                    <a:moveTo>
                      <a:pt x="936690" y="0"/>
                    </a:moveTo>
                    <a:cubicBezTo>
                      <a:pt x="1454010" y="0"/>
                      <a:pt x="1873380" y="419370"/>
                      <a:pt x="1873380" y="936690"/>
                    </a:cubicBezTo>
                    <a:cubicBezTo>
                      <a:pt x="1873380" y="1454010"/>
                      <a:pt x="1454010" y="1873380"/>
                      <a:pt x="936690" y="1873380"/>
                    </a:cubicBezTo>
                    <a:cubicBezTo>
                      <a:pt x="419370" y="1873380"/>
                      <a:pt x="0" y="1454010"/>
                      <a:pt x="0" y="936690"/>
                    </a:cubicBezTo>
                    <a:cubicBezTo>
                      <a:pt x="0" y="419370"/>
                      <a:pt x="419370" y="0"/>
                      <a:pt x="9366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D95472A-16C4-485E-A8F2-70DE97E2C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873" y="3045796"/>
              <a:ext cx="1777557" cy="1929136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A94B649-D926-44C5-BD19-AC8972EE9392}"/>
              </a:ext>
            </a:extLst>
          </p:cNvPr>
          <p:cNvGrpSpPr/>
          <p:nvPr/>
        </p:nvGrpSpPr>
        <p:grpSpPr>
          <a:xfrm>
            <a:off x="409537" y="2653441"/>
            <a:ext cx="8220076" cy="3151727"/>
            <a:chOff x="433367" y="2655300"/>
            <a:chExt cx="8220076" cy="3151727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6FE2272-77CA-4E7E-A2B0-C7588BE3D0C0}"/>
                </a:ext>
              </a:extLst>
            </p:cNvPr>
            <p:cNvGrpSpPr/>
            <p:nvPr/>
          </p:nvGrpSpPr>
          <p:grpSpPr>
            <a:xfrm>
              <a:off x="433367" y="2655300"/>
              <a:ext cx="8220076" cy="3151727"/>
              <a:chOff x="466726" y="2655726"/>
              <a:chExt cx="8220076" cy="3151727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B02C62A-589A-476C-8352-EB771D1E97AF}"/>
                  </a:ext>
                </a:extLst>
              </p:cNvPr>
              <p:cNvGrpSpPr/>
              <p:nvPr/>
            </p:nvGrpSpPr>
            <p:grpSpPr>
              <a:xfrm>
                <a:off x="466726" y="2655726"/>
                <a:ext cx="8220076" cy="3151727"/>
                <a:chOff x="466726" y="2655300"/>
                <a:chExt cx="8220076" cy="315172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6C15BC2-72DB-490F-BF5F-76DEC31FE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726" y="4009938"/>
                  <a:ext cx="822007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40853F36-97AF-4719-B542-74C5BBA961DA}"/>
                    </a:ext>
                  </a:extLst>
                </p:cNvPr>
                <p:cNvGrpSpPr/>
                <p:nvPr/>
              </p:nvGrpSpPr>
              <p:grpSpPr>
                <a:xfrm>
                  <a:off x="2425870" y="2655300"/>
                  <a:ext cx="4358977" cy="3151727"/>
                  <a:chOff x="2425870" y="2461216"/>
                  <a:chExt cx="4358977" cy="3151727"/>
                </a:xfrm>
              </p:grpSpPr>
              <p:sp>
                <p:nvSpPr>
                  <p:cNvPr id="143" name="Rectangle: Rounded Corners 142">
                    <a:extLst>
                      <a:ext uri="{FF2B5EF4-FFF2-40B4-BE49-F238E27FC236}">
                        <a16:creationId xmlns:a16="http://schemas.microsoft.com/office/drawing/2014/main" id="{A53072EC-ED67-4DEC-A452-80A20FBAAB6E}"/>
                      </a:ext>
                    </a:extLst>
                  </p:cNvPr>
                  <p:cNvSpPr/>
                  <p:nvPr/>
                </p:nvSpPr>
                <p:spPr>
                  <a:xfrm>
                    <a:off x="2425870" y="5170981"/>
                    <a:ext cx="4358977" cy="44196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Includes a resolution to the dilemma.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9986D6CE-6824-4ADC-AC8B-949A3D160484}"/>
                      </a:ext>
                    </a:extLst>
                  </p:cNvPr>
                  <p:cNvGrpSpPr/>
                  <p:nvPr/>
                </p:nvGrpSpPr>
                <p:grpSpPr>
                  <a:xfrm>
                    <a:off x="3180488" y="2461216"/>
                    <a:ext cx="3086167" cy="2628249"/>
                    <a:chOff x="3180488" y="2461216"/>
                    <a:chExt cx="3086167" cy="2628249"/>
                  </a:xfrm>
                </p:grpSpPr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5C279232-7D4B-4337-A27C-EC0903C803A0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4844986" y="2777313"/>
                      <a:ext cx="1421669" cy="142166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40AD047A-0E20-4966-94C1-8DC3EDAAD1D6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3180488" y="4194170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AB52B9F7-387A-45C3-9185-1E2F681E5809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3385016" y="4499898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8" name="Oval 147">
                      <a:extLst>
                        <a:ext uri="{FF2B5EF4-FFF2-40B4-BE49-F238E27FC236}">
                          <a16:creationId xmlns:a16="http://schemas.microsoft.com/office/drawing/2014/main" id="{3C53F338-CC18-4696-90B5-F617CC6FF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9" name="Oval 148">
                      <a:extLst>
                        <a:ext uri="{FF2B5EF4-FFF2-40B4-BE49-F238E27FC236}">
                          <a16:creationId xmlns:a16="http://schemas.microsoft.com/office/drawing/2014/main" id="{18F00373-28C8-44C7-BC13-3BB388E7A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8EB0BC67-7EB9-44C0-AF9D-63451A41E9F1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993736" y="3002979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DD173F5E-6773-4CFB-9AAF-D8120FCF3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828" t="12934" r="29828" b="30013"/>
              <a:stretch/>
            </p:blipFill>
            <p:spPr>
              <a:xfrm>
                <a:off x="3480233" y="2873318"/>
                <a:ext cx="2193062" cy="2193062"/>
              </a:xfrm>
              <a:custGeom>
                <a:avLst/>
                <a:gdLst>
                  <a:gd name="connsiteX0" fmla="*/ 936690 w 1873380"/>
                  <a:gd name="connsiteY0" fmla="*/ 0 h 1873380"/>
                  <a:gd name="connsiteX1" fmla="*/ 1873380 w 1873380"/>
                  <a:gd name="connsiteY1" fmla="*/ 936690 h 1873380"/>
                  <a:gd name="connsiteX2" fmla="*/ 936690 w 1873380"/>
                  <a:gd name="connsiteY2" fmla="*/ 1873380 h 1873380"/>
                  <a:gd name="connsiteX3" fmla="*/ 0 w 1873380"/>
                  <a:gd name="connsiteY3" fmla="*/ 936690 h 1873380"/>
                  <a:gd name="connsiteX4" fmla="*/ 936690 w 1873380"/>
                  <a:gd name="connsiteY4" fmla="*/ 0 h 18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380" h="1873380">
                    <a:moveTo>
                      <a:pt x="936690" y="0"/>
                    </a:moveTo>
                    <a:cubicBezTo>
                      <a:pt x="1454010" y="0"/>
                      <a:pt x="1873380" y="419370"/>
                      <a:pt x="1873380" y="936690"/>
                    </a:cubicBezTo>
                    <a:cubicBezTo>
                      <a:pt x="1873380" y="1454010"/>
                      <a:pt x="1454010" y="1873380"/>
                      <a:pt x="936690" y="1873380"/>
                    </a:cubicBezTo>
                    <a:cubicBezTo>
                      <a:pt x="419370" y="1873380"/>
                      <a:pt x="0" y="1454010"/>
                      <a:pt x="0" y="936690"/>
                    </a:cubicBezTo>
                    <a:cubicBezTo>
                      <a:pt x="0" y="419370"/>
                      <a:pt x="419370" y="0"/>
                      <a:pt x="9366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16A58CEC-813D-43CC-AB82-58A9A0776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738" t="-6559" r="2296" b="35504"/>
            <a:stretch/>
          </p:blipFill>
          <p:spPr>
            <a:xfrm>
              <a:off x="3429043" y="2960837"/>
              <a:ext cx="2228695" cy="2096483"/>
            </a:xfrm>
            <a:custGeom>
              <a:avLst/>
              <a:gdLst>
                <a:gd name="connsiteX0" fmla="*/ 649899 w 2463628"/>
                <a:gd name="connsiteY0" fmla="*/ 0 h 2317479"/>
                <a:gd name="connsiteX1" fmla="*/ 1813730 w 2463628"/>
                <a:gd name="connsiteY1" fmla="*/ 0 h 2317479"/>
                <a:gd name="connsiteX2" fmla="*/ 1818970 w 2463628"/>
                <a:gd name="connsiteY2" fmla="*/ 2524 h 2317479"/>
                <a:gd name="connsiteX3" fmla="*/ 2463628 w 2463628"/>
                <a:gd name="connsiteY3" fmla="*/ 1085665 h 2317479"/>
                <a:gd name="connsiteX4" fmla="*/ 1231814 w 2463628"/>
                <a:gd name="connsiteY4" fmla="*/ 2317479 h 2317479"/>
                <a:gd name="connsiteX5" fmla="*/ 0 w 2463628"/>
                <a:gd name="connsiteY5" fmla="*/ 1085665 h 2317479"/>
                <a:gd name="connsiteX6" fmla="*/ 644659 w 2463628"/>
                <a:gd name="connsiteY6" fmla="*/ 2524 h 231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628" h="2317479">
                  <a:moveTo>
                    <a:pt x="649899" y="0"/>
                  </a:moveTo>
                  <a:lnTo>
                    <a:pt x="1813730" y="0"/>
                  </a:lnTo>
                  <a:lnTo>
                    <a:pt x="1818970" y="2524"/>
                  </a:lnTo>
                  <a:cubicBezTo>
                    <a:pt x="2202957" y="211119"/>
                    <a:pt x="2463628" y="617951"/>
                    <a:pt x="2463628" y="1085665"/>
                  </a:cubicBezTo>
                  <a:cubicBezTo>
                    <a:pt x="2463628" y="1765977"/>
                    <a:pt x="1912126" y="2317479"/>
                    <a:pt x="1231814" y="2317479"/>
                  </a:cubicBezTo>
                  <a:cubicBezTo>
                    <a:pt x="551502" y="2317479"/>
                    <a:pt x="0" y="1765977"/>
                    <a:pt x="0" y="1085665"/>
                  </a:cubicBezTo>
                  <a:cubicBezTo>
                    <a:pt x="0" y="617951"/>
                    <a:pt x="260671" y="211119"/>
                    <a:pt x="644659" y="2524"/>
                  </a:cubicBezTo>
                  <a:close/>
                </a:path>
              </a:pathLst>
            </a:cu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15DD81C-5290-427A-B3FC-F057918F0F6D}"/>
              </a:ext>
            </a:extLst>
          </p:cNvPr>
          <p:cNvGrpSpPr/>
          <p:nvPr/>
        </p:nvGrpSpPr>
        <p:grpSpPr>
          <a:xfrm>
            <a:off x="435160" y="2661987"/>
            <a:ext cx="8220076" cy="3151727"/>
            <a:chOff x="409537" y="2653441"/>
            <a:chExt cx="8220076" cy="3151727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E7F434E-0E75-4C16-99BB-520CAA29FA22}"/>
                </a:ext>
              </a:extLst>
            </p:cNvPr>
            <p:cNvGrpSpPr/>
            <p:nvPr/>
          </p:nvGrpSpPr>
          <p:grpSpPr>
            <a:xfrm>
              <a:off x="409537" y="2653441"/>
              <a:ext cx="8220076" cy="3151727"/>
              <a:chOff x="466726" y="2655726"/>
              <a:chExt cx="8220076" cy="3151727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77B7571-208A-49C3-BC93-BC2197FC823F}"/>
                  </a:ext>
                </a:extLst>
              </p:cNvPr>
              <p:cNvGrpSpPr/>
              <p:nvPr/>
            </p:nvGrpSpPr>
            <p:grpSpPr>
              <a:xfrm>
                <a:off x="466726" y="2655726"/>
                <a:ext cx="8220076" cy="3151727"/>
                <a:chOff x="466726" y="2655300"/>
                <a:chExt cx="8220076" cy="315172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C0370434-CD5C-452D-BBC5-541A04813C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726" y="4009938"/>
                  <a:ext cx="8220076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F5A967FD-FB47-487D-AC56-720E6006D834}"/>
                    </a:ext>
                  </a:extLst>
                </p:cNvPr>
                <p:cNvGrpSpPr/>
                <p:nvPr/>
              </p:nvGrpSpPr>
              <p:grpSpPr>
                <a:xfrm>
                  <a:off x="805765" y="2655300"/>
                  <a:ext cx="7646847" cy="3151727"/>
                  <a:chOff x="805765" y="2461216"/>
                  <a:chExt cx="7646847" cy="3151727"/>
                </a:xfrm>
              </p:grpSpPr>
              <p:sp>
                <p:nvSpPr>
                  <p:cNvPr id="163" name="Rectangle: Rounded Corners 162">
                    <a:extLst>
                      <a:ext uri="{FF2B5EF4-FFF2-40B4-BE49-F238E27FC236}">
                        <a16:creationId xmlns:a16="http://schemas.microsoft.com/office/drawing/2014/main" id="{1FCB1DE5-4EF6-4FDC-9F97-804A4CE2BCBB}"/>
                      </a:ext>
                    </a:extLst>
                  </p:cNvPr>
                  <p:cNvSpPr/>
                  <p:nvPr/>
                </p:nvSpPr>
                <p:spPr>
                  <a:xfrm>
                    <a:off x="805765" y="5170981"/>
                    <a:ext cx="7646847" cy="44196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Closes with an ending which may sometimes be a </a:t>
                    </a:r>
                    <a:r>
                      <a:rPr lang="en-GB" sz="1800" b="1" i="0" u="none" strike="noStrike" dirty="0" err="1">
                        <a:solidFill>
                          <a:schemeClr val="tx1"/>
                        </a:solidFill>
                        <a:effectLst/>
                      </a:rPr>
                      <a:t>cliffhanger</a:t>
                    </a:r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D0E6C7F0-B5E2-40AE-9DBB-B5FD98D0BB0E}"/>
                      </a:ext>
                    </a:extLst>
                  </p:cNvPr>
                  <p:cNvGrpSpPr/>
                  <p:nvPr/>
                </p:nvGrpSpPr>
                <p:grpSpPr>
                  <a:xfrm>
                    <a:off x="3176829" y="2461216"/>
                    <a:ext cx="3008697" cy="2628249"/>
                    <a:chOff x="3176829" y="2461216"/>
                    <a:chExt cx="3008697" cy="2628249"/>
                  </a:xfrm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43FC23B0-436E-46C5-85D0-5FBA1BFF4BB1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3176829" y="2576500"/>
                      <a:ext cx="1035396" cy="103539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63816985-9B43-433E-A291-CAF3B563957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780110" y="3203857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551BA226-8864-4E5C-9E49-E6BCBB8B41A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002463" y="4583662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4F232172-6EFC-4F95-B5BB-B11D62479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60D8A807-619A-4BEB-8359-B06571C86D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18521047-13A3-4B80-990D-6F223B1B962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993736" y="3002979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2947695A-CFF4-4286-B620-E71A2CB10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447" r="21447"/>
              <a:stretch/>
            </p:blipFill>
            <p:spPr>
              <a:xfrm>
                <a:off x="3480233" y="2873318"/>
                <a:ext cx="2193062" cy="2193062"/>
              </a:xfrm>
              <a:custGeom>
                <a:avLst/>
                <a:gdLst>
                  <a:gd name="connsiteX0" fmla="*/ 936690 w 1873380"/>
                  <a:gd name="connsiteY0" fmla="*/ 0 h 1873380"/>
                  <a:gd name="connsiteX1" fmla="*/ 1873380 w 1873380"/>
                  <a:gd name="connsiteY1" fmla="*/ 936690 h 1873380"/>
                  <a:gd name="connsiteX2" fmla="*/ 936690 w 1873380"/>
                  <a:gd name="connsiteY2" fmla="*/ 1873380 h 1873380"/>
                  <a:gd name="connsiteX3" fmla="*/ 0 w 1873380"/>
                  <a:gd name="connsiteY3" fmla="*/ 936690 h 1873380"/>
                  <a:gd name="connsiteX4" fmla="*/ 936690 w 1873380"/>
                  <a:gd name="connsiteY4" fmla="*/ 0 h 18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380" h="1873380">
                    <a:moveTo>
                      <a:pt x="936690" y="0"/>
                    </a:moveTo>
                    <a:cubicBezTo>
                      <a:pt x="1454010" y="0"/>
                      <a:pt x="1873380" y="419370"/>
                      <a:pt x="1873380" y="936690"/>
                    </a:cubicBezTo>
                    <a:cubicBezTo>
                      <a:pt x="1873380" y="1454010"/>
                      <a:pt x="1454010" y="1873380"/>
                      <a:pt x="936690" y="1873380"/>
                    </a:cubicBezTo>
                    <a:cubicBezTo>
                      <a:pt x="419370" y="1873380"/>
                      <a:pt x="0" y="1454010"/>
                      <a:pt x="0" y="936690"/>
                    </a:cubicBezTo>
                    <a:cubicBezTo>
                      <a:pt x="0" y="419370"/>
                      <a:pt x="419370" y="0"/>
                      <a:pt x="9366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6E6B2D84-DB9C-44C9-AF6C-4D2A5EDB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994" y="3412598"/>
              <a:ext cx="1878150" cy="1651497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5607B6C-4C29-4478-9CE3-D73EF908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880"/>
            <a:stretch>
              <a:fillRect/>
            </a:stretch>
          </p:blipFill>
          <p:spPr>
            <a:xfrm>
              <a:off x="4005089" y="4077625"/>
              <a:ext cx="1007959" cy="989374"/>
            </a:xfrm>
            <a:custGeom>
              <a:avLst/>
              <a:gdLst>
                <a:gd name="connsiteX0" fmla="*/ 0 w 1007959"/>
                <a:gd name="connsiteY0" fmla="*/ 0 h 989374"/>
                <a:gd name="connsiteX1" fmla="*/ 1007959 w 1007959"/>
                <a:gd name="connsiteY1" fmla="*/ 0 h 989374"/>
                <a:gd name="connsiteX2" fmla="*/ 1007959 w 1007959"/>
                <a:gd name="connsiteY2" fmla="*/ 864236 h 989374"/>
                <a:gd name="connsiteX3" fmla="*/ 935709 w 1007959"/>
                <a:gd name="connsiteY3" fmla="*/ 899041 h 989374"/>
                <a:gd name="connsiteX4" fmla="*/ 488270 w 1007959"/>
                <a:gd name="connsiteY4" fmla="*/ 989374 h 989374"/>
                <a:gd name="connsiteX5" fmla="*/ 40832 w 1007959"/>
                <a:gd name="connsiteY5" fmla="*/ 899041 h 989374"/>
                <a:gd name="connsiteX6" fmla="*/ 0 w 1007959"/>
                <a:gd name="connsiteY6" fmla="*/ 879371 h 98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959" h="989374">
                  <a:moveTo>
                    <a:pt x="0" y="0"/>
                  </a:moveTo>
                  <a:lnTo>
                    <a:pt x="1007959" y="0"/>
                  </a:lnTo>
                  <a:lnTo>
                    <a:pt x="1007959" y="864236"/>
                  </a:lnTo>
                  <a:lnTo>
                    <a:pt x="935709" y="899041"/>
                  </a:lnTo>
                  <a:cubicBezTo>
                    <a:pt x="798184" y="957209"/>
                    <a:pt x="646984" y="989374"/>
                    <a:pt x="488270" y="989374"/>
                  </a:cubicBezTo>
                  <a:cubicBezTo>
                    <a:pt x="329557" y="989374"/>
                    <a:pt x="178356" y="957209"/>
                    <a:pt x="40832" y="899041"/>
                  </a:cubicBezTo>
                  <a:lnTo>
                    <a:pt x="0" y="879371"/>
                  </a:lnTo>
                  <a:close/>
                </a:path>
              </a:pathLst>
            </a:custGeom>
          </p:spPr>
        </p:pic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467530D-3A4C-49F5-BD80-C007622991DE}"/>
                </a:ext>
              </a:extLst>
            </p:cNvPr>
            <p:cNvSpPr/>
            <p:nvPr/>
          </p:nvSpPr>
          <p:spPr>
            <a:xfrm rot="10800000">
              <a:off x="3999704" y="3025211"/>
              <a:ext cx="794488" cy="1035840"/>
            </a:xfrm>
            <a:custGeom>
              <a:avLst/>
              <a:gdLst>
                <a:gd name="connsiteX0" fmla="*/ 397244 w 794488"/>
                <a:gd name="connsiteY0" fmla="*/ 1035840 h 1035840"/>
                <a:gd name="connsiteX1" fmla="*/ 0 w 794488"/>
                <a:gd name="connsiteY1" fmla="*/ 638596 h 1035840"/>
                <a:gd name="connsiteX2" fmla="*/ 242618 w 794488"/>
                <a:gd name="connsiteY2" fmla="*/ 272569 h 1035840"/>
                <a:gd name="connsiteX3" fmla="*/ 253431 w 794488"/>
                <a:gd name="connsiteY3" fmla="*/ 269213 h 1035840"/>
                <a:gd name="connsiteX4" fmla="*/ 344187 w 794488"/>
                <a:gd name="connsiteY4" fmla="*/ 0 h 1035840"/>
                <a:gd name="connsiteX5" fmla="*/ 535409 w 794488"/>
                <a:gd name="connsiteY5" fmla="*/ 267460 h 1035840"/>
                <a:gd name="connsiteX6" fmla="*/ 551869 w 794488"/>
                <a:gd name="connsiteY6" fmla="*/ 272569 h 1035840"/>
                <a:gd name="connsiteX7" fmla="*/ 794488 w 794488"/>
                <a:gd name="connsiteY7" fmla="*/ 638596 h 1035840"/>
                <a:gd name="connsiteX8" fmla="*/ 397244 w 794488"/>
                <a:gd name="connsiteY8" fmla="*/ 1035840 h 103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488" h="1035840">
                  <a:moveTo>
                    <a:pt x="397244" y="1035840"/>
                  </a:moveTo>
                  <a:cubicBezTo>
                    <a:pt x="177852" y="1035840"/>
                    <a:pt x="0" y="857988"/>
                    <a:pt x="0" y="638596"/>
                  </a:cubicBezTo>
                  <a:cubicBezTo>
                    <a:pt x="0" y="474052"/>
                    <a:pt x="100042" y="332874"/>
                    <a:pt x="242618" y="272569"/>
                  </a:cubicBezTo>
                  <a:lnTo>
                    <a:pt x="253431" y="269213"/>
                  </a:lnTo>
                  <a:lnTo>
                    <a:pt x="344187" y="0"/>
                  </a:lnTo>
                  <a:lnTo>
                    <a:pt x="535409" y="267460"/>
                  </a:lnTo>
                  <a:lnTo>
                    <a:pt x="551869" y="272569"/>
                  </a:lnTo>
                  <a:cubicBezTo>
                    <a:pt x="694446" y="332874"/>
                    <a:pt x="794488" y="474052"/>
                    <a:pt x="794488" y="638596"/>
                  </a:cubicBezTo>
                  <a:cubicBezTo>
                    <a:pt x="794488" y="857988"/>
                    <a:pt x="616636" y="1035840"/>
                    <a:pt x="397244" y="103584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9CC5754-EC20-41F1-9922-C20F19444464}"/>
                </a:ext>
              </a:extLst>
            </p:cNvPr>
            <p:cNvGrpSpPr/>
            <p:nvPr/>
          </p:nvGrpSpPr>
          <p:grpSpPr>
            <a:xfrm>
              <a:off x="3927047" y="3025211"/>
              <a:ext cx="715536" cy="652518"/>
              <a:chOff x="3423044" y="645797"/>
              <a:chExt cx="1086026" cy="990378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52D8E7B7-CC87-49CF-8475-54859CEA0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755" r="34000" b="80810"/>
              <a:stretch>
                <a:fillRect/>
              </a:stretch>
            </p:blipFill>
            <p:spPr>
              <a:xfrm>
                <a:off x="3423044" y="957324"/>
                <a:ext cx="781487" cy="678851"/>
              </a:xfrm>
              <a:custGeom>
                <a:avLst/>
                <a:gdLst>
                  <a:gd name="connsiteX0" fmla="*/ 76913 w 1515027"/>
                  <a:gd name="connsiteY0" fmla="*/ 0 h 1316052"/>
                  <a:gd name="connsiteX1" fmla="*/ 1408519 w 1515027"/>
                  <a:gd name="connsiteY1" fmla="*/ 0 h 1316052"/>
                  <a:gd name="connsiteX2" fmla="*/ 1435229 w 1515027"/>
                  <a:gd name="connsiteY2" fmla="*/ 50220 h 1316052"/>
                  <a:gd name="connsiteX3" fmla="*/ 1504060 w 1515027"/>
                  <a:gd name="connsiteY3" fmla="*/ 273465 h 1316052"/>
                  <a:gd name="connsiteX4" fmla="*/ 1512606 w 1515027"/>
                  <a:gd name="connsiteY4" fmla="*/ 478564 h 1316052"/>
                  <a:gd name="connsiteX5" fmla="*/ 1478423 w 1515027"/>
                  <a:gd name="connsiteY5" fmla="*/ 675118 h 1316052"/>
                  <a:gd name="connsiteX6" fmla="*/ 1410056 w 1515027"/>
                  <a:gd name="connsiteY6" fmla="*/ 854579 h 1316052"/>
                  <a:gd name="connsiteX7" fmla="*/ 1333144 w 1515027"/>
                  <a:gd name="connsiteY7" fmla="*/ 999858 h 1316052"/>
                  <a:gd name="connsiteX8" fmla="*/ 1264778 w 1515027"/>
                  <a:gd name="connsiteY8" fmla="*/ 1153682 h 1316052"/>
                  <a:gd name="connsiteX9" fmla="*/ 1239141 w 1515027"/>
                  <a:gd name="connsiteY9" fmla="*/ 1213503 h 1316052"/>
                  <a:gd name="connsiteX10" fmla="*/ 1204957 w 1515027"/>
                  <a:gd name="connsiteY10" fmla="*/ 1256232 h 1316052"/>
                  <a:gd name="connsiteX11" fmla="*/ 1153683 w 1515027"/>
                  <a:gd name="connsiteY11" fmla="*/ 1290415 h 1316052"/>
                  <a:gd name="connsiteX12" fmla="*/ 1085316 w 1515027"/>
                  <a:gd name="connsiteY12" fmla="*/ 1307506 h 1316052"/>
                  <a:gd name="connsiteX13" fmla="*/ 991313 w 1515027"/>
                  <a:gd name="connsiteY13" fmla="*/ 1316052 h 1316052"/>
                  <a:gd name="connsiteX14" fmla="*/ 589660 w 1515027"/>
                  <a:gd name="connsiteY14" fmla="*/ 1128045 h 1316052"/>
                  <a:gd name="connsiteX15" fmla="*/ 145279 w 1515027"/>
                  <a:gd name="connsiteY15" fmla="*/ 914400 h 1316052"/>
                  <a:gd name="connsiteX16" fmla="*/ 17092 w 1515027"/>
                  <a:gd name="connsiteY16" fmla="*/ 640934 h 1316052"/>
                  <a:gd name="connsiteX17" fmla="*/ 0 w 1515027"/>
                  <a:gd name="connsiteY17" fmla="*/ 299103 h 1316052"/>
                  <a:gd name="connsiteX18" fmla="*/ 76913 w 1515027"/>
                  <a:gd name="connsiteY18" fmla="*/ 0 h 131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15027" h="1316052">
                    <a:moveTo>
                      <a:pt x="76913" y="0"/>
                    </a:moveTo>
                    <a:lnTo>
                      <a:pt x="1408519" y="0"/>
                    </a:lnTo>
                    <a:lnTo>
                      <a:pt x="1435229" y="50220"/>
                    </a:lnTo>
                    <a:cubicBezTo>
                      <a:pt x="1468370" y="125187"/>
                      <a:pt x="1491697" y="204779"/>
                      <a:pt x="1504060" y="273465"/>
                    </a:cubicBezTo>
                    <a:cubicBezTo>
                      <a:pt x="1516182" y="340808"/>
                      <a:pt x="1516965" y="410277"/>
                      <a:pt x="1512606" y="478564"/>
                    </a:cubicBezTo>
                    <a:cubicBezTo>
                      <a:pt x="1508370" y="544930"/>
                      <a:pt x="1489817" y="609600"/>
                      <a:pt x="1478423" y="675118"/>
                    </a:cubicBezTo>
                    <a:cubicBezTo>
                      <a:pt x="1455634" y="734938"/>
                      <a:pt x="1436197" y="796146"/>
                      <a:pt x="1410056" y="854579"/>
                    </a:cubicBezTo>
                    <a:cubicBezTo>
                      <a:pt x="1387680" y="904596"/>
                      <a:pt x="1358781" y="951432"/>
                      <a:pt x="1333144" y="999858"/>
                    </a:cubicBezTo>
                    <a:cubicBezTo>
                      <a:pt x="1306891" y="1049448"/>
                      <a:pt x="1287997" y="1102601"/>
                      <a:pt x="1264778" y="1153682"/>
                    </a:cubicBezTo>
                    <a:cubicBezTo>
                      <a:pt x="1238378" y="1211761"/>
                      <a:pt x="1255447" y="1164579"/>
                      <a:pt x="1239141" y="1213503"/>
                    </a:cubicBezTo>
                    <a:cubicBezTo>
                      <a:pt x="1206008" y="1235591"/>
                      <a:pt x="1216751" y="1220850"/>
                      <a:pt x="1204957" y="1256232"/>
                    </a:cubicBezTo>
                    <a:cubicBezTo>
                      <a:pt x="1198461" y="1275719"/>
                      <a:pt x="1170774" y="1279021"/>
                      <a:pt x="1153683" y="1290415"/>
                    </a:cubicBezTo>
                    <a:cubicBezTo>
                      <a:pt x="1153683" y="1290415"/>
                      <a:pt x="1108519" y="1303842"/>
                      <a:pt x="1085316" y="1307506"/>
                    </a:cubicBezTo>
                    <a:cubicBezTo>
                      <a:pt x="1054237" y="1312413"/>
                      <a:pt x="1022647" y="1313203"/>
                      <a:pt x="991313" y="1316052"/>
                    </a:cubicBezTo>
                    <a:lnTo>
                      <a:pt x="589660" y="1128045"/>
                    </a:lnTo>
                    <a:lnTo>
                      <a:pt x="145279" y="914400"/>
                    </a:lnTo>
                    <a:cubicBezTo>
                      <a:pt x="107472" y="838785"/>
                      <a:pt x="23879" y="672929"/>
                      <a:pt x="17092" y="640934"/>
                    </a:cubicBezTo>
                    <a:cubicBezTo>
                      <a:pt x="-6582" y="529331"/>
                      <a:pt x="5697" y="413047"/>
                      <a:pt x="0" y="299103"/>
                    </a:cubicBezTo>
                    <a:cubicBezTo>
                      <a:pt x="25638" y="199402"/>
                      <a:pt x="24852" y="88810"/>
                      <a:pt x="76913" y="0"/>
                    </a:cubicBezTo>
                    <a:close/>
                  </a:path>
                </a:pathLst>
              </a:custGeom>
            </p:spPr>
          </p:pic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A52D4E3-0785-4271-9733-EFF34F32647A}"/>
                  </a:ext>
                </a:extLst>
              </p:cNvPr>
              <p:cNvSpPr txBox="1"/>
              <p:nvPr/>
            </p:nvSpPr>
            <p:spPr>
              <a:xfrm>
                <a:off x="4062958" y="645797"/>
                <a:ext cx="446112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40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DBAC098-D61D-432C-987A-EEB6FE2180C1}"/>
              </a:ext>
            </a:extLst>
          </p:cNvPr>
          <p:cNvGrpSpPr/>
          <p:nvPr/>
        </p:nvGrpSpPr>
        <p:grpSpPr>
          <a:xfrm>
            <a:off x="435160" y="2653441"/>
            <a:ext cx="7960263" cy="3439709"/>
            <a:chOff x="435160" y="2653441"/>
            <a:chExt cx="7960263" cy="3439709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6334CFA-5424-4CA4-9557-160C5A4303C4}"/>
                </a:ext>
              </a:extLst>
            </p:cNvPr>
            <p:cNvCxnSpPr>
              <a:cxnSpLocks/>
            </p:cNvCxnSpPr>
            <p:nvPr/>
          </p:nvCxnSpPr>
          <p:spPr>
            <a:xfrm>
              <a:off x="435160" y="4016625"/>
              <a:ext cx="410398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95870897-9D96-474D-B449-EE5ABE87A2B4}"/>
                </a:ext>
              </a:extLst>
            </p:cNvPr>
            <p:cNvGrpSpPr/>
            <p:nvPr/>
          </p:nvGrpSpPr>
          <p:grpSpPr>
            <a:xfrm>
              <a:off x="748576" y="2653441"/>
              <a:ext cx="7646847" cy="3439709"/>
              <a:chOff x="748576" y="2653441"/>
              <a:chExt cx="7646847" cy="3439709"/>
            </a:xfrm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886D6ABA-C04C-4971-87F4-389CE023FA90}"/>
                  </a:ext>
                </a:extLst>
              </p:cNvPr>
              <p:cNvGrpSpPr/>
              <p:nvPr/>
            </p:nvGrpSpPr>
            <p:grpSpPr>
              <a:xfrm>
                <a:off x="748576" y="2653441"/>
                <a:ext cx="7646847" cy="3439709"/>
                <a:chOff x="805765" y="2655726"/>
                <a:chExt cx="7646847" cy="3439709"/>
              </a:xfrm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E9F39CDD-2C86-46FE-939C-43754496EA52}"/>
                    </a:ext>
                  </a:extLst>
                </p:cNvPr>
                <p:cNvGrpSpPr/>
                <p:nvPr/>
              </p:nvGrpSpPr>
              <p:grpSpPr>
                <a:xfrm>
                  <a:off x="805765" y="2655726"/>
                  <a:ext cx="7646847" cy="3439709"/>
                  <a:chOff x="805765" y="2461216"/>
                  <a:chExt cx="7646847" cy="3439709"/>
                </a:xfrm>
              </p:grpSpPr>
              <p:sp>
                <p:nvSpPr>
                  <p:cNvPr id="194" name="Rectangle: Rounded Corners 193">
                    <a:extLst>
                      <a:ext uri="{FF2B5EF4-FFF2-40B4-BE49-F238E27FC236}">
                        <a16:creationId xmlns:a16="http://schemas.microsoft.com/office/drawing/2014/main" id="{DF7BCF3A-DB72-46A2-B7C2-51FED9BFA4F3}"/>
                      </a:ext>
                    </a:extLst>
                  </p:cNvPr>
                  <p:cNvSpPr/>
                  <p:nvPr/>
                </p:nvSpPr>
                <p:spPr>
                  <a:xfrm>
                    <a:off x="805765" y="5170980"/>
                    <a:ext cx="7646847" cy="72994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800" b="1" i="0" u="none" strike="noStrike" dirty="0">
                        <a:solidFill>
                          <a:schemeClr val="tx1"/>
                        </a:solidFill>
                        <a:effectLst/>
                      </a:rPr>
                      <a:t>Contains lots of description to allow the reader or listener to imagine things vividly and accurately.</a:t>
                    </a:r>
                    <a:endParaRPr lang="en-GB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5D7F66E8-C662-4F90-A809-88CF54BD3BA3}"/>
                      </a:ext>
                    </a:extLst>
                  </p:cNvPr>
                  <p:cNvGrpSpPr/>
                  <p:nvPr/>
                </p:nvGrpSpPr>
                <p:grpSpPr>
                  <a:xfrm>
                    <a:off x="2836397" y="2461216"/>
                    <a:ext cx="3229912" cy="2628249"/>
                    <a:chOff x="2836397" y="2461216"/>
                    <a:chExt cx="3229912" cy="2628249"/>
                  </a:xfrm>
                </p:grpSpPr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15B0CE8C-A5ED-4D85-9525-FF4F787D35CD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2836397" y="3409596"/>
                      <a:ext cx="1457975" cy="145797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47E7343F-0835-458D-BE2B-E80B7A69EB3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558543" y="4337759"/>
                      <a:ext cx="309864" cy="30986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A6A5ED6A-B085-4A4E-986D-BC8B033EBDD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2934826" y="2985387"/>
                      <a:ext cx="420224" cy="420224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AA67D4AC-667C-45BE-8390-DFEE520370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109" y="2461216"/>
                      <a:ext cx="2628249" cy="2628249"/>
                    </a:xfrm>
                    <a:prstGeom prst="ellipse">
                      <a:avLst/>
                    </a:prstGeom>
                    <a:solidFill>
                      <a:srgbClr val="E077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C14262D0-A56D-4C90-9E25-66EBEF04C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7730" y="2625837"/>
                      <a:ext cx="2299005" cy="2299005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C633604E-4BEF-45AB-970F-6F10F0743645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5874519" y="4232910"/>
                      <a:ext cx="191790" cy="191790"/>
                    </a:xfrm>
                    <a:prstGeom prst="rect">
                      <a:avLst/>
                    </a:prstGeom>
                    <a:solidFill>
                      <a:srgbClr val="009640">
                        <a:alpha val="42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pic>
              <p:nvPicPr>
                <p:cNvPr id="193" name="Picture 192">
                  <a:extLst>
                    <a:ext uri="{FF2B5EF4-FFF2-40B4-BE49-F238E27FC236}">
                      <a16:creationId xmlns:a16="http://schemas.microsoft.com/office/drawing/2014/main" id="{21C32E6D-A972-4ED7-B36D-336965FAB1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643" r="14643"/>
                <a:stretch/>
              </p:blipFill>
              <p:spPr>
                <a:xfrm>
                  <a:off x="3480233" y="2873318"/>
                  <a:ext cx="2193062" cy="2193062"/>
                </a:xfrm>
                <a:custGeom>
                  <a:avLst/>
                  <a:gdLst>
                    <a:gd name="connsiteX0" fmla="*/ 936690 w 1873380"/>
                    <a:gd name="connsiteY0" fmla="*/ 0 h 1873380"/>
                    <a:gd name="connsiteX1" fmla="*/ 1873380 w 1873380"/>
                    <a:gd name="connsiteY1" fmla="*/ 936690 h 1873380"/>
                    <a:gd name="connsiteX2" fmla="*/ 936690 w 1873380"/>
                    <a:gd name="connsiteY2" fmla="*/ 1873380 h 1873380"/>
                    <a:gd name="connsiteX3" fmla="*/ 0 w 1873380"/>
                    <a:gd name="connsiteY3" fmla="*/ 936690 h 1873380"/>
                    <a:gd name="connsiteX4" fmla="*/ 936690 w 1873380"/>
                    <a:gd name="connsiteY4" fmla="*/ 0 h 187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3380" h="1873380">
                      <a:moveTo>
                        <a:pt x="936690" y="0"/>
                      </a:moveTo>
                      <a:cubicBezTo>
                        <a:pt x="1454010" y="0"/>
                        <a:pt x="1873380" y="419370"/>
                        <a:pt x="1873380" y="936690"/>
                      </a:cubicBezTo>
                      <a:cubicBezTo>
                        <a:pt x="1873380" y="1454010"/>
                        <a:pt x="1454010" y="1873380"/>
                        <a:pt x="936690" y="1873380"/>
                      </a:cubicBezTo>
                      <a:cubicBezTo>
                        <a:pt x="419370" y="1873380"/>
                        <a:pt x="0" y="1454010"/>
                        <a:pt x="0" y="936690"/>
                      </a:cubicBezTo>
                      <a:cubicBezTo>
                        <a:pt x="0" y="419370"/>
                        <a:pt x="419370" y="0"/>
                        <a:pt x="936690" y="0"/>
                      </a:cubicBezTo>
                      <a:close/>
                    </a:path>
                  </a:pathLst>
                </a:custGeom>
              </p:spPr>
            </p:pic>
          </p:grpSp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1E246F88-9377-42EB-9996-8D85B80D0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2829" y="3770121"/>
                <a:ext cx="1333952" cy="983663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BA2F2E7D-4C2A-4C53-B619-CEB24494E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483"/>
              <a:stretch/>
            </p:blipFill>
            <p:spPr>
              <a:xfrm>
                <a:off x="4028676" y="3053094"/>
                <a:ext cx="1086645" cy="1983902"/>
              </a:xfrm>
              <a:prstGeom prst="rect">
                <a:avLst/>
              </a:prstGeom>
            </p:spPr>
          </p:pic>
        </p:grpSp>
      </p:grpSp>
      <p:pic>
        <p:nvPicPr>
          <p:cNvPr id="175" name="Picture 174">
            <a:extLst>
              <a:ext uri="{FF2B5EF4-FFF2-40B4-BE49-F238E27FC236}">
                <a16:creationId xmlns:a16="http://schemas.microsoft.com/office/drawing/2014/main" id="{F1E065BD-8748-455E-B43F-332F932523F8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8036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21000" decel="7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6101" r="3438" b="1755"/>
          <a:stretch>
            <a:fillRect/>
          </a:stretch>
        </p:blipFill>
        <p:spPr>
          <a:xfrm>
            <a:off x="447669" y="421373"/>
            <a:ext cx="8235713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Amazing Openings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30452-A942-4345-A7DA-FD69C9739E9D}"/>
              </a:ext>
            </a:extLst>
          </p:cNvPr>
          <p:cNvGrpSpPr/>
          <p:nvPr/>
        </p:nvGrpSpPr>
        <p:grpSpPr>
          <a:xfrm>
            <a:off x="447670" y="1741905"/>
            <a:ext cx="3587436" cy="882493"/>
            <a:chOff x="447669" y="3197650"/>
            <a:chExt cx="5154073" cy="818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758278-8EAE-4E82-A098-019A91CB9F57}"/>
                </a:ext>
              </a:extLst>
            </p:cNvPr>
            <p:cNvSpPr/>
            <p:nvPr/>
          </p:nvSpPr>
          <p:spPr>
            <a:xfrm>
              <a:off x="447669" y="3197650"/>
              <a:ext cx="5154073" cy="81843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75756-CF31-4CC6-90EA-AF6BEF733CAE}"/>
                </a:ext>
              </a:extLst>
            </p:cNvPr>
            <p:cNvSpPr txBox="1"/>
            <p:nvPr/>
          </p:nvSpPr>
          <p:spPr>
            <a:xfrm>
              <a:off x="946572" y="3282625"/>
              <a:ext cx="4601094" cy="4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There are many ways to do </a:t>
              </a:r>
              <a:r>
                <a:rPr lang="en-GB" spc="-50" dirty="0">
                  <a:solidFill>
                    <a:schemeClr val="bg1"/>
                  </a:solidFill>
                </a:rPr>
                <a:t>this but you may want to try: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4F1E37-2E67-4C8B-8545-9A8B070BE487}"/>
              </a:ext>
            </a:extLst>
          </p:cNvPr>
          <p:cNvGrpSpPr/>
          <p:nvPr/>
        </p:nvGrpSpPr>
        <p:grpSpPr>
          <a:xfrm>
            <a:off x="5108896" y="1577130"/>
            <a:ext cx="3101648" cy="4597167"/>
            <a:chOff x="5108896" y="1577130"/>
            <a:chExt cx="3101648" cy="45971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75738E-7654-4744-927F-23427A22C69D}"/>
                </a:ext>
              </a:extLst>
            </p:cNvPr>
            <p:cNvSpPr/>
            <p:nvPr/>
          </p:nvSpPr>
          <p:spPr>
            <a:xfrm>
              <a:off x="5108896" y="1577130"/>
              <a:ext cx="3101648" cy="45971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F1AD27-28D4-433C-A41B-960098FC54CF}"/>
                </a:ext>
              </a:extLst>
            </p:cNvPr>
            <p:cNvSpPr/>
            <p:nvPr/>
          </p:nvSpPr>
          <p:spPr>
            <a:xfrm>
              <a:off x="5211892" y="1729531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295679-2AC1-4B89-B20E-95AF75245839}"/>
                </a:ext>
              </a:extLst>
            </p:cNvPr>
            <p:cNvSpPr/>
            <p:nvPr/>
          </p:nvSpPr>
          <p:spPr>
            <a:xfrm>
              <a:off x="5211892" y="2849920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A3E959-7B3C-4EED-B368-B0B1C397E5C2}"/>
                </a:ext>
              </a:extLst>
            </p:cNvPr>
            <p:cNvSpPr/>
            <p:nvPr/>
          </p:nvSpPr>
          <p:spPr>
            <a:xfrm>
              <a:off x="5211892" y="3970309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50868C-51B0-4FB2-890D-2A4CF4FEA2FA}"/>
                </a:ext>
              </a:extLst>
            </p:cNvPr>
            <p:cNvSpPr/>
            <p:nvPr/>
          </p:nvSpPr>
          <p:spPr>
            <a:xfrm>
              <a:off x="5211892" y="5090697"/>
              <a:ext cx="2846660" cy="927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5FA748-B705-4D3C-A1A5-7818C62F8C56}"/>
              </a:ext>
            </a:extLst>
          </p:cNvPr>
          <p:cNvSpPr/>
          <p:nvPr/>
        </p:nvSpPr>
        <p:spPr>
          <a:xfrm>
            <a:off x="811374" y="2868939"/>
            <a:ext cx="4145530" cy="760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C00000"/>
                </a:solidFill>
                <a:effectLst/>
              </a:rPr>
              <a:t>action</a:t>
            </a:r>
            <a:r>
              <a:rPr lang="en-GB" sz="1800" b="0" i="0" u="none" strike="noStrike" dirty="0">
                <a:solidFill>
                  <a:srgbClr val="595959"/>
                </a:solidFill>
                <a:effectLst/>
              </a:rPr>
              <a:t>, such as opening the story in the middle of an ongoing battle;</a:t>
            </a:r>
            <a:endParaRPr lang="en-GB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6246BE-00CF-4391-8828-41D607A05578}"/>
              </a:ext>
            </a:extLst>
          </p:cNvPr>
          <p:cNvSpPr/>
          <p:nvPr/>
        </p:nvSpPr>
        <p:spPr>
          <a:xfrm>
            <a:off x="811374" y="3726223"/>
            <a:ext cx="4145530" cy="760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18A0DB"/>
                </a:solidFill>
                <a:effectLst/>
              </a:rPr>
              <a:t>dialogue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,</a:t>
            </a:r>
            <a:r>
              <a:rPr lang="en-GB" sz="1800" b="1" i="0" u="none" strike="noStrike" dirty="0">
                <a:solidFill>
                  <a:srgbClr val="595959"/>
                </a:solidFill>
                <a:effectLst/>
              </a:rPr>
              <a:t> 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such as opening the story </a:t>
            </a:r>
            <a:r>
              <a:rPr lang="en-GB" sz="1800" i="0" u="none" strike="noStrike" spc="-50" dirty="0">
                <a:solidFill>
                  <a:srgbClr val="595959"/>
                </a:solidFill>
                <a:effectLst/>
              </a:rPr>
              <a:t>with a conversation between characters;</a:t>
            </a:r>
            <a:endParaRPr lang="en-GB" spc="-5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62BC1E-7988-4A9C-A13D-6ACB3FE68FC8}"/>
              </a:ext>
            </a:extLst>
          </p:cNvPr>
          <p:cNvSpPr/>
          <p:nvPr/>
        </p:nvSpPr>
        <p:spPr>
          <a:xfrm>
            <a:off x="811374" y="4583507"/>
            <a:ext cx="4145530" cy="7244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E07731"/>
                </a:solidFill>
                <a:effectLst/>
              </a:rPr>
              <a:t>character description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, which gives the reader someone to connect with;</a:t>
            </a:r>
            <a:endParaRPr lang="en-GB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751988-9B61-4E69-95C7-A0A94E33754A}"/>
              </a:ext>
            </a:extLst>
          </p:cNvPr>
          <p:cNvSpPr/>
          <p:nvPr/>
        </p:nvSpPr>
        <p:spPr>
          <a:xfrm>
            <a:off x="811374" y="5405151"/>
            <a:ext cx="4145530" cy="7600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u="none" strike="noStrike" dirty="0">
                <a:solidFill>
                  <a:srgbClr val="009640"/>
                </a:solidFill>
                <a:effectLst/>
              </a:rPr>
              <a:t>setting description</a:t>
            </a:r>
            <a:r>
              <a:rPr lang="en-GB" sz="1800" i="0" u="none" strike="noStrike" dirty="0">
                <a:solidFill>
                  <a:srgbClr val="595959"/>
                </a:solidFill>
                <a:effectLst/>
              </a:rPr>
              <a:t>, which gives the reader something to imagine.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94B0-21C1-4E3D-BED1-8805AB725DA0}"/>
              </a:ext>
            </a:extLst>
          </p:cNvPr>
          <p:cNvGrpSpPr/>
          <p:nvPr/>
        </p:nvGrpSpPr>
        <p:grpSpPr>
          <a:xfrm>
            <a:off x="447670" y="1727824"/>
            <a:ext cx="3587436" cy="2675195"/>
            <a:chOff x="447669" y="1644242"/>
            <a:chExt cx="4686393" cy="13619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FF0AE-D038-4542-8497-B897F463A1AE}"/>
                </a:ext>
              </a:extLst>
            </p:cNvPr>
            <p:cNvSpPr/>
            <p:nvPr/>
          </p:nvSpPr>
          <p:spPr>
            <a:xfrm>
              <a:off x="447669" y="1644242"/>
              <a:ext cx="4686393" cy="1361988"/>
            </a:xfrm>
            <a:prstGeom prst="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5D4279-32A5-46C4-81E4-926330940044}"/>
                </a:ext>
              </a:extLst>
            </p:cNvPr>
            <p:cNvSpPr txBox="1"/>
            <p:nvPr/>
          </p:nvSpPr>
          <p:spPr>
            <a:xfrm>
              <a:off x="1082268" y="1728132"/>
              <a:ext cx="4021374" cy="1175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All narratives must have an opening </a:t>
              </a:r>
              <a:r>
                <a:rPr lang="en-GB" b="1" dirty="0">
                  <a:solidFill>
                    <a:schemeClr val="bg1"/>
                  </a:solidFill>
                </a:rPr>
                <a:t>(beginning).</a:t>
              </a:r>
            </a:p>
            <a:p>
              <a:br>
                <a:rPr lang="en-GB" b="1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The purpose of an opening is to ‘hook’ the audience and to make them want to carry on reading, watching or listening to the story.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E4016C4-E5A7-493F-81E6-EB7627438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249"/>
          <a:stretch/>
        </p:blipFill>
        <p:spPr>
          <a:xfrm>
            <a:off x="6228046" y="1391690"/>
            <a:ext cx="1770956" cy="125720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2B5550-2570-40D2-898D-CD0C096A5AF2}"/>
              </a:ext>
            </a:extLst>
          </p:cNvPr>
          <p:cNvGrpSpPr/>
          <p:nvPr/>
        </p:nvGrpSpPr>
        <p:grpSpPr>
          <a:xfrm>
            <a:off x="5286282" y="2241423"/>
            <a:ext cx="1985554" cy="1651146"/>
            <a:chOff x="5286282" y="2241423"/>
            <a:chExt cx="1985554" cy="165114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6C3205-86E4-4D0B-8C58-E75ADB450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80"/>
            <a:stretch/>
          </p:blipFill>
          <p:spPr>
            <a:xfrm>
              <a:off x="5286282" y="2671694"/>
              <a:ext cx="1985554" cy="1103178"/>
            </a:xfrm>
            <a:prstGeom prst="rect">
              <a:avLst/>
            </a:prstGeom>
          </p:spPr>
        </p:pic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8EEBAA7-5FAC-4DC5-B129-B2F572976000}"/>
                </a:ext>
              </a:extLst>
            </p:cNvPr>
            <p:cNvSpPr/>
            <p:nvPr/>
          </p:nvSpPr>
          <p:spPr>
            <a:xfrm flipH="1">
              <a:off x="6145264" y="3355103"/>
              <a:ext cx="598479" cy="537466"/>
            </a:xfrm>
            <a:custGeom>
              <a:avLst/>
              <a:gdLst>
                <a:gd name="connsiteX0" fmla="*/ 277551 w 855672"/>
                <a:gd name="connsiteY0" fmla="*/ 0 h 768439"/>
                <a:gd name="connsiteX1" fmla="*/ 472967 w 855672"/>
                <a:gd name="connsiteY1" fmla="*/ 178956 h 768439"/>
                <a:gd name="connsiteX2" fmla="*/ 514060 w 855672"/>
                <a:gd name="connsiteY2" fmla="*/ 181825 h 768439"/>
                <a:gd name="connsiteX3" fmla="*/ 855672 w 855672"/>
                <a:gd name="connsiteY3" fmla="*/ 472122 h 768439"/>
                <a:gd name="connsiteX4" fmla="*/ 427836 w 855672"/>
                <a:gd name="connsiteY4" fmla="*/ 768439 h 768439"/>
                <a:gd name="connsiteX5" fmla="*/ 0 w 855672"/>
                <a:gd name="connsiteY5" fmla="*/ 472122 h 768439"/>
                <a:gd name="connsiteX6" fmla="*/ 261303 w 855672"/>
                <a:gd name="connsiteY6" fmla="*/ 199091 h 768439"/>
                <a:gd name="connsiteX7" fmla="*/ 277551 w 855672"/>
                <a:gd name="connsiteY7" fmla="*/ 195598 h 76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5672" h="768439">
                  <a:moveTo>
                    <a:pt x="277551" y="0"/>
                  </a:moveTo>
                  <a:lnTo>
                    <a:pt x="472967" y="178956"/>
                  </a:lnTo>
                  <a:lnTo>
                    <a:pt x="514060" y="181825"/>
                  </a:lnTo>
                  <a:cubicBezTo>
                    <a:pt x="709018" y="209456"/>
                    <a:pt x="855672" y="328928"/>
                    <a:pt x="855672" y="472122"/>
                  </a:cubicBezTo>
                  <a:cubicBezTo>
                    <a:pt x="855672" y="635773"/>
                    <a:pt x="664123" y="768439"/>
                    <a:pt x="427836" y="768439"/>
                  </a:cubicBezTo>
                  <a:cubicBezTo>
                    <a:pt x="191549" y="768439"/>
                    <a:pt x="0" y="635773"/>
                    <a:pt x="0" y="472122"/>
                  </a:cubicBezTo>
                  <a:cubicBezTo>
                    <a:pt x="0" y="349384"/>
                    <a:pt x="107746" y="244075"/>
                    <a:pt x="261303" y="199091"/>
                  </a:cubicBezTo>
                  <a:lnTo>
                    <a:pt x="277551" y="19559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CEA79D9-334E-43A1-95C7-2696EFBC825F}"/>
                </a:ext>
              </a:extLst>
            </p:cNvPr>
            <p:cNvSpPr/>
            <p:nvPr/>
          </p:nvSpPr>
          <p:spPr>
            <a:xfrm rot="10800000" flipH="1">
              <a:off x="5838717" y="2241423"/>
              <a:ext cx="626667" cy="562780"/>
            </a:xfrm>
            <a:custGeom>
              <a:avLst/>
              <a:gdLst>
                <a:gd name="connsiteX0" fmla="*/ 277551 w 855672"/>
                <a:gd name="connsiteY0" fmla="*/ 0 h 768439"/>
                <a:gd name="connsiteX1" fmla="*/ 472967 w 855672"/>
                <a:gd name="connsiteY1" fmla="*/ 178956 h 768439"/>
                <a:gd name="connsiteX2" fmla="*/ 514060 w 855672"/>
                <a:gd name="connsiteY2" fmla="*/ 181825 h 768439"/>
                <a:gd name="connsiteX3" fmla="*/ 855672 w 855672"/>
                <a:gd name="connsiteY3" fmla="*/ 472122 h 768439"/>
                <a:gd name="connsiteX4" fmla="*/ 427836 w 855672"/>
                <a:gd name="connsiteY4" fmla="*/ 768439 h 768439"/>
                <a:gd name="connsiteX5" fmla="*/ 0 w 855672"/>
                <a:gd name="connsiteY5" fmla="*/ 472122 h 768439"/>
                <a:gd name="connsiteX6" fmla="*/ 261303 w 855672"/>
                <a:gd name="connsiteY6" fmla="*/ 199091 h 768439"/>
                <a:gd name="connsiteX7" fmla="*/ 277551 w 855672"/>
                <a:gd name="connsiteY7" fmla="*/ 195598 h 76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5672" h="768439">
                  <a:moveTo>
                    <a:pt x="277551" y="0"/>
                  </a:moveTo>
                  <a:lnTo>
                    <a:pt x="472967" y="178956"/>
                  </a:lnTo>
                  <a:lnTo>
                    <a:pt x="514060" y="181825"/>
                  </a:lnTo>
                  <a:cubicBezTo>
                    <a:pt x="709018" y="209456"/>
                    <a:pt x="855672" y="328928"/>
                    <a:pt x="855672" y="472122"/>
                  </a:cubicBezTo>
                  <a:cubicBezTo>
                    <a:pt x="855672" y="635773"/>
                    <a:pt x="664123" y="768439"/>
                    <a:pt x="427836" y="768439"/>
                  </a:cubicBezTo>
                  <a:cubicBezTo>
                    <a:pt x="191549" y="768439"/>
                    <a:pt x="0" y="635773"/>
                    <a:pt x="0" y="472122"/>
                  </a:cubicBezTo>
                  <a:cubicBezTo>
                    <a:pt x="0" y="349384"/>
                    <a:pt x="107746" y="244075"/>
                    <a:pt x="261303" y="199091"/>
                  </a:cubicBezTo>
                  <a:lnTo>
                    <a:pt x="277551" y="19559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BD16A79-4E39-4ECA-A5AB-0EFE4A565D1D}"/>
              </a:ext>
            </a:extLst>
          </p:cNvPr>
          <p:cNvGrpSpPr/>
          <p:nvPr/>
        </p:nvGrpSpPr>
        <p:grpSpPr>
          <a:xfrm>
            <a:off x="5226246" y="2983222"/>
            <a:ext cx="3311427" cy="1911599"/>
            <a:chOff x="5226246" y="2983222"/>
            <a:chExt cx="3311427" cy="191159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17F14D-4BFB-4303-8459-0D1175519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5" t="54962"/>
            <a:stretch/>
          </p:blipFill>
          <p:spPr>
            <a:xfrm>
              <a:off x="5226246" y="3984723"/>
              <a:ext cx="2826307" cy="90656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060B091-DC6F-4675-83BF-D393CFFD1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246"/>
            <a:stretch/>
          </p:blipFill>
          <p:spPr>
            <a:xfrm>
              <a:off x="6931980" y="2983222"/>
              <a:ext cx="1605693" cy="1911599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1F8EC4-3DFE-4DCF-B591-832A2D20A8FB}"/>
              </a:ext>
            </a:extLst>
          </p:cNvPr>
          <p:cNvGrpSpPr/>
          <p:nvPr/>
        </p:nvGrpSpPr>
        <p:grpSpPr>
          <a:xfrm>
            <a:off x="5226246" y="5097983"/>
            <a:ext cx="2826307" cy="906564"/>
            <a:chOff x="5226246" y="5097983"/>
            <a:chExt cx="2826307" cy="90656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4021A4-A2B0-453E-937A-674E5EBD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542" b="23542"/>
            <a:stretch/>
          </p:blipFill>
          <p:spPr>
            <a:xfrm>
              <a:off x="5226246" y="5097983"/>
              <a:ext cx="2826307" cy="906564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CD6EA38-306C-41B4-83C5-658BC0540A1B}"/>
                </a:ext>
              </a:extLst>
            </p:cNvPr>
            <p:cNvSpPr/>
            <p:nvPr/>
          </p:nvSpPr>
          <p:spPr>
            <a:xfrm>
              <a:off x="5226246" y="5132596"/>
              <a:ext cx="1151694" cy="1482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732E181-A314-4335-A451-41FBC3CE82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3693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accel="32000" decel="6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accel="32000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accel="28000" decel="7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6101" r="3438" b="1755"/>
          <a:stretch>
            <a:fillRect/>
          </a:stretch>
        </p:blipFill>
        <p:spPr>
          <a:xfrm>
            <a:off x="463307" y="421373"/>
            <a:ext cx="8220075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A90BC8C1-8A7A-4F50-B3C1-401B4DD0412F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Brilliant Beginnings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412CB4-D063-4D14-8C4B-25417AA61C57}"/>
              </a:ext>
            </a:extLst>
          </p:cNvPr>
          <p:cNvGrpSpPr/>
          <p:nvPr/>
        </p:nvGrpSpPr>
        <p:grpSpPr>
          <a:xfrm>
            <a:off x="466727" y="1854673"/>
            <a:ext cx="8210545" cy="1156884"/>
            <a:chOff x="466727" y="1854673"/>
            <a:chExt cx="8210545" cy="11568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3E719-B6A8-4B7E-8618-70CC8A13608B}"/>
                </a:ext>
              </a:extLst>
            </p:cNvPr>
            <p:cNvSpPr/>
            <p:nvPr/>
          </p:nvSpPr>
          <p:spPr>
            <a:xfrm>
              <a:off x="466727" y="1854673"/>
              <a:ext cx="8210545" cy="1156884"/>
            </a:xfrm>
            <a:prstGeom prst="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B30CAB-1AE8-4556-902C-2D67AC73D0CC}"/>
                </a:ext>
              </a:extLst>
            </p:cNvPr>
            <p:cNvSpPr txBox="1"/>
            <p:nvPr/>
          </p:nvSpPr>
          <p:spPr>
            <a:xfrm>
              <a:off x="636104" y="1977887"/>
              <a:ext cx="3528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Imagine that this is the setting for the narrative that you are about to create.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170484A-C42C-46A2-9AAA-D27F53A47041}"/>
              </a:ext>
            </a:extLst>
          </p:cNvPr>
          <p:cNvGrpSpPr/>
          <p:nvPr/>
        </p:nvGrpSpPr>
        <p:grpSpPr>
          <a:xfrm>
            <a:off x="4449665" y="1698477"/>
            <a:ext cx="3942304" cy="3007627"/>
            <a:chOff x="4572000" y="1674976"/>
            <a:chExt cx="3640508" cy="27773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70F85B3-3ACD-419B-AB73-E26D9CDDBE3D}"/>
                </a:ext>
              </a:extLst>
            </p:cNvPr>
            <p:cNvSpPr/>
            <p:nvPr/>
          </p:nvSpPr>
          <p:spPr>
            <a:xfrm>
              <a:off x="4572000" y="1674976"/>
              <a:ext cx="3640508" cy="2777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4C619A-0FFF-4580-B550-E7F019B2F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110" y="1834708"/>
              <a:ext cx="3289119" cy="219274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F68755D-60C1-44DA-BEA3-8EC57998E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4" t="46472" r="56168" b="4764"/>
          <a:stretch/>
        </p:blipFill>
        <p:spPr>
          <a:xfrm flipH="1">
            <a:off x="5295721" y="3775180"/>
            <a:ext cx="3105777" cy="300762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949E63B-B28C-4932-9A0D-B797635AE9D9}"/>
              </a:ext>
            </a:extLst>
          </p:cNvPr>
          <p:cNvGrpSpPr/>
          <p:nvPr/>
        </p:nvGrpSpPr>
        <p:grpSpPr>
          <a:xfrm>
            <a:off x="718138" y="3167100"/>
            <a:ext cx="3505448" cy="1225996"/>
            <a:chOff x="718138" y="3167100"/>
            <a:chExt cx="3505448" cy="122599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89DA3-0E64-4167-91A8-9994287C8BFF}"/>
                </a:ext>
              </a:extLst>
            </p:cNvPr>
            <p:cNvSpPr/>
            <p:nvPr/>
          </p:nvSpPr>
          <p:spPr>
            <a:xfrm>
              <a:off x="942612" y="3428326"/>
              <a:ext cx="3280974" cy="964770"/>
            </a:xfrm>
            <a:prstGeom prst="roundRect">
              <a:avLst/>
            </a:prstGeom>
            <a:solidFill>
              <a:srgbClr val="E07731"/>
            </a:solidFill>
            <a:ln>
              <a:solidFill>
                <a:srgbClr val="E07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5E4C78B-E43B-4E87-BBA0-DCA5306DCF82}"/>
                </a:ext>
              </a:extLst>
            </p:cNvPr>
            <p:cNvSpPr/>
            <p:nvPr/>
          </p:nvSpPr>
          <p:spPr>
            <a:xfrm>
              <a:off x="993913" y="3464780"/>
              <a:ext cx="3179977" cy="9071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053948-ED76-4992-9191-C172543FD45C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65CAD7-151E-4DEE-B48E-F7898F4AC04F}"/>
                </a:ext>
              </a:extLst>
            </p:cNvPr>
            <p:cNvSpPr txBox="1"/>
            <p:nvPr/>
          </p:nvSpPr>
          <p:spPr>
            <a:xfrm>
              <a:off x="1614265" y="3597106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How are you going to open this story?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7AB6D1-23A9-456C-9AA7-5D162A1E722B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08215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9D8877E-5EDB-47DF-9C1C-0616B90686C9}"/>
              </a:ext>
            </a:extLst>
          </p:cNvPr>
          <p:cNvGrpSpPr/>
          <p:nvPr/>
        </p:nvGrpSpPr>
        <p:grpSpPr>
          <a:xfrm>
            <a:off x="708474" y="4511219"/>
            <a:ext cx="3505448" cy="1501955"/>
            <a:chOff x="718138" y="3167100"/>
            <a:chExt cx="3505448" cy="150195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15EBF28-17BB-4D7D-819C-9CE8676AA4DB}"/>
                </a:ext>
              </a:extLst>
            </p:cNvPr>
            <p:cNvSpPr/>
            <p:nvPr/>
          </p:nvSpPr>
          <p:spPr>
            <a:xfrm>
              <a:off x="942612" y="3418386"/>
              <a:ext cx="3280974" cy="1250669"/>
            </a:xfrm>
            <a:prstGeom prst="round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EA409C9-1045-4D3F-8D8D-AA1E1A69A1D4}"/>
                </a:ext>
              </a:extLst>
            </p:cNvPr>
            <p:cNvSpPr/>
            <p:nvPr/>
          </p:nvSpPr>
          <p:spPr>
            <a:xfrm>
              <a:off x="993913" y="3464780"/>
              <a:ext cx="3179977" cy="1140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68A7521-D54E-4BB8-9BCF-70A9D2A253E1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CE99B2A-44F5-417D-A912-7B478D7ADCBB}"/>
                </a:ext>
              </a:extLst>
            </p:cNvPr>
            <p:cNvSpPr txBox="1"/>
            <p:nvPr/>
          </p:nvSpPr>
          <p:spPr>
            <a:xfrm>
              <a:off x="1614265" y="3597106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How will you hook your audience right from the beginning?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716DEA6-F035-4046-A73B-D12805FD7B56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9640"/>
                  </a:solidFill>
                </a:rPr>
                <a:t>?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D675DC17-FC66-4258-8B2E-A9C27F1E0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23" t="28962" b="16224"/>
          <a:stretch/>
        </p:blipFill>
        <p:spPr>
          <a:xfrm>
            <a:off x="4995797" y="4262752"/>
            <a:ext cx="4648177" cy="34796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4CC1C9D-0E39-4D9A-B6AF-4E6D72D4E9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0519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xit" presetSubtype="4" accel="26000" decel="74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" r="1103"/>
          <a:stretch/>
        </p:blipFill>
        <p:spPr>
          <a:xfrm>
            <a:off x="463307" y="441251"/>
            <a:ext cx="8220075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18A0DB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BC2D50-E54E-4EFF-80FE-D139D184A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924"/>
          <a:stretch/>
        </p:blipFill>
        <p:spPr>
          <a:xfrm>
            <a:off x="5613099" y="2956885"/>
            <a:ext cx="2924295" cy="19700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Identify the Dilemma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30452-A942-4345-A7DA-FD69C9739E9D}"/>
              </a:ext>
            </a:extLst>
          </p:cNvPr>
          <p:cNvGrpSpPr/>
          <p:nvPr/>
        </p:nvGrpSpPr>
        <p:grpSpPr>
          <a:xfrm>
            <a:off x="447670" y="2637881"/>
            <a:ext cx="4333052" cy="1437163"/>
            <a:chOff x="447669" y="3197650"/>
            <a:chExt cx="5154073" cy="13328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758278-8EAE-4E82-A098-019A91CB9F57}"/>
                </a:ext>
              </a:extLst>
            </p:cNvPr>
            <p:cNvSpPr/>
            <p:nvPr/>
          </p:nvSpPr>
          <p:spPr>
            <a:xfrm>
              <a:off x="447669" y="3197650"/>
              <a:ext cx="5154073" cy="1332838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75756-CF31-4CC6-90EA-AF6BEF733CAE}"/>
                </a:ext>
              </a:extLst>
            </p:cNvPr>
            <p:cNvSpPr txBox="1"/>
            <p:nvPr/>
          </p:nvSpPr>
          <p:spPr>
            <a:xfrm>
              <a:off x="946572" y="3348141"/>
              <a:ext cx="4601094" cy="111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Think of five stories that you have read or films that you have seen. What were the dilemmas in each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of them?</a:t>
              </a:r>
              <a:endParaRPr lang="en-GB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94B0-21C1-4E3D-BED1-8805AB725DA0}"/>
              </a:ext>
            </a:extLst>
          </p:cNvPr>
          <p:cNvGrpSpPr/>
          <p:nvPr/>
        </p:nvGrpSpPr>
        <p:grpSpPr>
          <a:xfrm>
            <a:off x="447670" y="1795808"/>
            <a:ext cx="4333052" cy="896573"/>
            <a:chOff x="447669" y="1644243"/>
            <a:chExt cx="5660417" cy="4564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FF0AE-D038-4542-8497-B897F463A1AE}"/>
                </a:ext>
              </a:extLst>
            </p:cNvPr>
            <p:cNvSpPr/>
            <p:nvPr/>
          </p:nvSpPr>
          <p:spPr>
            <a:xfrm>
              <a:off x="447669" y="1644243"/>
              <a:ext cx="5660417" cy="456461"/>
            </a:xfrm>
            <a:prstGeom prst="rect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5D4279-32A5-46C4-81E4-926330940044}"/>
                </a:ext>
              </a:extLst>
            </p:cNvPr>
            <p:cNvSpPr txBox="1"/>
            <p:nvPr/>
          </p:nvSpPr>
          <p:spPr>
            <a:xfrm>
              <a:off x="922788" y="1718012"/>
              <a:ext cx="5003524" cy="32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 almost every story you read, there will be a dilemma (problem).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7492F2-F042-4DBC-9CA6-96CF6D06ABD8}"/>
              </a:ext>
            </a:extLst>
          </p:cNvPr>
          <p:cNvSpPr/>
          <p:nvPr/>
        </p:nvSpPr>
        <p:spPr>
          <a:xfrm>
            <a:off x="5577172" y="4642180"/>
            <a:ext cx="3061663" cy="69574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C4196DA-4439-49C9-8D28-D42F43D27C94}"/>
              </a:ext>
            </a:extLst>
          </p:cNvPr>
          <p:cNvSpPr/>
          <p:nvPr/>
        </p:nvSpPr>
        <p:spPr>
          <a:xfrm>
            <a:off x="5406886" y="4638070"/>
            <a:ext cx="3270386" cy="874138"/>
          </a:xfrm>
          <a:custGeom>
            <a:avLst/>
            <a:gdLst>
              <a:gd name="connsiteX0" fmla="*/ 39504 w 3270386"/>
              <a:gd name="connsiteY0" fmla="*/ 0 h 874138"/>
              <a:gd name="connsiteX1" fmla="*/ 3230883 w 3270386"/>
              <a:gd name="connsiteY1" fmla="*/ 0 h 874138"/>
              <a:gd name="connsiteX2" fmla="*/ 3237165 w 3270386"/>
              <a:gd name="connsiteY2" fmla="*/ 10737 h 874138"/>
              <a:gd name="connsiteX3" fmla="*/ 3270386 w 3270386"/>
              <a:gd name="connsiteY3" fmla="*/ 155556 h 874138"/>
              <a:gd name="connsiteX4" fmla="*/ 1635193 w 3270386"/>
              <a:gd name="connsiteY4" fmla="*/ 874138 h 874138"/>
              <a:gd name="connsiteX5" fmla="*/ 0 w 3270386"/>
              <a:gd name="connsiteY5" fmla="*/ 155556 h 874138"/>
              <a:gd name="connsiteX6" fmla="*/ 33222 w 3270386"/>
              <a:gd name="connsiteY6" fmla="*/ 10737 h 8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0386" h="874138">
                <a:moveTo>
                  <a:pt x="39504" y="0"/>
                </a:moveTo>
                <a:lnTo>
                  <a:pt x="3230883" y="0"/>
                </a:lnTo>
                <a:lnTo>
                  <a:pt x="3237165" y="10737"/>
                </a:lnTo>
                <a:cubicBezTo>
                  <a:pt x="3258947" y="57515"/>
                  <a:pt x="3270386" y="105949"/>
                  <a:pt x="3270386" y="155556"/>
                </a:cubicBezTo>
                <a:cubicBezTo>
                  <a:pt x="3270386" y="552418"/>
                  <a:pt x="2538285" y="874138"/>
                  <a:pt x="1635193" y="874138"/>
                </a:cubicBezTo>
                <a:cubicBezTo>
                  <a:pt x="732101" y="874138"/>
                  <a:pt x="0" y="552418"/>
                  <a:pt x="0" y="155556"/>
                </a:cubicBezTo>
                <a:cubicBezTo>
                  <a:pt x="0" y="105949"/>
                  <a:pt x="11439" y="57515"/>
                  <a:pt x="33222" y="10737"/>
                </a:cubicBezTo>
                <a:close/>
              </a:path>
            </a:pathLst>
          </a:cu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74C6F3E-01CB-4098-8BC3-8869FF779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048" y="4640487"/>
            <a:ext cx="3192787" cy="1729697"/>
          </a:xfrm>
          <a:prstGeom prst="rect">
            <a:avLst/>
          </a:prstGeom>
        </p:spPr>
      </p:pic>
      <p:sp>
        <p:nvSpPr>
          <p:cNvPr id="40" name="Cloud 39">
            <a:extLst>
              <a:ext uri="{FF2B5EF4-FFF2-40B4-BE49-F238E27FC236}">
                <a16:creationId xmlns:a16="http://schemas.microsoft.com/office/drawing/2014/main" id="{9AC1DCEC-9AF8-4508-B115-991AE349632B}"/>
              </a:ext>
            </a:extLst>
          </p:cNvPr>
          <p:cNvSpPr/>
          <p:nvPr/>
        </p:nvSpPr>
        <p:spPr>
          <a:xfrm>
            <a:off x="7172835" y="3634567"/>
            <a:ext cx="1280828" cy="662174"/>
          </a:xfrm>
          <a:prstGeom prst="cloud">
            <a:avLst/>
          </a:prstGeom>
          <a:solidFill>
            <a:schemeClr val="bg1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298F504-274D-4737-9A89-A78EEEC1BB80}"/>
              </a:ext>
            </a:extLst>
          </p:cNvPr>
          <p:cNvSpPr/>
          <p:nvPr/>
        </p:nvSpPr>
        <p:spPr>
          <a:xfrm>
            <a:off x="5841904" y="2956886"/>
            <a:ext cx="1233342" cy="637624"/>
          </a:xfrm>
          <a:prstGeom prst="cloud">
            <a:avLst/>
          </a:prstGeom>
          <a:solidFill>
            <a:schemeClr val="tx1">
              <a:lumMod val="25000"/>
              <a:lumOff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4089A-17D8-4576-8975-F612EE6EB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7912">
            <a:off x="4139110" y="3388571"/>
            <a:ext cx="2574714" cy="220955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FAAACF2-2694-421C-B5E2-843B14F4FFC8}"/>
              </a:ext>
            </a:extLst>
          </p:cNvPr>
          <p:cNvSpPr/>
          <p:nvPr/>
        </p:nvSpPr>
        <p:spPr>
          <a:xfrm>
            <a:off x="457197" y="5454799"/>
            <a:ext cx="8220075" cy="806315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Why do you think that narratives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</a:rPr>
              <a:t>need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a dilemma?</a:t>
            </a:r>
            <a:br>
              <a:rPr lang="en-GB" sz="18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What would happen if everything just went well?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633E336-AE26-43A4-8077-D4C71D3033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6921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9000" decel="9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-0.035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26000" decel="6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17000" decel="8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0.021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0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00" fill="hold">
                                          <p:stCondLst>
                                            <p:cond delay="3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1000" decel="6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4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40" fill="hold">
                                          <p:stCondLst>
                                            <p:cond delay="74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40" fill="hold">
                                          <p:stCondLst>
                                            <p:cond delay="14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40" fill="hold">
                                          <p:stCondLst>
                                            <p:cond delay="222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40" fill="hold">
                                          <p:stCondLst>
                                            <p:cond delay="296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1000" decel="6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54" grpId="0" animBg="1"/>
      <p:bldP spid="54" grpId="1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22A716-A0EA-47F1-825F-CBFFF2D98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" r="1103"/>
          <a:stretch/>
        </p:blipFill>
        <p:spPr>
          <a:xfrm>
            <a:off x="463307" y="441251"/>
            <a:ext cx="8220075" cy="5957887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2298F504-274D-4737-9A89-A78EEEC1BB80}"/>
              </a:ext>
            </a:extLst>
          </p:cNvPr>
          <p:cNvSpPr/>
          <p:nvPr/>
        </p:nvSpPr>
        <p:spPr>
          <a:xfrm>
            <a:off x="5841904" y="2956886"/>
            <a:ext cx="1233342" cy="637624"/>
          </a:xfrm>
          <a:prstGeom prst="cloud">
            <a:avLst/>
          </a:prstGeom>
          <a:solidFill>
            <a:schemeClr val="tx1">
              <a:lumMod val="25000"/>
              <a:lumOff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4">
            <a:extLst>
              <a:ext uri="{FF2B5EF4-FFF2-40B4-BE49-F238E27FC236}">
                <a16:creationId xmlns:a16="http://schemas.microsoft.com/office/drawing/2014/main" id="{493D21A2-4ECB-4BBA-B182-831A70D73905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tx1">
              <a:alpha val="5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18A0DB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Picture the Problem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BADD8C-42C6-4BCF-A87A-807C4042A179}"/>
              </a:ext>
            </a:extLst>
          </p:cNvPr>
          <p:cNvGrpSpPr/>
          <p:nvPr/>
        </p:nvGrpSpPr>
        <p:grpSpPr>
          <a:xfrm>
            <a:off x="466727" y="1854673"/>
            <a:ext cx="8210545" cy="1156884"/>
            <a:chOff x="466727" y="1854673"/>
            <a:chExt cx="8210545" cy="11568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1FFE0E-9A77-4361-809B-30EACA602CC2}"/>
                </a:ext>
              </a:extLst>
            </p:cNvPr>
            <p:cNvSpPr/>
            <p:nvPr/>
          </p:nvSpPr>
          <p:spPr>
            <a:xfrm>
              <a:off x="466727" y="1854673"/>
              <a:ext cx="8210545" cy="1156884"/>
            </a:xfrm>
            <a:prstGeom prst="rect">
              <a:avLst/>
            </a:pr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739504-C676-4C30-A242-7CBD0DBF65BC}"/>
                </a:ext>
              </a:extLst>
            </p:cNvPr>
            <p:cNvSpPr txBox="1"/>
            <p:nvPr/>
          </p:nvSpPr>
          <p:spPr>
            <a:xfrm>
              <a:off x="636104" y="1977887"/>
              <a:ext cx="3528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How many different dilemmas could there be in your narrative based on just this picture?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F13F58-10DE-49E0-8F41-4A2A21EC9390}"/>
              </a:ext>
            </a:extLst>
          </p:cNvPr>
          <p:cNvGrpSpPr/>
          <p:nvPr/>
        </p:nvGrpSpPr>
        <p:grpSpPr>
          <a:xfrm>
            <a:off x="4449665" y="1698477"/>
            <a:ext cx="3942304" cy="3007627"/>
            <a:chOff x="4572000" y="1674976"/>
            <a:chExt cx="3640508" cy="277738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2B49A-1F9D-4960-BB3A-15107AAF1D05}"/>
                </a:ext>
              </a:extLst>
            </p:cNvPr>
            <p:cNvSpPr/>
            <p:nvPr/>
          </p:nvSpPr>
          <p:spPr>
            <a:xfrm>
              <a:off x="4572000" y="1674976"/>
              <a:ext cx="3640508" cy="27773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9356D166-8B4A-4385-8A2A-CD335C40B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8110" y="1842687"/>
              <a:ext cx="3289119" cy="217678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11F49C4-14DA-4150-B528-8187CF8C5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4" t="46472" r="56168" b="4764"/>
          <a:stretch/>
        </p:blipFill>
        <p:spPr>
          <a:xfrm flipH="1">
            <a:off x="5295721" y="3775180"/>
            <a:ext cx="3105777" cy="300762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43811FB-4B37-494B-AEAC-2518D6CB1F54}"/>
              </a:ext>
            </a:extLst>
          </p:cNvPr>
          <p:cNvGrpSpPr/>
          <p:nvPr/>
        </p:nvGrpSpPr>
        <p:grpSpPr>
          <a:xfrm>
            <a:off x="718138" y="3167100"/>
            <a:ext cx="3505448" cy="2995160"/>
            <a:chOff x="718138" y="3167100"/>
            <a:chExt cx="3505448" cy="299516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BC362E-4E0F-491D-9C6B-1BF817F5123F}"/>
                </a:ext>
              </a:extLst>
            </p:cNvPr>
            <p:cNvSpPr/>
            <p:nvPr/>
          </p:nvSpPr>
          <p:spPr>
            <a:xfrm>
              <a:off x="942612" y="3428325"/>
              <a:ext cx="3280974" cy="2733935"/>
            </a:xfrm>
            <a:prstGeom prst="roundRect">
              <a:avLst/>
            </a:prstGeom>
            <a:solidFill>
              <a:srgbClr val="E07731"/>
            </a:solidFill>
            <a:ln>
              <a:solidFill>
                <a:srgbClr val="E07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98600F8-C2D8-468A-AA69-08B7CBDD4067}"/>
                </a:ext>
              </a:extLst>
            </p:cNvPr>
            <p:cNvSpPr/>
            <p:nvPr/>
          </p:nvSpPr>
          <p:spPr>
            <a:xfrm>
              <a:off x="993913" y="3464779"/>
              <a:ext cx="3179977" cy="2608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6D83F4-8280-4E25-8AFB-18BEA05FC87D}"/>
                </a:ext>
              </a:extLst>
            </p:cNvPr>
            <p:cNvSpPr/>
            <p:nvPr/>
          </p:nvSpPr>
          <p:spPr>
            <a:xfrm>
              <a:off x="718138" y="3223709"/>
              <a:ext cx="844826" cy="8448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AD2483-A814-4558-A6DB-58250C975CAB}"/>
                </a:ext>
              </a:extLst>
            </p:cNvPr>
            <p:cNvSpPr txBox="1"/>
            <p:nvPr/>
          </p:nvSpPr>
          <p:spPr>
            <a:xfrm>
              <a:off x="1614265" y="3694229"/>
              <a:ext cx="24389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Try to think outside of the box and really look at all of the small details of the picture to find a problem that the audience won’t be able to see coming.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2AED5D-59D6-4A60-8359-C8329CCF621B}"/>
                </a:ext>
              </a:extLst>
            </p:cNvPr>
            <p:cNvSpPr txBox="1"/>
            <p:nvPr/>
          </p:nvSpPr>
          <p:spPr>
            <a:xfrm>
              <a:off x="888418" y="3167100"/>
              <a:ext cx="9293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08215"/>
                  </a:solidFill>
                </a:rPr>
                <a:t>?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2183F8B4-93F5-4224-A5BA-56C46F116E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23" t="28962" b="16224"/>
          <a:stretch/>
        </p:blipFill>
        <p:spPr>
          <a:xfrm>
            <a:off x="4995797" y="4262752"/>
            <a:ext cx="4648177" cy="347960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5A76DB-39B1-471C-AF67-07E77E3ECA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0202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24000" decel="7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xit" presetSubtype="4" accel="26000" decel="7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30000" decel="7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E2A6B2F-44AB-4E21-AC74-E68C6D3A70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6" y="1940702"/>
            <a:ext cx="8248663" cy="46123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2B497C-9952-4BB6-AB17-4328602BF043}"/>
              </a:ext>
            </a:extLst>
          </p:cNvPr>
          <p:cNvGrpSpPr/>
          <p:nvPr/>
        </p:nvGrpSpPr>
        <p:grpSpPr>
          <a:xfrm>
            <a:off x="447669" y="438151"/>
            <a:ext cx="8239133" cy="1138979"/>
            <a:chOff x="447669" y="438151"/>
            <a:chExt cx="8239133" cy="13827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B0DE5B-232E-4B38-B6C7-876489702549}"/>
                </a:ext>
              </a:extLst>
            </p:cNvPr>
            <p:cNvSpPr/>
            <p:nvPr/>
          </p:nvSpPr>
          <p:spPr>
            <a:xfrm>
              <a:off x="457198" y="438151"/>
              <a:ext cx="8220075" cy="979588"/>
            </a:xfrm>
            <a:custGeom>
              <a:avLst/>
              <a:gdLst>
                <a:gd name="connsiteX0" fmla="*/ 157824 w 8220075"/>
                <a:gd name="connsiteY0" fmla="*/ 0 h 979588"/>
                <a:gd name="connsiteX1" fmla="*/ 8062251 w 8220075"/>
                <a:gd name="connsiteY1" fmla="*/ 0 h 979588"/>
                <a:gd name="connsiteX2" fmla="*/ 8220075 w 8220075"/>
                <a:gd name="connsiteY2" fmla="*/ 157824 h 979588"/>
                <a:gd name="connsiteX3" fmla="*/ 8220075 w 8220075"/>
                <a:gd name="connsiteY3" fmla="*/ 979588 h 979588"/>
                <a:gd name="connsiteX4" fmla="*/ 0 w 8220075"/>
                <a:gd name="connsiteY4" fmla="*/ 979588 h 979588"/>
                <a:gd name="connsiteX5" fmla="*/ 0 w 8220075"/>
                <a:gd name="connsiteY5" fmla="*/ 157824 h 979588"/>
                <a:gd name="connsiteX6" fmla="*/ 157824 w 8220075"/>
                <a:gd name="connsiteY6" fmla="*/ 0 h 97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0075" h="979588">
                  <a:moveTo>
                    <a:pt x="157824" y="0"/>
                  </a:moveTo>
                  <a:lnTo>
                    <a:pt x="8062251" y="0"/>
                  </a:lnTo>
                  <a:cubicBezTo>
                    <a:pt x="8149415" y="0"/>
                    <a:pt x="8220075" y="70660"/>
                    <a:pt x="8220075" y="157824"/>
                  </a:cubicBezTo>
                  <a:lnTo>
                    <a:pt x="8220075" y="979588"/>
                  </a:lnTo>
                  <a:lnTo>
                    <a:pt x="0" y="979588"/>
                  </a:lnTo>
                  <a:lnTo>
                    <a:pt x="0" y="157824"/>
                  </a:lnTo>
                  <a:cubicBezTo>
                    <a:pt x="0" y="70660"/>
                    <a:pt x="70660" y="0"/>
                    <a:pt x="157824" y="0"/>
                  </a:cubicBezTo>
                  <a:close/>
                </a:path>
              </a:pathLst>
            </a:custGeom>
            <a:solidFill>
              <a:srgbClr val="0096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7B2A95-EC20-4BD3-9B25-19C02EBB275E}"/>
                </a:ext>
              </a:extLst>
            </p:cNvPr>
            <p:cNvGrpSpPr/>
            <p:nvPr/>
          </p:nvGrpSpPr>
          <p:grpSpPr>
            <a:xfrm>
              <a:off x="447669" y="1417739"/>
              <a:ext cx="8239133" cy="403138"/>
              <a:chOff x="447669" y="1417739"/>
              <a:chExt cx="8239133" cy="403138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1AA78768-0F87-40D0-9160-B255770D80B4}"/>
                  </a:ext>
                </a:extLst>
              </p:cNvPr>
              <p:cNvSpPr/>
              <p:nvPr/>
            </p:nvSpPr>
            <p:spPr>
              <a:xfrm flipH="1" flipV="1">
                <a:off x="447669" y="1417739"/>
                <a:ext cx="8229605" cy="403138"/>
              </a:xfrm>
              <a:prstGeom prst="rtTriangle">
                <a:avLst/>
              </a:prstGeom>
              <a:solidFill>
                <a:srgbClr val="00964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4F57FA35-8779-4AE4-8BE5-644776E86979}"/>
                  </a:ext>
                </a:extLst>
              </p:cNvPr>
              <p:cNvSpPr/>
              <p:nvPr/>
            </p:nvSpPr>
            <p:spPr>
              <a:xfrm flipV="1">
                <a:off x="457197" y="1417739"/>
                <a:ext cx="8229605" cy="403138"/>
              </a:xfrm>
              <a:prstGeom prst="rtTriangle">
                <a:avLst/>
              </a:prstGeom>
              <a:solidFill>
                <a:srgbClr val="009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1F3066-DFA8-4574-AF27-B77A7DE8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7" y="438151"/>
            <a:ext cx="8220075" cy="97958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Realistic Resolutions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30452-A942-4345-A7DA-FD69C9739E9D}"/>
              </a:ext>
            </a:extLst>
          </p:cNvPr>
          <p:cNvGrpSpPr/>
          <p:nvPr/>
        </p:nvGrpSpPr>
        <p:grpSpPr>
          <a:xfrm>
            <a:off x="447670" y="3008928"/>
            <a:ext cx="4333052" cy="2113798"/>
            <a:chOff x="447669" y="3197650"/>
            <a:chExt cx="5154073" cy="19603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758278-8EAE-4E82-A098-019A91CB9F57}"/>
                </a:ext>
              </a:extLst>
            </p:cNvPr>
            <p:cNvSpPr/>
            <p:nvPr/>
          </p:nvSpPr>
          <p:spPr>
            <a:xfrm>
              <a:off x="447669" y="3197650"/>
              <a:ext cx="5154073" cy="1960355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75756-CF31-4CC6-90EA-AF6BEF733CAE}"/>
                </a:ext>
              </a:extLst>
            </p:cNvPr>
            <p:cNvSpPr txBox="1"/>
            <p:nvPr/>
          </p:nvSpPr>
          <p:spPr>
            <a:xfrm>
              <a:off x="946572" y="3348141"/>
              <a:ext cx="4601094" cy="1626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Imagine that your main character has been chased by a hungry dragon and has been cornered.</a:t>
              </a:r>
              <a:br>
                <a:rPr lang="en-GB" dirty="0">
                  <a:solidFill>
                    <a:schemeClr val="bg1"/>
                  </a:solidFill>
                </a:rPr>
              </a:br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</a:rPr>
                <a:t>In what logical or possible way could this dilemma be resolved?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94B0-21C1-4E3D-BED1-8805AB725DA0}"/>
              </a:ext>
            </a:extLst>
          </p:cNvPr>
          <p:cNvGrpSpPr/>
          <p:nvPr/>
        </p:nvGrpSpPr>
        <p:grpSpPr>
          <a:xfrm>
            <a:off x="447670" y="1795806"/>
            <a:ext cx="4333052" cy="1225689"/>
            <a:chOff x="447669" y="1644243"/>
            <a:chExt cx="5660417" cy="6240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BFF0AE-D038-4542-8497-B897F463A1AE}"/>
                </a:ext>
              </a:extLst>
            </p:cNvPr>
            <p:cNvSpPr/>
            <p:nvPr/>
          </p:nvSpPr>
          <p:spPr>
            <a:xfrm>
              <a:off x="447669" y="1644243"/>
              <a:ext cx="5660417" cy="624020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5D4279-32A5-46C4-81E4-926330940044}"/>
                </a:ext>
              </a:extLst>
            </p:cNvPr>
            <p:cNvSpPr txBox="1"/>
            <p:nvPr/>
          </p:nvSpPr>
          <p:spPr>
            <a:xfrm>
              <a:off x="922788" y="1718012"/>
              <a:ext cx="5185298" cy="4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When trying to resolve the dilemma in a narrative, it is crucial that the resolution is believable and possible.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7E39A-4ECF-4ABD-AD54-61A9A0275C3D}"/>
              </a:ext>
            </a:extLst>
          </p:cNvPr>
          <p:cNvGrpSpPr/>
          <p:nvPr/>
        </p:nvGrpSpPr>
        <p:grpSpPr>
          <a:xfrm>
            <a:off x="6958415" y="2823828"/>
            <a:ext cx="1731903" cy="1527313"/>
            <a:chOff x="6958415" y="2823828"/>
            <a:chExt cx="1731903" cy="152731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AC27262-9B0F-48E5-A0A6-333951B879F9}"/>
                </a:ext>
              </a:extLst>
            </p:cNvPr>
            <p:cNvGrpSpPr/>
            <p:nvPr/>
          </p:nvGrpSpPr>
          <p:grpSpPr>
            <a:xfrm>
              <a:off x="6958415" y="2823828"/>
              <a:ext cx="1527313" cy="1527313"/>
              <a:chOff x="6958415" y="2823828"/>
              <a:chExt cx="1527313" cy="1527313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D7B2E8-EAD9-47F8-B6D0-C4FF27255183}"/>
                  </a:ext>
                </a:extLst>
              </p:cNvPr>
              <p:cNvSpPr/>
              <p:nvPr/>
            </p:nvSpPr>
            <p:spPr>
              <a:xfrm>
                <a:off x="6958415" y="2823828"/>
                <a:ext cx="1527313" cy="1527313"/>
              </a:xfrm>
              <a:prstGeom prst="ellips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F33EF25-FC66-43F4-B484-6F5AA2B53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60253" y="2976045"/>
                <a:ext cx="780049" cy="1258427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780082-899D-4032-A93E-DB538DD70516}"/>
                </a:ext>
              </a:extLst>
            </p:cNvPr>
            <p:cNvSpPr txBox="1"/>
            <p:nvPr/>
          </p:nvSpPr>
          <p:spPr>
            <a:xfrm rot="803474">
              <a:off x="7015221" y="2955504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CF1404-02C9-47E1-9704-F6F938323586}"/>
                </a:ext>
              </a:extLst>
            </p:cNvPr>
            <p:cNvSpPr txBox="1"/>
            <p:nvPr/>
          </p:nvSpPr>
          <p:spPr>
            <a:xfrm rot="20887983">
              <a:off x="8037223" y="3334202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80CEBD-0ED8-4E85-B7A4-259777918E23}"/>
              </a:ext>
            </a:extLst>
          </p:cNvPr>
          <p:cNvGrpSpPr/>
          <p:nvPr/>
        </p:nvGrpSpPr>
        <p:grpSpPr>
          <a:xfrm>
            <a:off x="5098981" y="1475347"/>
            <a:ext cx="2022147" cy="1928339"/>
            <a:chOff x="5098981" y="1475347"/>
            <a:chExt cx="2022147" cy="192833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87F274-0CB1-4546-92FF-BAEA5EC8D0D9}"/>
                </a:ext>
              </a:extLst>
            </p:cNvPr>
            <p:cNvGrpSpPr/>
            <p:nvPr/>
          </p:nvGrpSpPr>
          <p:grpSpPr>
            <a:xfrm>
              <a:off x="5098981" y="1475347"/>
              <a:ext cx="1838740" cy="1928339"/>
              <a:chOff x="5098981" y="1475347"/>
              <a:chExt cx="1838740" cy="192833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786EAA9-A916-499E-A190-CC95758A5BF3}"/>
                  </a:ext>
                </a:extLst>
              </p:cNvPr>
              <p:cNvSpPr/>
              <p:nvPr/>
            </p:nvSpPr>
            <p:spPr>
              <a:xfrm>
                <a:off x="5098981" y="1564946"/>
                <a:ext cx="1838739" cy="1838739"/>
              </a:xfrm>
              <a:prstGeom prst="ellipse">
                <a:avLst/>
              </a:prstGeom>
              <a:solidFill>
                <a:srgbClr val="F082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53B7A7B-CC5D-4569-B532-88E34DF28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9890" b="63837"/>
              <a:stretch/>
            </p:blipFill>
            <p:spPr>
              <a:xfrm>
                <a:off x="5356124" y="1475347"/>
                <a:ext cx="806138" cy="908689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76B6366-BCDA-41C0-B9BD-6CA25CA85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566" r="21307" b="23258"/>
              <a:stretch>
                <a:fillRect/>
              </a:stretch>
            </p:blipFill>
            <p:spPr>
              <a:xfrm>
                <a:off x="5356123" y="1564946"/>
                <a:ext cx="1581598" cy="1838740"/>
              </a:xfrm>
              <a:custGeom>
                <a:avLst/>
                <a:gdLst>
                  <a:gd name="connsiteX0" fmla="*/ 662228 w 1581598"/>
                  <a:gd name="connsiteY0" fmla="*/ 0 h 1838740"/>
                  <a:gd name="connsiteX1" fmla="*/ 1581598 w 1581598"/>
                  <a:gd name="connsiteY1" fmla="*/ 919370 h 1838740"/>
                  <a:gd name="connsiteX2" fmla="*/ 662228 w 1581598"/>
                  <a:gd name="connsiteY2" fmla="*/ 1838740 h 1838740"/>
                  <a:gd name="connsiteX3" fmla="*/ 12136 w 1581598"/>
                  <a:gd name="connsiteY3" fmla="*/ 1569463 h 1838740"/>
                  <a:gd name="connsiteX4" fmla="*/ 0 w 1581598"/>
                  <a:gd name="connsiteY4" fmla="*/ 1554755 h 1838740"/>
                  <a:gd name="connsiteX5" fmla="*/ 0 w 1581598"/>
                  <a:gd name="connsiteY5" fmla="*/ 283985 h 1838740"/>
                  <a:gd name="connsiteX6" fmla="*/ 12136 w 1581598"/>
                  <a:gd name="connsiteY6" fmla="*/ 269277 h 1838740"/>
                  <a:gd name="connsiteX7" fmla="*/ 662228 w 1581598"/>
                  <a:gd name="connsiteY7" fmla="*/ 0 h 183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1598" h="1838740">
                    <a:moveTo>
                      <a:pt x="662228" y="0"/>
                    </a:moveTo>
                    <a:cubicBezTo>
                      <a:pt x="1169982" y="0"/>
                      <a:pt x="1581598" y="411616"/>
                      <a:pt x="1581598" y="919370"/>
                    </a:cubicBezTo>
                    <a:cubicBezTo>
                      <a:pt x="1581598" y="1427124"/>
                      <a:pt x="1169982" y="1838740"/>
                      <a:pt x="662228" y="1838740"/>
                    </a:cubicBezTo>
                    <a:cubicBezTo>
                      <a:pt x="408351" y="1838740"/>
                      <a:pt x="178509" y="1735836"/>
                      <a:pt x="12136" y="1569463"/>
                    </a:cubicBezTo>
                    <a:lnTo>
                      <a:pt x="0" y="1554755"/>
                    </a:lnTo>
                    <a:lnTo>
                      <a:pt x="0" y="283985"/>
                    </a:lnTo>
                    <a:lnTo>
                      <a:pt x="12136" y="269277"/>
                    </a:lnTo>
                    <a:cubicBezTo>
                      <a:pt x="178509" y="102904"/>
                      <a:pt x="408351" y="0"/>
                      <a:pt x="662228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2FFC3EA-EAE1-49CD-9323-675F277184D4}"/>
                </a:ext>
              </a:extLst>
            </p:cNvPr>
            <p:cNvSpPr txBox="1"/>
            <p:nvPr/>
          </p:nvSpPr>
          <p:spPr>
            <a:xfrm rot="803474">
              <a:off x="5155480" y="1916427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99AA4A2-D749-47D6-B725-513CF1539127}"/>
                </a:ext>
              </a:extLst>
            </p:cNvPr>
            <p:cNvSpPr txBox="1"/>
            <p:nvPr/>
          </p:nvSpPr>
          <p:spPr>
            <a:xfrm rot="20870139">
              <a:off x="6468033" y="2015923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0F590F0-8B75-42AD-9115-B9C478471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64"/>
          <a:stretch/>
        </p:blipFill>
        <p:spPr>
          <a:xfrm>
            <a:off x="4162203" y="2521397"/>
            <a:ext cx="3779162" cy="305392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159C3-38F6-4DD5-8089-F0B010F3FE7E}"/>
              </a:ext>
            </a:extLst>
          </p:cNvPr>
          <p:cNvGrpSpPr/>
          <p:nvPr/>
        </p:nvGrpSpPr>
        <p:grpSpPr>
          <a:xfrm>
            <a:off x="7936868" y="4503170"/>
            <a:ext cx="753451" cy="769441"/>
            <a:chOff x="7936868" y="4503170"/>
            <a:chExt cx="753451" cy="76944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154F654-CF02-454E-ABEA-58E51E750DA9}"/>
                </a:ext>
              </a:extLst>
            </p:cNvPr>
            <p:cNvSpPr/>
            <p:nvPr/>
          </p:nvSpPr>
          <p:spPr>
            <a:xfrm>
              <a:off x="7936868" y="4575849"/>
              <a:ext cx="658418" cy="658418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82FF831-CB3E-4AEE-88CE-2BF43E6D36F9}"/>
                </a:ext>
              </a:extLst>
            </p:cNvPr>
            <p:cNvSpPr txBox="1"/>
            <p:nvPr/>
          </p:nvSpPr>
          <p:spPr>
            <a:xfrm rot="20887983">
              <a:off x="8037224" y="4503170"/>
              <a:ext cx="653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FAAACF2-2694-421C-B5E2-843B14F4FFC8}"/>
              </a:ext>
            </a:extLst>
          </p:cNvPr>
          <p:cNvSpPr/>
          <p:nvPr/>
        </p:nvSpPr>
        <p:spPr>
          <a:xfrm>
            <a:off x="457197" y="5454799"/>
            <a:ext cx="8248663" cy="806315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sort of resolution would be absurd,</a:t>
            </a:r>
            <a:br>
              <a:rPr lang="en-GB" dirty="0"/>
            </a:br>
            <a:r>
              <a:rPr lang="en-GB" dirty="0"/>
              <a:t>illogical or impossible and could disappoint your audience?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A21508E-8424-43B5-898C-1F9C34877A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custGeom>
            <a:avLst/>
            <a:gdLst>
              <a:gd name="connsiteX0" fmla="*/ 615022 w 9144000"/>
              <a:gd name="connsiteY0" fmla="*/ 438151 h 6858000"/>
              <a:gd name="connsiteX1" fmla="*/ 457198 w 9144000"/>
              <a:gd name="connsiteY1" fmla="*/ 595975 h 6858000"/>
              <a:gd name="connsiteX2" fmla="*/ 457198 w 9144000"/>
              <a:gd name="connsiteY2" fmla="*/ 6238214 h 6858000"/>
              <a:gd name="connsiteX3" fmla="*/ 615022 w 9144000"/>
              <a:gd name="connsiteY3" fmla="*/ 6396038 h 6858000"/>
              <a:gd name="connsiteX4" fmla="*/ 8519449 w 9144000"/>
              <a:gd name="connsiteY4" fmla="*/ 6396038 h 6858000"/>
              <a:gd name="connsiteX5" fmla="*/ 8677273 w 9144000"/>
              <a:gd name="connsiteY5" fmla="*/ 6238214 h 6858000"/>
              <a:gd name="connsiteX6" fmla="*/ 8677273 w 9144000"/>
              <a:gd name="connsiteY6" fmla="*/ 595975 h 6858000"/>
              <a:gd name="connsiteX7" fmla="*/ 8519449 w 9144000"/>
              <a:gd name="connsiteY7" fmla="*/ 438151 h 6858000"/>
              <a:gd name="connsiteX8" fmla="*/ 0 w 9144000"/>
              <a:gd name="connsiteY8" fmla="*/ 0 h 6858000"/>
              <a:gd name="connsiteX9" fmla="*/ 9144000 w 9144000"/>
              <a:gd name="connsiteY9" fmla="*/ 0 h 6858000"/>
              <a:gd name="connsiteX10" fmla="*/ 9144000 w 9144000"/>
              <a:gd name="connsiteY10" fmla="*/ 6858000 h 6858000"/>
              <a:gd name="connsiteX11" fmla="*/ 0 w 914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15022" y="438151"/>
                </a:moveTo>
                <a:cubicBezTo>
                  <a:pt x="527858" y="438151"/>
                  <a:pt x="457198" y="508811"/>
                  <a:pt x="457198" y="595975"/>
                </a:cubicBezTo>
                <a:lnTo>
                  <a:pt x="457198" y="6238214"/>
                </a:lnTo>
                <a:cubicBezTo>
                  <a:pt x="457198" y="6325378"/>
                  <a:pt x="527858" y="6396038"/>
                  <a:pt x="615022" y="6396038"/>
                </a:cubicBezTo>
                <a:lnTo>
                  <a:pt x="8519449" y="6396038"/>
                </a:lnTo>
                <a:cubicBezTo>
                  <a:pt x="8606613" y="6396038"/>
                  <a:pt x="8677273" y="6325378"/>
                  <a:pt x="8677273" y="6238214"/>
                </a:cubicBezTo>
                <a:lnTo>
                  <a:pt x="8677273" y="595975"/>
                </a:lnTo>
                <a:cubicBezTo>
                  <a:pt x="8677273" y="508811"/>
                  <a:pt x="8606613" y="438151"/>
                  <a:pt x="8519449" y="43815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5428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254</TotalTime>
  <Words>611</Words>
  <Application>Microsoft Office PowerPoint</Application>
  <PresentationFormat>On-screen Show (4:3)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Twinkl</vt:lpstr>
      <vt:lpstr>Arial</vt:lpstr>
      <vt:lpstr>Calibri</vt:lpstr>
      <vt:lpstr>Office Theme</vt:lpstr>
      <vt:lpstr>PowerPoint Presentation</vt:lpstr>
      <vt:lpstr>What Is Narrative Writing?</vt:lpstr>
      <vt:lpstr>What Is Narrative Writing?</vt:lpstr>
      <vt:lpstr>Features of a Narrative Text</vt:lpstr>
      <vt:lpstr>Amazing Openings</vt:lpstr>
      <vt:lpstr>Brilliant Beginnings</vt:lpstr>
      <vt:lpstr>Identify the Dilemma</vt:lpstr>
      <vt:lpstr>Picture the Problem</vt:lpstr>
      <vt:lpstr>Realistic Resolutions</vt:lpstr>
      <vt:lpstr>Believable Not Boring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Riley (Student)</dc:creator>
  <cp:lastModifiedBy>N.AlFarraj</cp:lastModifiedBy>
  <cp:revision>25</cp:revision>
  <dcterms:created xsi:type="dcterms:W3CDTF">2021-06-23T16:10:53Z</dcterms:created>
  <dcterms:modified xsi:type="dcterms:W3CDTF">2023-03-03T13:14:36Z</dcterms:modified>
</cp:coreProperties>
</file>