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9" r:id="rId4"/>
    <p:sldId id="257" r:id="rId5"/>
    <p:sldId id="258" r:id="rId6"/>
    <p:sldId id="259" r:id="rId7"/>
    <p:sldId id="275" r:id="rId8"/>
    <p:sldId id="276" r:id="rId9"/>
    <p:sldId id="277" r:id="rId10"/>
    <p:sldId id="278" r:id="rId11"/>
    <p:sldId id="260" r:id="rId12"/>
    <p:sldId id="261" r:id="rId13"/>
    <p:sldId id="268" r:id="rId14"/>
    <p:sldId id="263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5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2EF6C-A1CF-4485-969D-6EAE56306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8D565-863A-4B6B-A34A-B67CBE4D0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2FB57-0423-438B-9E8A-235DEECD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4132F-4C4F-4396-A6F2-520139E1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0649B-30AC-4B48-9B8F-028E6E5C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8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9C669-73EE-491C-81D5-625EF6CC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D77BE-77A4-45C3-83AC-44F20D4BE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D9650-6414-4D6C-A3AB-72B25DE5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700C2-7664-488A-9F8F-8B111633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8B84A-AFAD-451A-9601-04236FA2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0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668BB-5041-4EF5-86C4-A65D24AEA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EDB22-369F-4766-9412-E1D7F6836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25073-A8B4-4846-BAB6-C2B366D5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AC67A-1AB3-4B72-98D8-E1C69410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0C713-E75B-4F90-99A6-0CFD45A6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8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C7CA-F8ED-4F8D-A07E-4068FF4E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6B73F-173E-4215-AC2E-8172392A1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77DD8-9BDC-471F-8F51-B2ED26F1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0CBA2-A7D1-409C-963F-59F7FA06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4D9A-07FA-45A6-9C22-3BD4C304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B156-E303-4BC7-B80E-18E7F310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1990C-AA80-401D-B329-D3794BF76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FC809-EA04-4409-9473-E5F8472E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2EBC6-5396-47A8-86B5-3CE60F38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3173C-825A-45EE-BE40-AFF24722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8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0242-2699-4555-84A3-DF678008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5AA1-42A9-4EC9-9B96-1BCC46BDA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A9971-5B53-4010-87DD-A7B8DF30F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5EBBE-837F-4B8D-8FC9-496A8799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F8F9B-8F3E-41AE-AA0E-7FF40DDE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3C0A9-17DE-46AF-A6FE-43AE1E68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8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99A35-0C43-4AB1-B285-EDCBC512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7E8F9-5A03-423B-8F88-B62C8F18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11CAD-5835-463E-BC15-95839FF61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3CBC2-7B7A-4463-B474-0D817B379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1B69D-2AFC-4545-BAF6-F9A184E62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F4AF60-A926-4C15-817F-9BAEC6EC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56287E-1F38-4874-808A-B75AA402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5AAED5-0EB2-48D7-BEBB-22DC0A2D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9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9C7F-9526-4582-9D4F-B10C6395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857ED-DF81-42A9-A47F-13385E91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DDCC4-B707-4FEF-8241-71F41454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D10D9-6D8F-499E-9EC2-FF43E665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4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4172D-CF8F-4A79-A950-86F29AC2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3ED57-A2B7-4D70-8CC0-96977A31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B5511-63EB-468D-9812-6FA754F4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2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1DBF-5502-4575-8745-4616BB14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FD15A-3C5D-4931-AABD-0909B746E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A2EFB-E107-4A2C-AF4F-7F28A517F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BE2ED-36A0-481D-BF45-F34C9D3D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20700-0221-434C-AEDB-0F5AD2EAF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48314-D243-4D1D-9880-EF339965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3533-7963-4F35-AD71-3C1132F2C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DD901-C5A1-43F6-BF9F-F534FBB0F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E58EB-57E0-4424-A47F-CEFD3156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161AA-57C0-4CA3-9759-25B00AC8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583CC-4AB1-43A9-B215-FD187BA2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EF803-54CA-40B7-8F98-E7F35F4B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1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6FF20-00BF-4C78-BBBD-583C3EEE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9E250-04CB-4117-801B-DB0B59A1E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C9037-19D8-4CC7-AA71-CA1B7B7B9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54F3-6BF7-43AD-98CE-48D1BE503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B304E-05B1-48BD-A4E4-4CAC5B5A5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18AC-5585-493D-8F28-34043F962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7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wOPABZ9TZw" TargetMode="External"/><Relationship Id="rId2" Type="http://schemas.openxmlformats.org/officeDocument/2006/relationships/hyperlink" Target="https://www.youtube.com/watch?v=-JLmXIcIEvQ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bpYTihB4bq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Zr1_Ny8L8" TargetMode="External"/><Relationship Id="rId2" Type="http://schemas.openxmlformats.org/officeDocument/2006/relationships/hyperlink" Target="https://www.youtube.com/watch?v=nGNvzbM0LmM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b2iW7lAEwr0" TargetMode="External"/><Relationship Id="rId4" Type="http://schemas.openxmlformats.org/officeDocument/2006/relationships/hyperlink" Target="https://www.slideshare.net/alinaemma/relative-clauses-relative-pronouns-who-which-that-when-and-wher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57A7C1-FB95-4B52-A4C2-64F56861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Relative Pronouns</a:t>
            </a:r>
          </a:p>
        </p:txBody>
      </p:sp>
      <p:pic>
        <p:nvPicPr>
          <p:cNvPr id="1026" name="Picture 2" descr="Relative Clause Tips | English as a Second Language">
            <a:extLst>
              <a:ext uri="{FF2B5EF4-FFF2-40B4-BE49-F238E27FC236}">
                <a16:creationId xmlns:a16="http://schemas.microsoft.com/office/drawing/2014/main" id="{2394E6D2-1025-49BA-AC54-E9C49CB3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44" y="1661044"/>
            <a:ext cx="7929159" cy="48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7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76F8BA-2CB0-4E29-B0E5-A9AF67355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193" y="675861"/>
            <a:ext cx="7349589" cy="51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28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7AB7-0407-4F88-B891-A619FFB8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555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 usually avoid using prepositions before relative pronouns.</a:t>
            </a:r>
            <a:br>
              <a:rPr lang="en-US" dirty="0"/>
            </a:br>
            <a:r>
              <a:rPr lang="en-US" b="1" dirty="0">
                <a:solidFill>
                  <a:srgbClr val="002060"/>
                </a:solidFill>
              </a:rPr>
              <a:t>She is a woman </a:t>
            </a:r>
            <a:r>
              <a:rPr lang="en-US" b="1" u="sng" dirty="0">
                <a:solidFill>
                  <a:srgbClr val="002060"/>
                </a:solidFill>
              </a:rPr>
              <a:t>in who </a:t>
            </a:r>
            <a:r>
              <a:rPr lang="en-US" b="1" dirty="0">
                <a:solidFill>
                  <a:srgbClr val="002060"/>
                </a:solidFill>
              </a:rPr>
              <a:t>teaches me </a:t>
            </a:r>
            <a:r>
              <a:rPr lang="en-US" b="1" dirty="0" err="1">
                <a:solidFill>
                  <a:srgbClr val="002060"/>
                </a:solidFill>
              </a:rPr>
              <a:t>math.</a:t>
            </a:r>
            <a:r>
              <a:rPr lang="en-US" sz="6000" b="1" dirty="0" err="1">
                <a:solidFill>
                  <a:srgbClr val="FF0000"/>
                </a:solidFill>
              </a:rPr>
              <a:t>X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Boats clipart tanker, Boats tanker Transparent FREE for download on  WebStockReview 2021">
            <a:extLst>
              <a:ext uri="{FF2B5EF4-FFF2-40B4-BE49-F238E27FC236}">
                <a16:creationId xmlns:a16="http://schemas.microsoft.com/office/drawing/2014/main" id="{4E668D62-DD76-436D-BD63-A5F81333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0" y="2796889"/>
            <a:ext cx="7195930" cy="398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1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DDAF-ED29-4806-8BE6-9E76D495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531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relative pronoun is not used with another pronoun( I, you, me, him, etc.) </a:t>
            </a:r>
            <a:br>
              <a:rPr lang="en-US" dirty="0"/>
            </a:br>
            <a:r>
              <a:rPr lang="en-US" b="1" dirty="0">
                <a:solidFill>
                  <a:srgbClr val="00B0F0"/>
                </a:solidFill>
              </a:rPr>
              <a:t>I know a girl who works in a library.</a:t>
            </a:r>
            <a:br>
              <a:rPr lang="en-US" dirty="0"/>
            </a:br>
            <a:r>
              <a:rPr lang="en-US" b="1" u="sng" dirty="0">
                <a:solidFill>
                  <a:srgbClr val="C00000"/>
                </a:solidFill>
              </a:rPr>
              <a:t>(NOT)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 know a girl who  </a:t>
            </a:r>
            <a:r>
              <a:rPr lang="en-US" b="1" dirty="0">
                <a:solidFill>
                  <a:srgbClr val="FF0000"/>
                </a:solidFill>
              </a:rPr>
              <a:t>she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works in a library. </a:t>
            </a:r>
            <a:r>
              <a:rPr lang="en-US" sz="4900" b="1" dirty="0">
                <a:solidFill>
                  <a:srgbClr val="C00000"/>
                </a:solidFill>
              </a:rPr>
              <a:t>X</a:t>
            </a:r>
          </a:p>
        </p:txBody>
      </p:sp>
      <p:pic>
        <p:nvPicPr>
          <p:cNvPr id="6146" name="Picture 2" descr="Librarian Clip Art Stock Illustrations – 117 Librarian Clip Art Stock  Illustrations, Vectors &amp; Clipart - Dreamstime">
            <a:extLst>
              <a:ext uri="{FF2B5EF4-FFF2-40B4-BE49-F238E27FC236}">
                <a16:creationId xmlns:a16="http://schemas.microsoft.com/office/drawing/2014/main" id="{6F85E9E2-D302-4A57-BF4E-FF9D7E75B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17" y="2650435"/>
            <a:ext cx="4112936" cy="42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6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w do you help charities? Answer: run a quiz! - Optimum">
            <a:extLst>
              <a:ext uri="{FF2B5EF4-FFF2-40B4-BE49-F238E27FC236}">
                <a16:creationId xmlns:a16="http://schemas.microsoft.com/office/drawing/2014/main" id="{F789A209-92B7-4C7A-98C9-46DC8806B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21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A2E4-7FFF-4B18-9659-3C8A2010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Picasso was an artist. He collected masks.</a:t>
            </a:r>
            <a:br>
              <a:rPr lang="en-US" dirty="0"/>
            </a:br>
            <a:r>
              <a:rPr lang="en-US" dirty="0"/>
              <a:t>……………………………………………………………..</a:t>
            </a:r>
          </a:p>
        </p:txBody>
      </p:sp>
      <p:pic>
        <p:nvPicPr>
          <p:cNvPr id="5122" name="Picture 2" descr="4,299 Face Mask Acting Stock Illustrations, Cliparts and Royalty Free Face  Mask Acting Vectors">
            <a:extLst>
              <a:ext uri="{FF2B5EF4-FFF2-40B4-BE49-F238E27FC236}">
                <a16:creationId xmlns:a16="http://schemas.microsoft.com/office/drawing/2014/main" id="{8C3DF3B2-3946-47F6-8E70-B1651446B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97498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4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139D-3653-4FDD-8607-ACAB61B6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Here’s the man. He directed the play.</a:t>
            </a:r>
            <a:br>
              <a:rPr lang="en-US" dirty="0"/>
            </a:br>
            <a:r>
              <a:rPr lang="en-US" dirty="0"/>
              <a:t>……………………………………………………………………..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900+ Theater Clip Art | Royalty Free - GoGraph">
            <a:extLst>
              <a:ext uri="{FF2B5EF4-FFF2-40B4-BE49-F238E27FC236}">
                <a16:creationId xmlns:a16="http://schemas.microsoft.com/office/drawing/2014/main" id="{BDFF58A9-F952-4840-A9EB-7491BF543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38" y="2001491"/>
            <a:ext cx="4659796" cy="41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2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5F9E-CF13-4AA7-9411-45319904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Sara is a student. She went to my school.</a:t>
            </a:r>
            <a:br>
              <a:rPr lang="en-US" dirty="0"/>
            </a:br>
            <a:r>
              <a:rPr lang="en-US" dirty="0"/>
              <a:t>…………………………………………………………………….</a:t>
            </a:r>
          </a:p>
        </p:txBody>
      </p:sp>
      <p:pic>
        <p:nvPicPr>
          <p:cNvPr id="2050" name="Picture 2" descr="cartoon girl student reading drawing illustration clipart cute 5309699  Vector Art at Vecteezy">
            <a:extLst>
              <a:ext uri="{FF2B5EF4-FFF2-40B4-BE49-F238E27FC236}">
                <a16:creationId xmlns:a16="http://schemas.microsoft.com/office/drawing/2014/main" id="{E5EF4E83-9543-4981-BA48-7AFDFCEDC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68" y="1707901"/>
            <a:ext cx="4351889" cy="478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656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AC6A-D22F-4AB9-AE39-8BFBA35DF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Mr. Sami is a man. He bought my car.</a:t>
            </a:r>
            <a:br>
              <a:rPr lang="en-US" dirty="0"/>
            </a:br>
            <a:r>
              <a:rPr lang="en-US" dirty="0"/>
              <a:t>………………………………………………………………..</a:t>
            </a:r>
          </a:p>
        </p:txBody>
      </p:sp>
      <p:pic>
        <p:nvPicPr>
          <p:cNvPr id="3074" name="Picture 2" descr="Blue Car Clipart Images – Browse 12,426 Stock Photos, Vectors, and Video |  Adobe Stock">
            <a:extLst>
              <a:ext uri="{FF2B5EF4-FFF2-40B4-BE49-F238E27FC236}">
                <a16:creationId xmlns:a16="http://schemas.microsoft.com/office/drawing/2014/main" id="{94C02F28-6815-4B18-9CF8-0816EB31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56" y="2377108"/>
            <a:ext cx="9429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36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8F5F0-D4D5-4305-B82B-A9E3F314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the girl. She joined our class this year.</a:t>
            </a:r>
            <a:br>
              <a:rPr lang="en-US" dirty="0"/>
            </a:br>
            <a:r>
              <a:rPr lang="en-US" dirty="0"/>
              <a:t>…………………………………………………………………… </a:t>
            </a:r>
          </a:p>
        </p:txBody>
      </p:sp>
      <p:pic>
        <p:nvPicPr>
          <p:cNvPr id="4098" name="Picture 2" descr="Classroom Clipart Images - Free Download on Freepik">
            <a:extLst>
              <a:ext uri="{FF2B5EF4-FFF2-40B4-BE49-F238E27FC236}">
                <a16:creationId xmlns:a16="http://schemas.microsoft.com/office/drawing/2014/main" id="{22A00CAB-54E0-4FBA-B85C-9DC677B0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34" y="2363374"/>
            <a:ext cx="5481405" cy="287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49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C7E3-A478-48F5-880C-C0C42A9D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Shakespeare is a playwright. He wrote Hamlet.</a:t>
            </a:r>
            <a:br>
              <a:rPr lang="en-US" dirty="0"/>
            </a:br>
            <a:r>
              <a:rPr lang="en-US" dirty="0"/>
              <a:t>……………………………………………………………………….</a:t>
            </a:r>
          </a:p>
        </p:txBody>
      </p:sp>
      <p:pic>
        <p:nvPicPr>
          <p:cNvPr id="6146" name="Picture 2" descr="1,207 William Shakespeare Illustrations &amp; Clip Art - iStock">
            <a:extLst>
              <a:ext uri="{FF2B5EF4-FFF2-40B4-BE49-F238E27FC236}">
                <a16:creationId xmlns:a16="http://schemas.microsoft.com/office/drawing/2014/main" id="{777C414D-28B3-48E8-94B1-56C018F9B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06" y="1790948"/>
            <a:ext cx="4148759" cy="470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6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CA4-6FAB-4B73-BB01-AC5AAAA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0" y="477078"/>
            <a:ext cx="11025809" cy="6188765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3100" b="1" dirty="0">
                <a:solidFill>
                  <a:srgbClr val="FF0000"/>
                </a:solidFill>
              </a:rPr>
              <a:t>The difference between </a:t>
            </a:r>
            <a:r>
              <a:rPr lang="en-US" sz="3200" b="1" dirty="0">
                <a:solidFill>
                  <a:srgbClr val="FF0000"/>
                </a:solidFill>
              </a:rPr>
              <a:t>Defining and Non-Defining Relative clauses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https://www.youtube.com/watch?v=7AfKYUwlClo</a:t>
            </a:r>
            <a:br>
              <a:rPr lang="en-US" sz="3200" dirty="0"/>
            </a:br>
            <a:r>
              <a:rPr lang="en-US" sz="3200" dirty="0"/>
              <a:t>Gameshow</a:t>
            </a:r>
            <a:br>
              <a:rPr lang="en-US" sz="3200" dirty="0"/>
            </a:br>
            <a:r>
              <a:rPr lang="en-US" sz="3200" b="1" dirty="0">
                <a:solidFill>
                  <a:srgbClr val="FF0000"/>
                </a:solidFill>
              </a:rPr>
              <a:t>Oxford book Explanation </a:t>
            </a:r>
            <a:br>
              <a:rPr lang="en-US" sz="3200" dirty="0"/>
            </a:br>
            <a:r>
              <a:rPr lang="en-US" sz="3200" dirty="0">
                <a:hlinkClick r:id="rId2"/>
              </a:rPr>
              <a:t>https://www.youtube.com/watch?v=-JLmXIcIEvQ</a:t>
            </a:r>
            <a:br>
              <a:rPr lang="en-US" sz="3200" dirty="0"/>
            </a:br>
            <a:br>
              <a:rPr lang="en-US" sz="3100" dirty="0"/>
            </a:br>
            <a:r>
              <a:rPr lang="en-US" dirty="0">
                <a:solidFill>
                  <a:srgbClr val="FF0000"/>
                </a:solidFill>
              </a:rPr>
              <a:t>What is a Relative Pronoun and how to use it? (who, that) </a:t>
            </a:r>
            <a:r>
              <a:rPr lang="en-US" u="sng" dirty="0">
                <a:solidFill>
                  <a:srgbClr val="FF0000"/>
                </a:solidFill>
              </a:rPr>
              <a:t>this one</a:t>
            </a:r>
            <a:br>
              <a:rPr lang="en-US" dirty="0"/>
            </a:br>
            <a:r>
              <a:rPr lang="en-US" sz="3100" dirty="0">
                <a:hlinkClick r:id="rId3"/>
              </a:rPr>
              <a:t>https://www.youtube.com/watch?v=uwOPABZ9TZw</a:t>
            </a:r>
            <a:br>
              <a:rPr lang="en-US" sz="3100" dirty="0"/>
            </a:br>
            <a:r>
              <a:rPr lang="en-US" sz="3100" b="1" dirty="0">
                <a:solidFill>
                  <a:srgbClr val="FF0000"/>
                </a:solidFill>
              </a:rPr>
              <a:t>Game show</a:t>
            </a:r>
            <a:br>
              <a:rPr lang="en-US" dirty="0"/>
            </a:br>
            <a:r>
              <a:rPr lang="en-US" dirty="0">
                <a:hlinkClick r:id="rId4"/>
              </a:rPr>
              <a:t>https://www.youtube.com/watch?v=bpYTihB4bqc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23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FA197-47F9-468B-A7AC-349545CA4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91163"/>
            <a:ext cx="9806609" cy="673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7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DD2F-BEA8-4157-B5C4-B261ADDD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r>
              <a:rPr lang="en-GB" sz="2700" b="1" dirty="0"/>
              <a:t>RELATIVE CLAUSES</a:t>
            </a:r>
            <a:br>
              <a:rPr lang="en-US" sz="2700" dirty="0"/>
            </a:br>
            <a:r>
              <a:rPr lang="en-GB" sz="2700" b="1" dirty="0"/>
              <a:t>Revision who, that  and which</a:t>
            </a:r>
            <a:br>
              <a:rPr lang="en-US" sz="2700" dirty="0"/>
            </a:br>
            <a:r>
              <a:rPr lang="en-GB" sz="2700" b="1" dirty="0"/>
              <a:t> </a:t>
            </a:r>
            <a:br>
              <a:rPr lang="en-US" sz="2700" dirty="0"/>
            </a:br>
            <a:r>
              <a:rPr lang="en-GB" sz="2700" b="1" u="sng" dirty="0">
                <a:hlinkClick r:id="rId2"/>
              </a:rPr>
              <a:t>https://www.youtube.com/watch?v=nGNvzbM0LmM</a:t>
            </a:r>
            <a:br>
              <a:rPr lang="en-US" sz="2700" dirty="0"/>
            </a:br>
            <a:r>
              <a:rPr lang="en-GB" sz="2700" dirty="0"/>
              <a:t> </a:t>
            </a:r>
            <a:br>
              <a:rPr lang="en-US" sz="2700" dirty="0"/>
            </a:br>
            <a:r>
              <a:rPr lang="en-GB" sz="2700" u="sng" dirty="0">
                <a:hlinkClick r:id="rId3"/>
              </a:rPr>
              <a:t>https://www.youtube.com/watch?v=ftZr1_Ny8L8</a:t>
            </a:r>
            <a:br>
              <a:rPr lang="en-US" sz="2700" dirty="0"/>
            </a:br>
            <a:r>
              <a:rPr lang="en-GB" sz="2700" b="1" dirty="0"/>
              <a:t>SlideShare</a:t>
            </a:r>
            <a:br>
              <a:rPr lang="en-US" sz="2700" dirty="0"/>
            </a:br>
            <a:r>
              <a:rPr lang="en-GB" sz="2700" u="sng" dirty="0">
                <a:hlinkClick r:id="rId4"/>
              </a:rPr>
              <a:t>https://www.slideshare.net/alinaemma/relative-clauses-relative-pronouns-who-which-that-when-and-where</a:t>
            </a:r>
            <a:br>
              <a:rPr lang="en-US" sz="2700" dirty="0"/>
            </a:br>
            <a:r>
              <a:rPr lang="en-GB" sz="2700" u="sng" dirty="0"/>
              <a:t>song</a:t>
            </a:r>
            <a:br>
              <a:rPr lang="en-US" sz="2700" dirty="0"/>
            </a:br>
            <a:r>
              <a:rPr lang="en-GB" sz="2700" b="1" u="sng" dirty="0">
                <a:hlinkClick r:id="rId5"/>
              </a:rPr>
              <a:t>https://www.youtube.com/watch?v=b2iW7lAEwr0</a:t>
            </a:r>
            <a:br>
              <a:rPr lang="en-US" dirty="0"/>
            </a:br>
            <a:r>
              <a:rPr lang="en-GB" b="1" dirty="0"/>
              <a:t>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1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DD6F-43FE-4050-A21F-857D5AD8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38" y="386742"/>
            <a:ext cx="10505661" cy="34290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(Who, whom, which, whose, that) introduce relative clauses .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Defining Relative clauses for people, give </a:t>
            </a:r>
            <a:r>
              <a:rPr lang="en-US" b="1" u="sng" dirty="0">
                <a:solidFill>
                  <a:srgbClr val="FF0000"/>
                </a:solidFill>
              </a:rPr>
              <a:t>important information </a:t>
            </a:r>
            <a:r>
              <a:rPr lang="en-US" b="1" dirty="0">
                <a:solidFill>
                  <a:srgbClr val="FF0000"/>
                </a:solidFill>
              </a:rPr>
              <a:t>about the noun in the sentence. </a:t>
            </a:r>
            <a:br>
              <a:rPr lang="en-US" dirty="0"/>
            </a:br>
            <a:r>
              <a:rPr lang="en-US" b="1" dirty="0"/>
              <a:t>The man </a:t>
            </a:r>
            <a:r>
              <a:rPr lang="en-US" b="1" u="sng" dirty="0">
                <a:solidFill>
                  <a:srgbClr val="C00000"/>
                </a:solidFill>
              </a:rPr>
              <a:t>who </a:t>
            </a:r>
            <a:r>
              <a:rPr lang="en-US" b="1" dirty="0"/>
              <a:t>lives in the flat above is an actor.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Relative clauses. Game - online presentation">
            <a:extLst>
              <a:ext uri="{FF2B5EF4-FFF2-40B4-BE49-F238E27FC236}">
                <a16:creationId xmlns:a16="http://schemas.microsoft.com/office/drawing/2014/main" id="{CBC53AD8-4224-497C-BF94-2C788327C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3" y="3815742"/>
            <a:ext cx="5115338" cy="304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2ECE-24B5-4752-AE6A-87E4068C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54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We use who , that to refer to people.</a:t>
            </a:r>
            <a:br>
              <a:rPr lang="en-US" dirty="0"/>
            </a:br>
            <a:r>
              <a:rPr lang="en-US" b="1" dirty="0">
                <a:solidFill>
                  <a:srgbClr val="00B0F0"/>
                </a:solidFill>
              </a:rPr>
              <a:t>I know a man. He is a lawyer.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I know a man </a:t>
            </a:r>
            <a:r>
              <a:rPr lang="en-US" b="1" u="sng" dirty="0">
                <a:solidFill>
                  <a:srgbClr val="7030A0"/>
                </a:solidFill>
              </a:rPr>
              <a:t>who/ that </a:t>
            </a:r>
            <a:r>
              <a:rPr lang="en-US" dirty="0">
                <a:solidFill>
                  <a:srgbClr val="7030A0"/>
                </a:solidFill>
              </a:rPr>
              <a:t>is a lawyer.</a:t>
            </a:r>
          </a:p>
        </p:txBody>
      </p:sp>
      <p:pic>
        <p:nvPicPr>
          <p:cNvPr id="3074" name="Picture 2" descr="Boy Cartoon clipart - Lawyer, Law, Man, transparent clip art">
            <a:extLst>
              <a:ext uri="{FF2B5EF4-FFF2-40B4-BE49-F238E27FC236}">
                <a16:creationId xmlns:a16="http://schemas.microsoft.com/office/drawing/2014/main" id="{5D05DEDC-A4FF-49A4-A0BF-92A2F115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77" y="2198291"/>
            <a:ext cx="5348046" cy="456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0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8A23-2F6C-4168-A68A-5D06FAB3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B35C05"/>
                </a:solidFill>
              </a:rPr>
              <a:t>We use which , that to refer to objects or animals.</a:t>
            </a:r>
            <a:br>
              <a:rPr lang="en-US" b="1" dirty="0">
                <a:solidFill>
                  <a:srgbClr val="B35C05"/>
                </a:solidFill>
              </a:rPr>
            </a:br>
            <a:r>
              <a:rPr lang="en-US" b="1" dirty="0">
                <a:solidFill>
                  <a:srgbClr val="B35C05"/>
                </a:solidFill>
              </a:rPr>
              <a:t>The dog is mine. It ran away.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dog which/ that ran away is mine.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Dog gone. Escaped dog. | CanStock">
            <a:extLst>
              <a:ext uri="{FF2B5EF4-FFF2-40B4-BE49-F238E27FC236}">
                <a16:creationId xmlns:a16="http://schemas.microsoft.com/office/drawing/2014/main" id="{E724E32D-3B6A-44B2-8166-A48447C7C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3"/>
          <a:stretch/>
        </p:blipFill>
        <p:spPr bwMode="auto">
          <a:xfrm>
            <a:off x="2093843" y="1813062"/>
            <a:ext cx="7500730" cy="45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56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55F18-DC55-4D14-AC09-A7B86842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2E8153-14F8-4853-9B0B-1429C0037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558" y="1690688"/>
            <a:ext cx="6544883" cy="43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5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2E1E54-A90C-4AE1-8635-D7F35CB35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2" y="742454"/>
            <a:ext cx="7434196" cy="537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6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8B5480-87DD-4145-BECE-88AA29ABE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35" y="513531"/>
            <a:ext cx="7730074" cy="58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431</Words>
  <Application>Microsoft Office PowerPoint</Application>
  <PresentationFormat>Widescreen</PresentationFormat>
  <Paragraphs>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Relative Pronouns</vt:lpstr>
      <vt:lpstr> The difference between Defining and Non-Defining Relative clauses  https://www.youtube.com/watch?v=7AfKYUwlClo Gameshow Oxford book Explanation  https://www.youtube.com/watch?v=-JLmXIcIEvQ  What is a Relative Pronoun and how to use it? (who, that) this one https://www.youtube.com/watch?v=uwOPABZ9TZw Game show https://www.youtube.com/watch?v=bpYTihB4bqc  </vt:lpstr>
      <vt:lpstr>RELATIVE CLAUSES Revision who, that  and which   https://www.youtube.com/watch?v=nGNvzbM0LmM   https://www.youtube.com/watch?v=ftZr1_Ny8L8 SlideShare https://www.slideshare.net/alinaemma/relative-clauses-relative-pronouns-who-which-that-when-and-where song https://www.youtube.com/watch?v=b2iW7lAEwr0   </vt:lpstr>
      <vt:lpstr> (Who, whom, which, whose, that) introduce relative clauses . Defining Relative clauses for people, give important information about the noun in the sentence.  The man who lives in the flat above is an actor. </vt:lpstr>
      <vt:lpstr>We use who , that to refer to people. I know a man. He is a lawyer. I know a man who/ that is a lawyer.</vt:lpstr>
      <vt:lpstr>We use which , that to refer to objects or animals. The dog is mine. It ran away. The dog which/ that ran away is mine.</vt:lpstr>
      <vt:lpstr>Where</vt:lpstr>
      <vt:lpstr>PowerPoint Presentation</vt:lpstr>
      <vt:lpstr>PowerPoint Presentation</vt:lpstr>
      <vt:lpstr>PowerPoint Presentation</vt:lpstr>
      <vt:lpstr>We usually avoid using prepositions before relative pronouns. She is a woman in who teaches me math.X</vt:lpstr>
      <vt:lpstr>A relative pronoun is not used with another pronoun( I, you, me, him, etc.)  I know a girl who works in a library. (NOT) I know a girl who  she works in a library. X</vt:lpstr>
      <vt:lpstr>PowerPoint Presentation</vt:lpstr>
      <vt:lpstr>Picasso was an artist. He collected masks. ……………………………………………………………..</vt:lpstr>
      <vt:lpstr>Here’s the man. He directed the play. …………………………………………………………………….. </vt:lpstr>
      <vt:lpstr>Sara is a student. She went to my school. …………………………………………………………………….</vt:lpstr>
      <vt:lpstr>Mr. Sami is a man. He bought my car. ………………………………………………………………..</vt:lpstr>
      <vt:lpstr>That’s the girl. She joined our class this year. …………………………………………………………………… </vt:lpstr>
      <vt:lpstr>Shakespeare is a playwright. He wrote Hamlet. ……………………………………………………………………….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Pronouns</dc:title>
  <dc:creator>L.Mriesh</dc:creator>
  <cp:lastModifiedBy>L.Mriesh</cp:lastModifiedBy>
  <cp:revision>51</cp:revision>
  <dcterms:created xsi:type="dcterms:W3CDTF">2021-02-02T13:20:52Z</dcterms:created>
  <dcterms:modified xsi:type="dcterms:W3CDTF">2023-02-27T06:07:38Z</dcterms:modified>
</cp:coreProperties>
</file>