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D98AE-2519-40BF-B7B5-F886AC4077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EC9A18-614C-4206-A852-43488FBA7A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7E1968-85E2-4658-A3E2-C929E419CF4B}"/>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CF740022-EC1C-4FE4-BA01-88075D2510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5BB497-C854-4F3D-B193-CA1EEC38F88E}"/>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53254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8803E-C53F-4672-97AB-0E09C7B932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CF26B4-18D1-4C4C-AC53-913C748EE11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C9C6AC-1461-4A75-A87B-79C2702F8886}"/>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B4760A28-F09D-4623-A393-4D3C190D6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34A54E-7342-44D2-81CF-7E52304EC94B}"/>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3585997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C95C94-8C01-4C19-987F-9E02830939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F7AA67-9408-4BAE-9006-A66DBF65DB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1FFEE-2AF6-401B-95EF-07493D11CD39}"/>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7396110B-29B3-4F85-9122-2A14242BDC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4C732-1FDF-45BE-8B3B-D2B4549B29C2}"/>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103721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0E97A-EDEE-43CC-9942-E43B1C6527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A03061-B23B-4175-BBEC-C59843D7313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5CF4F-5C86-4352-BF8A-C6C48CAA3BAC}"/>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4349C80F-8ED7-447D-83EF-21AFE9E9E3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4BC35F-E7C9-49E2-BA72-22F64F271832}"/>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230325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E5B1F-1A02-4962-A201-D3B4413F04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81766B-2704-46B1-BB25-6946A4DDD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3DC7422-988E-4DF6-9099-A763F5721D36}"/>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1C79DEA0-5FB4-4033-AF48-D7F775425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F2910F-3EC0-4A83-9C52-89BC9399EAF3}"/>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268258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EBEDB-A03E-4092-996F-F483736B8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0CFBE3-B9D5-473B-81C5-2F8D88C57E1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2FDB22-A116-492D-B04E-C016555497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CC5CD3-CA4C-4850-B7F2-670E70CC9BC4}"/>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6" name="Footer Placeholder 5">
            <a:extLst>
              <a:ext uri="{FF2B5EF4-FFF2-40B4-BE49-F238E27FC236}">
                <a16:creationId xmlns:a16="http://schemas.microsoft.com/office/drawing/2014/main" id="{46917AC2-17C7-48E8-80C3-B027FF296A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D0783D-CCA4-4640-9F9A-73F580C93DF4}"/>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85312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794C8-F124-44E7-8541-F5697348C8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A8F08-BB0B-418F-8476-C427C46812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F18BA6-CEB3-46CD-915C-8CD7A4449C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ED93B3-6ECC-4E95-A97F-FD7F28C8C5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44438F8-29F8-4F1E-A11D-4DCE8A30F26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85C4C1-1B34-45CA-A9A3-F0441CA9272D}"/>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8" name="Footer Placeholder 7">
            <a:extLst>
              <a:ext uri="{FF2B5EF4-FFF2-40B4-BE49-F238E27FC236}">
                <a16:creationId xmlns:a16="http://schemas.microsoft.com/office/drawing/2014/main" id="{1F59D0C9-6A1A-4522-B404-E809964D09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9A8DB1-AC23-49DA-84E6-3F5A7B0F4DBA}"/>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132082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7B83-9F9A-430E-BD91-A9C91D8487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1960CC-CA71-4DAE-938C-A9F91AE594A1}"/>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4" name="Footer Placeholder 3">
            <a:extLst>
              <a:ext uri="{FF2B5EF4-FFF2-40B4-BE49-F238E27FC236}">
                <a16:creationId xmlns:a16="http://schemas.microsoft.com/office/drawing/2014/main" id="{C32F845F-07B9-4DEC-B2E6-0CA08C37F1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EC9F35-9433-43F0-BC43-197363ADA8B8}"/>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1737329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CA9A69-6B62-456D-A1BC-E5A69F6CDB21}"/>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3" name="Footer Placeholder 2">
            <a:extLst>
              <a:ext uri="{FF2B5EF4-FFF2-40B4-BE49-F238E27FC236}">
                <a16:creationId xmlns:a16="http://schemas.microsoft.com/office/drawing/2014/main" id="{3E18FF1C-C58A-46DF-9D95-1974B30615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FEE410-9EFB-4014-880E-29679DC78270}"/>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2089976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DCE6-94EB-48BE-A303-5D65911E4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0169E0-03AF-4A3D-9533-D9B07F7247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53E7EB-9CD3-4685-BBB0-0A123095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7A5CA2-C846-4179-A849-1CECAD2FD2C9}"/>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6" name="Footer Placeholder 5">
            <a:extLst>
              <a:ext uri="{FF2B5EF4-FFF2-40B4-BE49-F238E27FC236}">
                <a16:creationId xmlns:a16="http://schemas.microsoft.com/office/drawing/2014/main" id="{68470903-B3EE-42A6-B02E-3F6F6CC49D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F78F2E-DFBC-4C93-B54B-259282DEF026}"/>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49643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2745-1466-45D6-A5A0-5899D8675E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794EDA-0D80-47AE-886F-98DA54A3C4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E31654-687D-4AD5-BC5F-8116E2B877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2E7543-336B-4D3C-B570-004F1948E4BC}"/>
              </a:ext>
            </a:extLst>
          </p:cNvPr>
          <p:cNvSpPr>
            <a:spLocks noGrp="1"/>
          </p:cNvSpPr>
          <p:nvPr>
            <p:ph type="dt" sz="half" idx="10"/>
          </p:nvPr>
        </p:nvSpPr>
        <p:spPr/>
        <p:txBody>
          <a:bodyPr/>
          <a:lstStyle/>
          <a:p>
            <a:fld id="{ED3976AC-45C2-430E-A204-38A0A620AA01}" type="datetimeFigureOut">
              <a:rPr lang="en-US" smtClean="0"/>
              <a:t>3/11/2023</a:t>
            </a:fld>
            <a:endParaRPr lang="en-US"/>
          </a:p>
        </p:txBody>
      </p:sp>
      <p:sp>
        <p:nvSpPr>
          <p:cNvPr id="6" name="Footer Placeholder 5">
            <a:extLst>
              <a:ext uri="{FF2B5EF4-FFF2-40B4-BE49-F238E27FC236}">
                <a16:creationId xmlns:a16="http://schemas.microsoft.com/office/drawing/2014/main" id="{124FDAC1-08DB-40D4-9100-E33EDF38F0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8C74D5-6A5B-48CF-8E87-C8C3AE5C321F}"/>
              </a:ext>
            </a:extLst>
          </p:cNvPr>
          <p:cNvSpPr>
            <a:spLocks noGrp="1"/>
          </p:cNvSpPr>
          <p:nvPr>
            <p:ph type="sldNum" sz="quarter" idx="12"/>
          </p:nvPr>
        </p:nvSpPr>
        <p:spPr/>
        <p:txBody>
          <a:bodyPr/>
          <a:lstStyle/>
          <a:p>
            <a:fld id="{F820543E-D2B0-44AD-A6C4-854354F0B9F0}" type="slidenum">
              <a:rPr lang="en-US" smtClean="0"/>
              <a:t>‹#›</a:t>
            </a:fld>
            <a:endParaRPr lang="en-US"/>
          </a:p>
        </p:txBody>
      </p:sp>
    </p:spTree>
    <p:extLst>
      <p:ext uri="{BB962C8B-B14F-4D97-AF65-F5344CB8AC3E}">
        <p14:creationId xmlns:p14="http://schemas.microsoft.com/office/powerpoint/2010/main" val="6937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7939B7-F841-49E2-A849-4AEBCA36D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6D89AD-A797-49A6-A2D1-A916A3EB8E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9ADAE2-1B27-4BD3-9504-F386022A20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976AC-45C2-430E-A204-38A0A620AA01}" type="datetimeFigureOut">
              <a:rPr lang="en-US" smtClean="0"/>
              <a:t>3/11/2023</a:t>
            </a:fld>
            <a:endParaRPr lang="en-US"/>
          </a:p>
        </p:txBody>
      </p:sp>
      <p:sp>
        <p:nvSpPr>
          <p:cNvPr id="5" name="Footer Placeholder 4">
            <a:extLst>
              <a:ext uri="{FF2B5EF4-FFF2-40B4-BE49-F238E27FC236}">
                <a16:creationId xmlns:a16="http://schemas.microsoft.com/office/drawing/2014/main" id="{B0146F37-8910-4D01-AB7A-5D54132A62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5DACA4-944B-4302-B297-3C8E5C2491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20543E-D2B0-44AD-A6C4-854354F0B9F0}" type="slidenum">
              <a:rPr lang="en-US" smtClean="0"/>
              <a:t>‹#›</a:t>
            </a:fld>
            <a:endParaRPr lang="en-US"/>
          </a:p>
        </p:txBody>
      </p:sp>
    </p:spTree>
    <p:extLst>
      <p:ext uri="{BB962C8B-B14F-4D97-AF65-F5344CB8AC3E}">
        <p14:creationId xmlns:p14="http://schemas.microsoft.com/office/powerpoint/2010/main" val="815593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626FB9C-7304-480A-872F-7D49438E9256}"/>
              </a:ext>
            </a:extLst>
          </p:cNvPr>
          <p:cNvSpPr>
            <a:spLocks noGrp="1"/>
          </p:cNvSpPr>
          <p:nvPr>
            <p:ph type="subTitle" idx="4294967295"/>
          </p:nvPr>
        </p:nvSpPr>
        <p:spPr>
          <a:xfrm>
            <a:off x="1175657" y="2814134"/>
            <a:ext cx="4500352" cy="2270629"/>
          </a:xfrm>
        </p:spPr>
        <p:txBody>
          <a:bodyPr>
            <a:normAutofit/>
          </a:bodyPr>
          <a:lstStyle/>
          <a:p>
            <a:r>
              <a:rPr lang="en-US" sz="2400" dirty="0"/>
              <a:t>Chapter 12</a:t>
            </a:r>
          </a:p>
          <a:p>
            <a:r>
              <a:rPr lang="en-US" sz="2400" dirty="0"/>
              <a:t>Lesson: (Temperature and rate of reaction)</a:t>
            </a:r>
          </a:p>
          <a:p>
            <a:r>
              <a:rPr lang="en-US" sz="2100" dirty="0"/>
              <a:t>Scholastic Year: 2022-2023</a:t>
            </a:r>
          </a:p>
          <a:p>
            <a:r>
              <a:rPr lang="en-US" sz="2400" dirty="0"/>
              <a:t>Grade: 8CS</a:t>
            </a:r>
          </a:p>
        </p:txBody>
      </p:sp>
      <p:pic>
        <p:nvPicPr>
          <p:cNvPr id="8" name="Picture 7">
            <a:extLst>
              <a:ext uri="{FF2B5EF4-FFF2-40B4-BE49-F238E27FC236}">
                <a16:creationId xmlns:a16="http://schemas.microsoft.com/office/drawing/2014/main" id="{676F1EE4-F151-481B-B4A9-C8F7EC0012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37234" y="1391289"/>
            <a:ext cx="2239566" cy="1257361"/>
          </a:xfrm>
          <a:prstGeom prst="rect">
            <a:avLst/>
          </a:prstGeom>
          <a:noFill/>
        </p:spPr>
      </p:pic>
      <p:pic>
        <p:nvPicPr>
          <p:cNvPr id="10" name="Picture 9">
            <a:extLst>
              <a:ext uri="{FF2B5EF4-FFF2-40B4-BE49-F238E27FC236}">
                <a16:creationId xmlns:a16="http://schemas.microsoft.com/office/drawing/2014/main" id="{DBADAB3E-C318-4FC4-9AB9-2B8DFD38228F}"/>
              </a:ext>
            </a:extLst>
          </p:cNvPr>
          <p:cNvPicPr/>
          <p:nvPr/>
        </p:nvPicPr>
        <p:blipFill rotWithShape="1">
          <a:blip r:embed="rId3">
            <a:extLst>
              <a:ext uri="{28A0092B-C50C-407E-A947-70E740481C1C}">
                <a14:useLocalDpi xmlns:a14="http://schemas.microsoft.com/office/drawing/2010/main" val="0"/>
              </a:ext>
            </a:extLst>
          </a:blip>
          <a:srcRect r="8139"/>
          <a:stretch/>
        </p:blipFill>
        <p:spPr bwMode="auto">
          <a:xfrm>
            <a:off x="2141222" y="5582859"/>
            <a:ext cx="7856219" cy="362652"/>
          </a:xfrm>
          <a:prstGeom prst="rect">
            <a:avLst/>
          </a:prstGeom>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BBFEE050-810A-4A72-9DA6-BD7642D41D2D}"/>
              </a:ext>
            </a:extLst>
          </p:cNvPr>
          <p:cNvSpPr/>
          <p:nvPr/>
        </p:nvSpPr>
        <p:spPr>
          <a:xfrm>
            <a:off x="1080311" y="977442"/>
            <a:ext cx="10127619" cy="496806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350"/>
          </a:p>
        </p:txBody>
      </p:sp>
      <p:pic>
        <p:nvPicPr>
          <p:cNvPr id="9" name="Content Placeholder 4"/>
          <p:cNvPicPr>
            <a:picLocks/>
          </p:cNvPicPr>
          <p:nvPr/>
        </p:nvPicPr>
        <p:blipFill rotWithShape="1">
          <a:blip r:embed="rId4">
            <a:extLst>
              <a:ext uri="{28A0092B-C50C-407E-A947-70E740481C1C}">
                <a14:useLocalDpi xmlns:a14="http://schemas.microsoft.com/office/drawing/2010/main" val="0"/>
              </a:ext>
            </a:extLst>
          </a:blip>
          <a:srcRect l="18613" t="30753" r="46815" b="9081"/>
          <a:stretch/>
        </p:blipFill>
        <p:spPr bwMode="auto">
          <a:xfrm>
            <a:off x="5676009" y="1266949"/>
            <a:ext cx="5349042" cy="4150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6121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568680-7871-4EE2-A780-DBD09CFD9727}"/>
              </a:ext>
            </a:extLst>
          </p:cNvPr>
          <p:cNvSpPr/>
          <p:nvPr/>
        </p:nvSpPr>
        <p:spPr>
          <a:xfrm>
            <a:off x="1099590" y="617256"/>
            <a:ext cx="10268995" cy="3877985"/>
          </a:xfrm>
          <a:prstGeom prst="rect">
            <a:avLst/>
          </a:prstGeom>
        </p:spPr>
        <p:txBody>
          <a:bodyPr wrap="square">
            <a:spAutoFit/>
          </a:bodyPr>
          <a:lstStyle/>
          <a:p>
            <a:pPr algn="just">
              <a:buFont typeface="Arial" panose="020B0604020202020204" pitchFamily="34" charset="0"/>
              <a:buChar char="•"/>
            </a:pPr>
            <a:r>
              <a:rPr lang="en-US" sz="2400" b="1" dirty="0">
                <a:solidFill>
                  <a:srgbClr val="000000"/>
                </a:solidFill>
                <a:latin typeface="Arial" panose="020B0604020202020204" pitchFamily="34" charset="0"/>
              </a:rPr>
              <a:t>The greater the temperature of the reactants, the greater the average kinetic energy of the particles.</a:t>
            </a:r>
            <a:endParaRPr lang="en-US" sz="2400" dirty="0">
              <a:solidFill>
                <a:srgbClr val="000000"/>
              </a:solidFill>
              <a:latin typeface="Arial" panose="020B0604020202020204" pitchFamily="34" charset="0"/>
            </a:endParaRPr>
          </a:p>
          <a:p>
            <a:pPr algn="just"/>
            <a:r>
              <a:rPr lang="en-US" sz="2400" dirty="0">
                <a:solidFill>
                  <a:srgbClr val="000000"/>
                </a:solidFill>
                <a:latin typeface="Arial" panose="020B0604020202020204" pitchFamily="34" charset="0"/>
              </a:rPr>
              <a:t>Therefore, the more chance of a successful collisions between the particles.</a:t>
            </a:r>
          </a:p>
          <a:p>
            <a:pPr>
              <a:buFont typeface="Arial" panose="020B0604020202020204" pitchFamily="34" charset="0"/>
              <a:buChar char="•"/>
            </a:pPr>
            <a:r>
              <a:rPr lang="en-US" sz="2400" b="1" dirty="0">
                <a:solidFill>
                  <a:srgbClr val="000000"/>
                </a:solidFill>
                <a:latin typeface="Arial" panose="020B0604020202020204" pitchFamily="34" charset="0"/>
              </a:rPr>
              <a:t>The frequency of collision increases too.</a:t>
            </a:r>
          </a:p>
          <a:p>
            <a:pPr>
              <a:buFont typeface="Arial" panose="020B0604020202020204" pitchFamily="34" charset="0"/>
              <a:buChar char="•"/>
            </a:pPr>
            <a:endParaRPr lang="en-US" sz="2400" b="1" dirty="0">
              <a:solidFill>
                <a:srgbClr val="000000"/>
              </a:solidFill>
              <a:latin typeface="Arial" panose="020B0604020202020204" pitchFamily="34" charset="0"/>
            </a:endParaRPr>
          </a:p>
          <a:p>
            <a:pPr algn="just"/>
            <a:r>
              <a:rPr lang="en-US" sz="2800" i="1" dirty="0">
                <a:solidFill>
                  <a:schemeClr val="accent1">
                    <a:lumMod val="75000"/>
                  </a:schemeClr>
                </a:solidFill>
              </a:rPr>
              <a:t>As the temperature increases, the particles gain energy and move faster. The faster the particles move, the more likely they are to collide with each other.</a:t>
            </a:r>
            <a:endParaRPr lang="en-US" sz="3600" b="1" i="1" dirty="0">
              <a:solidFill>
                <a:schemeClr val="accent1">
                  <a:lumMod val="75000"/>
                </a:schemeClr>
              </a:solidFill>
              <a:latin typeface="Arial" panose="020B0604020202020204" pitchFamily="34" charset="0"/>
            </a:endParaRPr>
          </a:p>
          <a:p>
            <a:pPr>
              <a:buFont typeface="Arial" panose="020B0604020202020204" pitchFamily="34" charset="0"/>
              <a:buChar char="•"/>
            </a:pPr>
            <a:endParaRPr lang="en-US" b="0" i="0" dirty="0">
              <a:solidFill>
                <a:srgbClr val="000000"/>
              </a:solidFill>
              <a:effectLst/>
              <a:latin typeface="Arial" panose="020B0604020202020204" pitchFamily="34" charset="0"/>
            </a:endParaRPr>
          </a:p>
        </p:txBody>
      </p:sp>
      <p:pic>
        <p:nvPicPr>
          <p:cNvPr id="1026" name="Picture 2" descr="Factors affecting the rates of Reaction - particle collision theory model (c) Doc Brown">
            <a:extLst>
              <a:ext uri="{FF2B5EF4-FFF2-40B4-BE49-F238E27FC236}">
                <a16:creationId xmlns:a16="http://schemas.microsoft.com/office/drawing/2014/main" id="{D5EAC820-D998-4646-82EF-8DA63898D2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176"/>
          <a:stretch/>
        </p:blipFill>
        <p:spPr bwMode="auto">
          <a:xfrm>
            <a:off x="1276511" y="4228252"/>
            <a:ext cx="4414605" cy="205696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Factors affecting the rates of Reaction - particle collision theory model (c) Doc Brown">
            <a:extLst>
              <a:ext uri="{FF2B5EF4-FFF2-40B4-BE49-F238E27FC236}">
                <a16:creationId xmlns:a16="http://schemas.microsoft.com/office/drawing/2014/main" id="{5BF14440-9DE8-4C84-B83D-1126FCA1D6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176"/>
          <a:stretch/>
        </p:blipFill>
        <p:spPr bwMode="auto">
          <a:xfrm>
            <a:off x="6693782" y="4228252"/>
            <a:ext cx="4221707" cy="205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57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95FCDCC-9074-46DD-BADD-E4E3DAB95D42}"/>
              </a:ext>
            </a:extLst>
          </p:cNvPr>
          <p:cNvPicPr>
            <a:picLocks noChangeAspect="1"/>
          </p:cNvPicPr>
          <p:nvPr/>
        </p:nvPicPr>
        <p:blipFill>
          <a:blip r:embed="rId2"/>
          <a:stretch>
            <a:fillRect/>
          </a:stretch>
        </p:blipFill>
        <p:spPr>
          <a:xfrm>
            <a:off x="7405959" y="393576"/>
            <a:ext cx="4335665" cy="3318616"/>
          </a:xfrm>
          <a:prstGeom prst="rect">
            <a:avLst/>
          </a:prstGeom>
        </p:spPr>
      </p:pic>
      <p:sp>
        <p:nvSpPr>
          <p:cNvPr id="3" name="Rectangle 2">
            <a:extLst>
              <a:ext uri="{FF2B5EF4-FFF2-40B4-BE49-F238E27FC236}">
                <a16:creationId xmlns:a16="http://schemas.microsoft.com/office/drawing/2014/main" id="{172CE8A0-EC3B-4745-9D5D-53DA17E3AC69}"/>
              </a:ext>
            </a:extLst>
          </p:cNvPr>
          <p:cNvSpPr/>
          <p:nvPr/>
        </p:nvSpPr>
        <p:spPr>
          <a:xfrm>
            <a:off x="1228298" y="294734"/>
            <a:ext cx="5631975" cy="3785652"/>
          </a:xfrm>
          <a:prstGeom prst="rect">
            <a:avLst/>
          </a:prstGeom>
        </p:spPr>
        <p:txBody>
          <a:bodyPr wrap="square">
            <a:spAutoFit/>
          </a:bodyPr>
          <a:lstStyle/>
          <a:p>
            <a:pPr algn="just"/>
            <a:r>
              <a:rPr lang="en-US" sz="2000" b="1" dirty="0">
                <a:solidFill>
                  <a:srgbClr val="000000"/>
                </a:solidFill>
                <a:latin typeface="Arial" panose="020B0604020202020204" pitchFamily="34" charset="0"/>
              </a:rPr>
              <a:t>The graph shows the differences in the rate of reaction at different temperatures.</a:t>
            </a:r>
          </a:p>
          <a:p>
            <a:pPr algn="just"/>
            <a:r>
              <a:rPr lang="en-US" sz="2000" b="1" dirty="0">
                <a:solidFill>
                  <a:srgbClr val="000000"/>
                </a:solidFill>
                <a:latin typeface="Arial" panose="020B0604020202020204" pitchFamily="34" charset="0"/>
              </a:rPr>
              <a:t>The steeper the line, the greater the rate of reaction. Reactions are usually fastest at the beginning, when the amount of reactants is greatest. When the line becomes horizontal, the reaction has stopped.</a:t>
            </a:r>
          </a:p>
          <a:p>
            <a:pPr algn="just"/>
            <a:endParaRPr lang="en-US" sz="2000" b="1" dirty="0">
              <a:solidFill>
                <a:srgbClr val="000000"/>
              </a:solidFill>
              <a:latin typeface="Arial" panose="020B0604020202020204" pitchFamily="34" charset="0"/>
            </a:endParaRPr>
          </a:p>
          <a:p>
            <a:pPr algn="just"/>
            <a:r>
              <a:rPr lang="en-US" sz="2000" b="1" dirty="0">
                <a:solidFill>
                  <a:srgbClr val="000000"/>
                </a:solidFill>
                <a:latin typeface="Arial" panose="020B0604020202020204" pitchFamily="34" charset="0"/>
              </a:rPr>
              <a:t>The graph shows that at higher temperature it will take less time for the product to be produced (The production of sulfur that causes the X to disappear).</a:t>
            </a:r>
          </a:p>
        </p:txBody>
      </p:sp>
      <p:pic>
        <p:nvPicPr>
          <p:cNvPr id="4" name="Picture 3">
            <a:extLst>
              <a:ext uri="{FF2B5EF4-FFF2-40B4-BE49-F238E27FC236}">
                <a16:creationId xmlns:a16="http://schemas.microsoft.com/office/drawing/2014/main" id="{3293DE55-6EDA-4456-B4E5-50A02DAE8819}"/>
              </a:ext>
            </a:extLst>
          </p:cNvPr>
          <p:cNvPicPr>
            <a:picLocks noChangeAspect="1"/>
          </p:cNvPicPr>
          <p:nvPr/>
        </p:nvPicPr>
        <p:blipFill>
          <a:blip r:embed="rId3"/>
          <a:stretch>
            <a:fillRect/>
          </a:stretch>
        </p:blipFill>
        <p:spPr>
          <a:xfrm>
            <a:off x="5271021" y="4149250"/>
            <a:ext cx="6470603" cy="2414016"/>
          </a:xfrm>
          <a:prstGeom prst="rect">
            <a:avLst/>
          </a:prstGeom>
        </p:spPr>
      </p:pic>
    </p:spTree>
    <p:extLst>
      <p:ext uri="{BB962C8B-B14F-4D97-AF65-F5344CB8AC3E}">
        <p14:creationId xmlns:p14="http://schemas.microsoft.com/office/powerpoint/2010/main" val="6942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169</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J.AlSawalha</dc:creator>
  <cp:lastModifiedBy>J.AlSawalha</cp:lastModifiedBy>
  <cp:revision>1</cp:revision>
  <dcterms:created xsi:type="dcterms:W3CDTF">2023-03-11T19:57:01Z</dcterms:created>
  <dcterms:modified xsi:type="dcterms:W3CDTF">2023-03-11T20:01:54Z</dcterms:modified>
</cp:coreProperties>
</file>