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77" r:id="rId5"/>
    <p:sldId id="278" r:id="rId6"/>
    <p:sldId id="281" r:id="rId7"/>
    <p:sldId id="282" r:id="rId8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26/09/1443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583" y="476569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تحرير جنوب الأردن من سيطرة الفرنجة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</a:t>
            </a:r>
            <a:r>
              <a:rPr lang="ar-JO" dirty="0" smtClean="0"/>
              <a:t> تحرير جنوب الأردن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/>
              <a:t>جهود صلاح الدين الأيوبي لتحرير جنوب الأردن</a:t>
            </a:r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ثالثا: </a:t>
            </a:r>
            <a:r>
              <a:rPr lang="ar-JO" dirty="0" smtClean="0"/>
              <a:t>دور أهالي الأردن في مقاومة الفرنجة وتحرير القدس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 </a:t>
            </a:r>
            <a:r>
              <a:rPr lang="ar-JO" dirty="0" smtClean="0"/>
              <a:t>معاهدة يافا</a:t>
            </a:r>
            <a:endParaRPr lang="en-US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خامسا: </a:t>
            </a:r>
            <a:r>
              <a:rPr lang="ar-JO" dirty="0" smtClean="0"/>
              <a:t>تحرير القدس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45" y="506905"/>
            <a:ext cx="1817098" cy="115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sz="3600" dirty="0" smtClean="0"/>
              <a:t>جهود صلاح الدين الأيوبي لتحرير جنوب الأردن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الحملة الأولى</a:t>
            </a:r>
            <a:r>
              <a:rPr lang="ar-JO" dirty="0" smtClean="0"/>
              <a:t> </a:t>
            </a:r>
            <a:endParaRPr lang="ar-JO" dirty="0"/>
          </a:p>
          <a:p>
            <a:pPr marL="0" lvl="0" indent="0" algn="r" rtl="1">
              <a:buNone/>
            </a:pPr>
            <a:r>
              <a:rPr lang="ar-JO" dirty="0" smtClean="0"/>
              <a:t> خرج صلاح الدين من دمشق إلى الكرك وفرض حصاره عليها</a:t>
            </a:r>
          </a:p>
          <a:p>
            <a:pPr marL="0" lvl="0" indent="0" algn="r" rtl="1">
              <a:buNone/>
            </a:pPr>
            <a:r>
              <a:rPr lang="ar-JO" dirty="0" smtClean="0"/>
              <a:t> ثم ا</a:t>
            </a:r>
            <a:r>
              <a:rPr lang="ar-SA" dirty="0" err="1" smtClean="0"/>
              <a:t>ضطر</a:t>
            </a:r>
            <a:r>
              <a:rPr lang="ar-SA" dirty="0" smtClean="0"/>
              <a:t> </a:t>
            </a:r>
            <a:r>
              <a:rPr lang="ar-SA" dirty="0"/>
              <a:t>صلاح الدين الأيوبي إلى الانسحاب من </a:t>
            </a:r>
            <a:r>
              <a:rPr lang="ar-SA" dirty="0" smtClean="0"/>
              <a:t>الكرك</a:t>
            </a:r>
            <a:endParaRPr lang="ar-JO" dirty="0" smtClean="0"/>
          </a:p>
          <a:p>
            <a:pPr marL="0" lvl="0" indent="0" algn="r" rtl="1">
              <a:buNone/>
            </a:pPr>
            <a:endParaRPr lang="ar-JO" dirty="0" smtClean="0"/>
          </a:p>
          <a:p>
            <a:pPr marL="0" lv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حملته </a:t>
            </a:r>
            <a:r>
              <a:rPr lang="ar-SA" dirty="0">
                <a:solidFill>
                  <a:srgbClr val="FF0000"/>
                </a:solidFill>
              </a:rPr>
              <a:t>الثانية </a:t>
            </a:r>
            <a:r>
              <a:rPr lang="ar-JO" dirty="0" smtClean="0"/>
              <a:t>توجه صلاح الدين إلى الكرك وحاصرها مدة 3 أسابيع </a:t>
            </a:r>
          </a:p>
          <a:p>
            <a:pPr marL="0" lvl="0" indent="0" algn="r" rtl="1">
              <a:buNone/>
            </a:pPr>
            <a:r>
              <a:rPr lang="ar-JO" dirty="0" smtClean="0"/>
              <a:t>حتى كاد أن يحررها لولا قدوم قوات الفرنجة من بيت المقدس </a:t>
            </a:r>
          </a:p>
          <a:p>
            <a:pPr marL="0" lvl="0" indent="0" algn="r" rtl="1">
              <a:buNone/>
            </a:pPr>
            <a:r>
              <a:rPr lang="ar-JO" dirty="0" smtClean="0"/>
              <a:t>فاضطر إلى الانسحاب </a:t>
            </a:r>
            <a:r>
              <a:rPr lang="ar-SA" dirty="0" smtClean="0"/>
              <a:t>إلى </a:t>
            </a:r>
            <a:r>
              <a:rPr lang="ar-SA" dirty="0"/>
              <a:t>حسبان ليغري قوات </a:t>
            </a:r>
            <a:r>
              <a:rPr lang="ar-SA" dirty="0" smtClean="0"/>
              <a:t>الفرنجة </a:t>
            </a:r>
            <a:r>
              <a:rPr lang="ar-SA" dirty="0"/>
              <a:t>لملاقاته، لكن الفرنجة انسحبوا إلى الكرك ودخلوها</a:t>
            </a:r>
            <a:r>
              <a:rPr lang="ar-SA" dirty="0" smtClean="0"/>
              <a:t>،</a:t>
            </a:r>
            <a:r>
              <a:rPr lang="ar-JO" dirty="0" smtClean="0"/>
              <a:t> فرد صلاح الدين بمهاجمة بعض المناطق التابعة لمملكة بين المقدس مثل نابلس وجنين.</a:t>
            </a:r>
            <a:r>
              <a:rPr lang="ar-SA" dirty="0" smtClean="0"/>
              <a:t> </a:t>
            </a: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2923903" cy="308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6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جهود صلاح الدين الأيوبي لتحرير جنوب الأردن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>
              <a:solidFill>
                <a:schemeClr val="accent2"/>
              </a:solidFill>
            </a:endParaRPr>
          </a:p>
          <a:p>
            <a:pPr algn="r" rtl="1"/>
            <a:endParaRPr lang="ar-JO" dirty="0">
              <a:solidFill>
                <a:schemeClr val="accent2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2"/>
                </a:solidFill>
              </a:rPr>
              <a:t>       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18" y="1673271"/>
            <a:ext cx="7524205" cy="465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sz="3600" dirty="0"/>
              <a:t>دور أهالي الأردن في مقاومة </a:t>
            </a:r>
            <a:r>
              <a:rPr lang="ar-JO" sz="3600" dirty="0" smtClean="0"/>
              <a:t>الفرنجة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 rtl="1"/>
            <a:r>
              <a:rPr lang="ar-SA" dirty="0" smtClean="0"/>
              <a:t>كان </a:t>
            </a:r>
            <a:r>
              <a:rPr lang="ar-SA" dirty="0">
                <a:solidFill>
                  <a:srgbClr val="0070C0"/>
                </a:solidFill>
              </a:rPr>
              <a:t>لأهل الأردن</a:t>
            </a:r>
            <a:r>
              <a:rPr lang="ar-SA" dirty="0"/>
              <a:t> </a:t>
            </a:r>
            <a:r>
              <a:rPr lang="ar-JO" dirty="0"/>
              <a:t>دورٌ كبيرٌ في مقاومة الوجود الفرنجي، فشهدت أرضه تحركات الجيوش الإسلامية، وشارك أهله في العمليات العسكرية، منها مشاركة بعض قبائل الأردن في حملة نور الدين على </a:t>
            </a:r>
            <a:r>
              <a:rPr lang="ar-JO" dirty="0" smtClean="0"/>
              <a:t>الكرك.</a:t>
            </a:r>
            <a:endParaRPr lang="en-US" dirty="0"/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تنبه صلاح الدين الأيوبي إلى أهمية موقع </a:t>
            </a:r>
            <a:r>
              <a:rPr lang="ar-JO" dirty="0" smtClean="0">
                <a:solidFill>
                  <a:srgbClr val="FF0000"/>
                </a:solidFill>
              </a:rPr>
              <a:t>الأردن</a:t>
            </a:r>
          </a:p>
          <a:p>
            <a:pPr algn="r" rtl="1"/>
            <a:r>
              <a:rPr lang="ar-JO" dirty="0" smtClean="0"/>
              <a:t> </a:t>
            </a:r>
            <a:r>
              <a:rPr lang="ar-JO" dirty="0"/>
              <a:t>في التضييق على الفرنجة</a:t>
            </a:r>
            <a:r>
              <a:rPr lang="ar-JO" dirty="0" smtClean="0"/>
              <a:t>،</a:t>
            </a:r>
          </a:p>
          <a:p>
            <a:pPr algn="r" rtl="1"/>
            <a:r>
              <a:rPr lang="ar-JO" dirty="0" smtClean="0"/>
              <a:t> </a:t>
            </a:r>
            <a:r>
              <a:rPr lang="ar-JO" dirty="0"/>
              <a:t>وأهمية جعله قاعدة لتحرير القدس </a:t>
            </a:r>
            <a:endParaRPr lang="ar-JO" dirty="0" smtClean="0"/>
          </a:p>
          <a:p>
            <a:pPr algn="r" rtl="1"/>
            <a:r>
              <a:rPr lang="ar-JO" dirty="0" smtClean="0"/>
              <a:t>والإعداد </a:t>
            </a:r>
            <a:r>
              <a:rPr lang="ar-JO" dirty="0"/>
              <a:t>للمعركة الفاصلة، لذا حرص على تحرير الكرك التي انطلقت منها قواته لمواجهة الفرنجة في حطين.</a:t>
            </a:r>
            <a:endParaRPr lang="en-US" dirty="0"/>
          </a:p>
          <a:p>
            <a:pPr algn="r" rtl="1"/>
            <a:r>
              <a:rPr lang="ar-JO" b="1" dirty="0">
                <a:solidFill>
                  <a:srgbClr val="FF0000"/>
                </a:solidFill>
              </a:rPr>
              <a:t>قلعة عجلون</a:t>
            </a:r>
            <a:r>
              <a:rPr lang="ar-JO" b="1" dirty="0" smtClean="0">
                <a:solidFill>
                  <a:srgbClr val="FF0000"/>
                </a:solidFill>
              </a:rPr>
              <a:t>:</a:t>
            </a:r>
          </a:p>
          <a:p>
            <a:pPr algn="r" rtl="1"/>
            <a:r>
              <a:rPr lang="ar-JO" dirty="0" smtClean="0"/>
              <a:t> </a:t>
            </a:r>
            <a:r>
              <a:rPr lang="ar-JO" dirty="0"/>
              <a:t>بناها </a:t>
            </a:r>
            <a:r>
              <a:rPr lang="ar-JO" dirty="0">
                <a:solidFill>
                  <a:srgbClr val="0070C0"/>
                </a:solidFill>
              </a:rPr>
              <a:t>عز الدين أسامة </a:t>
            </a:r>
            <a:r>
              <a:rPr lang="ar-JO" dirty="0"/>
              <a:t>أحد قادة صلاح الدين </a:t>
            </a:r>
            <a:r>
              <a:rPr lang="ar-JO" dirty="0" smtClean="0"/>
              <a:t>الأيوبي، </a:t>
            </a:r>
            <a:r>
              <a:rPr lang="ar-JO" dirty="0"/>
              <a:t>على قمّة </a:t>
            </a:r>
            <a:r>
              <a:rPr lang="ar-JO" dirty="0">
                <a:solidFill>
                  <a:srgbClr val="0070C0"/>
                </a:solidFill>
              </a:rPr>
              <a:t>جبل عوف</a:t>
            </a:r>
            <a:r>
              <a:rPr lang="ar-JO" dirty="0"/>
              <a:t>، لتكون مشرفة على بيسان وغور </a:t>
            </a:r>
            <a:r>
              <a:rPr lang="ar-JO" dirty="0" smtClean="0"/>
              <a:t>الأردن.</a:t>
            </a:r>
            <a:endParaRPr lang="en-US" dirty="0"/>
          </a:p>
          <a:p>
            <a:pPr algn="r" rtl="1"/>
            <a:endParaRPr lang="ar-JO" dirty="0"/>
          </a:p>
        </p:txBody>
      </p:sp>
      <p:pic>
        <p:nvPicPr>
          <p:cNvPr id="6" name="Picture 5" descr="C:\Users\Admin\Desktop\download (6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44" y="2534195"/>
            <a:ext cx="2856411" cy="16877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xplosion 1 3"/>
          <p:cNvSpPr/>
          <p:nvPr/>
        </p:nvSpPr>
        <p:spPr>
          <a:xfrm>
            <a:off x="4632960" y="3021874"/>
            <a:ext cx="1654629" cy="98406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علل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sz="3600" dirty="0"/>
              <a:t>دور أهالي الأردن في مقاومة الفرنجة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اختار </a:t>
            </a:r>
            <a:r>
              <a:rPr lang="ar-JO" dirty="0">
                <a:solidFill>
                  <a:srgbClr val="FF0000"/>
                </a:solidFill>
              </a:rPr>
              <a:t>صلاح </a:t>
            </a:r>
            <a:r>
              <a:rPr lang="ar-JO" dirty="0" smtClean="0">
                <a:solidFill>
                  <a:srgbClr val="FF0000"/>
                </a:solidFill>
              </a:rPr>
              <a:t>الدين </a:t>
            </a:r>
            <a:r>
              <a:rPr lang="ar-JO" dirty="0">
                <a:solidFill>
                  <a:srgbClr val="FF0000"/>
                </a:solidFill>
              </a:rPr>
              <a:t>الموقع </a:t>
            </a:r>
            <a:r>
              <a:rPr lang="ar-JO" dirty="0" smtClean="0">
                <a:solidFill>
                  <a:srgbClr val="FF0000"/>
                </a:solidFill>
              </a:rPr>
              <a:t>الاستراتيجي </a:t>
            </a:r>
            <a:r>
              <a:rPr lang="ar-JO" smtClean="0">
                <a:solidFill>
                  <a:srgbClr val="FF0000"/>
                </a:solidFill>
              </a:rPr>
              <a:t>لبناء </a:t>
            </a:r>
            <a:r>
              <a:rPr lang="ar-JO" smtClean="0">
                <a:solidFill>
                  <a:srgbClr val="FF0000"/>
                </a:solidFill>
              </a:rPr>
              <a:t>قلعة عجلون </a:t>
            </a:r>
            <a:r>
              <a:rPr lang="ar-JO" dirty="0" smtClean="0">
                <a:solidFill>
                  <a:srgbClr val="FF0000"/>
                </a:solidFill>
              </a:rPr>
              <a:t>كي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1- يحمي </a:t>
            </a:r>
            <a:r>
              <a:rPr lang="ar-JO" dirty="0"/>
              <a:t>طرق المواصلات من تدخل الفرنجة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/>
              <a:t>2- ولكي </a:t>
            </a:r>
            <a:r>
              <a:rPr lang="ar-JO" dirty="0"/>
              <a:t>يحكم سيطرته على الأغوار </a:t>
            </a:r>
            <a:r>
              <a:rPr lang="ar-JO" dirty="0" smtClean="0"/>
              <a:t>والطريق </a:t>
            </a:r>
            <a:r>
              <a:rPr lang="ar-JO" dirty="0"/>
              <a:t>المؤدية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إلى </a:t>
            </a:r>
            <a:r>
              <a:rPr lang="ar-JO" dirty="0"/>
              <a:t>دمشق والبلقاء،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3- ويمنع </a:t>
            </a:r>
            <a:r>
              <a:rPr lang="ar-JO" dirty="0"/>
              <a:t>أي توسع للفرنجة في شمالي الأردن،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4- وبذلك </a:t>
            </a:r>
            <a:r>
              <a:rPr lang="ar-JO" dirty="0"/>
              <a:t>يسهل تحرك قواته ولتكون منطلقاً له للمعركة الفاصلة.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5" name="Explosion 1 4"/>
          <p:cNvSpPr/>
          <p:nvPr/>
        </p:nvSpPr>
        <p:spPr>
          <a:xfrm>
            <a:off x="3753394" y="2200467"/>
            <a:ext cx="2342606" cy="117012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لماذا؟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98" y="1913596"/>
            <a:ext cx="3189667" cy="414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3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sz="3600" dirty="0" smtClean="0"/>
              <a:t>معاهدة يافا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توقيع معاهدة يافا بين الفرنجة والمسلمين</a:t>
            </a:r>
            <a:r>
              <a:rPr lang="ar-JO" dirty="0" smtClean="0"/>
              <a:t>.</a:t>
            </a:r>
          </a:p>
          <a:p>
            <a:pPr algn="r" rtl="1"/>
            <a:r>
              <a:rPr lang="ar-JO" dirty="0" smtClean="0"/>
              <a:t>الفرنجة: بقيادة الإمبراطور الألماني فردريك الثاني</a:t>
            </a:r>
          </a:p>
          <a:p>
            <a:pPr algn="r" rtl="1"/>
            <a:r>
              <a:rPr lang="ar-JO" dirty="0" smtClean="0"/>
              <a:t>المسلمين: بقيادة الملك الكامل الأيوبي</a:t>
            </a:r>
          </a:p>
          <a:p>
            <a:pPr algn="r" rtl="1"/>
            <a:endParaRPr lang="ar-JO" dirty="0" smtClean="0"/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بنود المعاهدة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الصلح بين الطرفين لمدة 10 سنوات</a:t>
            </a:r>
          </a:p>
          <a:p>
            <a:pPr marL="0" indent="0" algn="r" rtl="1">
              <a:buNone/>
            </a:pPr>
            <a:r>
              <a:rPr lang="ar-JO" dirty="0" smtClean="0"/>
              <a:t>2- تسليم بيت المقدس وبيت لحم والناصرة ومدينة اللد إلى الفرنجة</a:t>
            </a:r>
          </a:p>
          <a:p>
            <a:pPr marL="0" indent="0" algn="r" rtl="1">
              <a:buNone/>
            </a:pPr>
            <a:r>
              <a:rPr lang="ar-JO" dirty="0" smtClean="0"/>
              <a:t>3- أن يبقى </a:t>
            </a:r>
            <a:r>
              <a:rPr lang="ar-JO" dirty="0"/>
              <a:t>المسجد الأقصى وقبّة الصخرة بأيدي </a:t>
            </a:r>
            <a:r>
              <a:rPr lang="ar-JO" dirty="0" smtClean="0"/>
              <a:t>المسلمين ولهم </a:t>
            </a:r>
          </a:p>
          <a:p>
            <a:pPr marL="0" indent="0" algn="r" rtl="1">
              <a:buNone/>
            </a:pPr>
            <a:r>
              <a:rPr lang="ar-JO" dirty="0" smtClean="0"/>
              <a:t>حرية العبادة وبالمقابل تعهد الإمبراطور فردريك بعدم القيام </a:t>
            </a:r>
          </a:p>
          <a:p>
            <a:pPr marL="0" indent="0" algn="r" rtl="1">
              <a:buNone/>
            </a:pPr>
            <a:r>
              <a:rPr lang="ar-JO" dirty="0" smtClean="0"/>
              <a:t>بأي هجوم على مصر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03" y="1858169"/>
            <a:ext cx="2857500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27" y="4302908"/>
            <a:ext cx="2795451" cy="157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4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sz="3600" dirty="0"/>
              <a:t>تحرير القدس عل يد الملك الأيوبي الناصر داود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FontTx/>
              <a:buChar char="-"/>
            </a:pPr>
            <a:r>
              <a:rPr lang="ar-JO" dirty="0" smtClean="0">
                <a:solidFill>
                  <a:srgbClr val="FF0000"/>
                </a:solidFill>
              </a:rPr>
              <a:t>تحرير </a:t>
            </a:r>
            <a:r>
              <a:rPr lang="ar-JO" dirty="0">
                <a:solidFill>
                  <a:srgbClr val="FF0000"/>
                </a:solidFill>
              </a:rPr>
              <a:t>الملوك الأيوبي الناصر داود أمير الكرك لمدينة القدس عام </a:t>
            </a:r>
            <a:r>
              <a:rPr lang="ar-JO" dirty="0" smtClean="0">
                <a:solidFill>
                  <a:srgbClr val="FF0000"/>
                </a:solidFill>
              </a:rPr>
              <a:t>(1239م):</a:t>
            </a:r>
            <a:endParaRPr lang="ar-JO" dirty="0">
              <a:solidFill>
                <a:srgbClr val="FF000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/>
              <a:t>بسبب </a:t>
            </a:r>
            <a:r>
              <a:rPr lang="ar-JO" dirty="0"/>
              <a:t>مخالفة الفرنجة شروط الهدنة التي نصَّت على إبقاء الأسوار خراباً، فأعادوا </a:t>
            </a:r>
            <a:r>
              <a:rPr lang="ar-JO" dirty="0" smtClean="0"/>
              <a:t>بناءها</a:t>
            </a:r>
          </a:p>
          <a:p>
            <a:pPr algn="r" rtl="1">
              <a:buFontTx/>
              <a:buChar char="-"/>
            </a:pPr>
            <a:r>
              <a:rPr lang="ar-JO" dirty="0"/>
              <a:t>و</a:t>
            </a:r>
            <a:r>
              <a:rPr lang="ar-JO" dirty="0" smtClean="0"/>
              <a:t>هاجموا </a:t>
            </a:r>
            <a:r>
              <a:rPr lang="ar-JO" dirty="0"/>
              <a:t>قافلة إسلامية قرب نهر الأردن الأمر الذي أغضب الملك الأيوبي الناصر </a:t>
            </a:r>
            <a:r>
              <a:rPr lang="ar-JO" dirty="0" smtClean="0"/>
              <a:t>داود.</a:t>
            </a:r>
          </a:p>
          <a:p>
            <a:pPr algn="r" rtl="1">
              <a:buFontTx/>
              <a:buChar char="-"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حشد </a:t>
            </a:r>
            <a:r>
              <a:rPr lang="ar-JO" dirty="0"/>
              <a:t>الملك الأيوبي الناصر </a:t>
            </a:r>
            <a:r>
              <a:rPr lang="ar-JO" dirty="0" smtClean="0"/>
              <a:t>داود قوات من الأردن وهاجم بيت المقدس وبعد حصار 21 يوما طلب الفرنجة الأمان فسمح لهم بالخروج من القدس بلا مال ولا أسلحة  فعادت القدس بعد احتلال دام 10 سنوات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</a:p>
        </p:txBody>
      </p:sp>
      <p:sp>
        <p:nvSpPr>
          <p:cNvPr id="7" name="Explosion 1 6"/>
          <p:cNvSpPr/>
          <p:nvPr/>
        </p:nvSpPr>
        <p:spPr>
          <a:xfrm>
            <a:off x="9347018" y="442844"/>
            <a:ext cx="2342606" cy="1170124"/>
          </a:xfrm>
          <a:prstGeom prst="irregularSeal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علل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</TotalTime>
  <Words>349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تحرير جنوب الأردن من سيطرة الفرنجة</vt:lpstr>
      <vt:lpstr>جهود صلاح الدين الأيوبي لتحرير جنوب الأردن</vt:lpstr>
      <vt:lpstr>جهود صلاح الدين الأيوبي لتحرير جنوب الأردن</vt:lpstr>
      <vt:lpstr>دور أهالي الأردن في مقاومة الفرنجة</vt:lpstr>
      <vt:lpstr>دور أهالي الأردن في مقاومة الفرنجة</vt:lpstr>
      <vt:lpstr>معاهدة يافا</vt:lpstr>
      <vt:lpstr>تحرير القدس عل يد الملك الأيوبي الناصر داود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178</cp:revision>
  <dcterms:created xsi:type="dcterms:W3CDTF">2020-07-18T18:58:59Z</dcterms:created>
  <dcterms:modified xsi:type="dcterms:W3CDTF">2022-04-27T20:27:25Z</dcterms:modified>
</cp:coreProperties>
</file>