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79" r:id="rId5"/>
    <p:sldId id="275" r:id="rId6"/>
    <p:sldId id="276" r:id="rId7"/>
    <p:sldId id="280" r:id="rId8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07/07/1442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07/07/1442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07/07/1442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07/07/1442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07/07/1442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07/07/1442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07/07/1442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07/07/1442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07/07/1442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07/07/1442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07/07/1442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07/07/1442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391887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 smtClean="0"/>
              <a:t>الأردن وحروب الفرنجة</a:t>
            </a:r>
            <a:endParaRPr lang="ar-JO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83134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/>
          </a:p>
          <a:p>
            <a:pPr rtl="1"/>
            <a:r>
              <a:rPr lang="ar-JO" dirty="0"/>
              <a:t>أولاً: أهمية موقع </a:t>
            </a:r>
            <a:r>
              <a:rPr lang="ar-JO" dirty="0" smtClean="0"/>
              <a:t>الأردن</a:t>
            </a:r>
          </a:p>
          <a:p>
            <a:pPr rtl="1"/>
            <a:r>
              <a:rPr lang="ar-JO" dirty="0" smtClean="0"/>
              <a:t>ثانيا: مفهوم طريق البخور</a:t>
            </a:r>
            <a:endParaRPr lang="en-US" dirty="0"/>
          </a:p>
          <a:p>
            <a:pPr rtl="1"/>
            <a:r>
              <a:rPr lang="ar-JO" smtClean="0"/>
              <a:t>ثالثا: </a:t>
            </a:r>
            <a:r>
              <a:rPr lang="ar-JO" dirty="0"/>
              <a:t>سيطرة الفرنجة على جنوب الأردن</a:t>
            </a:r>
            <a:endParaRPr lang="en-US" dirty="0"/>
          </a:p>
          <a:p>
            <a:endParaRPr lang="ar-JO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585" y="391887"/>
            <a:ext cx="1963995" cy="1236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أهمية موقع الأردن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تمتع الأردن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FF0000"/>
                </a:solidFill>
              </a:rPr>
              <a:t>ب</a:t>
            </a:r>
            <a:r>
              <a:rPr lang="ar-SA" dirty="0" smtClean="0">
                <a:solidFill>
                  <a:srgbClr val="FF0000"/>
                </a:solidFill>
              </a:rPr>
              <a:t>موقع استراتيجي </a:t>
            </a:r>
            <a:r>
              <a:rPr lang="ar-JO" dirty="0" smtClean="0">
                <a:solidFill>
                  <a:srgbClr val="FF0000"/>
                </a:solidFill>
              </a:rPr>
              <a:t>مهم:</a:t>
            </a:r>
          </a:p>
          <a:p>
            <a:pPr marL="0" indent="0" algn="r" rtl="1">
              <a:buNone/>
            </a:pPr>
            <a:r>
              <a:rPr lang="ar-SA" dirty="0" smtClean="0"/>
              <a:t> </a:t>
            </a:r>
            <a:r>
              <a:rPr lang="ar-JO" dirty="0" smtClean="0"/>
              <a:t>* لوقوعه على</a:t>
            </a:r>
            <a:r>
              <a:rPr lang="ar-SA" dirty="0" smtClean="0"/>
              <a:t> </a:t>
            </a:r>
            <a:r>
              <a:rPr lang="ar-SA" dirty="0"/>
              <a:t>مفترق الطرق البرية </a:t>
            </a:r>
            <a:r>
              <a:rPr lang="ar-SA" dirty="0" smtClean="0"/>
              <a:t>والبحرية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* حلقة وصل بين بلاد الشام ومصر وبلاد الرافدين وشبه الجزيرة العربية</a:t>
            </a:r>
            <a:endParaRPr lang="ar-JO" dirty="0"/>
          </a:p>
          <a:p>
            <a:pPr marL="0" indent="0" algn="r" rtl="1">
              <a:buNone/>
            </a:pPr>
            <a:r>
              <a:rPr lang="ar-JO" dirty="0" smtClean="0"/>
              <a:t>*كان </a:t>
            </a:r>
            <a:r>
              <a:rPr lang="ar-SA" dirty="0" smtClean="0"/>
              <a:t>يتحكم </a:t>
            </a:r>
            <a:r>
              <a:rPr lang="ar-SA" dirty="0"/>
              <a:t>بالطريق التجاري البري المحاذي للبحر الأحمر (طريق البخور</a:t>
            </a:r>
            <a:r>
              <a:rPr lang="ar-SA" dirty="0" smtClean="0"/>
              <a:t>)</a:t>
            </a: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*</a:t>
            </a:r>
            <a:r>
              <a:rPr lang="ar-SA" dirty="0" smtClean="0"/>
              <a:t>اعتدال </a:t>
            </a:r>
            <a:r>
              <a:rPr lang="ar-SA" dirty="0"/>
              <a:t>مناخه وخصوبة تربته، وتوفر المياه  فيه </a:t>
            </a:r>
            <a:r>
              <a:rPr lang="ar-SA" dirty="0" smtClean="0"/>
              <a:t>آنذاك</a:t>
            </a:r>
            <a:r>
              <a:rPr lang="ar-JO" dirty="0" smtClean="0"/>
              <a:t> ،</a:t>
            </a:r>
          </a:p>
          <a:p>
            <a:pPr algn="r" rtl="1"/>
            <a:r>
              <a:rPr lang="ar-JO" dirty="0" smtClean="0"/>
              <a:t> فكان </a:t>
            </a:r>
            <a:r>
              <a:rPr lang="ar-JO" dirty="0"/>
              <a:t>ذلك إحدى أسباب قيام العديد من الحضارات </a:t>
            </a:r>
            <a:r>
              <a:rPr lang="ar-JO" dirty="0" smtClean="0"/>
              <a:t>القديمة</a:t>
            </a:r>
          </a:p>
          <a:p>
            <a:pPr algn="r" rtl="1"/>
            <a:r>
              <a:rPr lang="ar-JO" dirty="0" smtClean="0"/>
              <a:t> </a:t>
            </a:r>
            <a:r>
              <a:rPr lang="ar-JO" dirty="0"/>
              <a:t>كالحضارة العمونية والمؤابية والآدومية وحضارة الأنباط.</a:t>
            </a:r>
            <a:endParaRPr lang="en-US" dirty="0"/>
          </a:p>
          <a:p>
            <a:pPr marL="0" indent="0" algn="r" rtl="1">
              <a:buNone/>
            </a:pPr>
            <a:endParaRPr lang="ar-JO" dirty="0" smtClean="0"/>
          </a:p>
          <a:p>
            <a:pPr algn="r" rtl="1"/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15283"/>
            <a:ext cx="3812177" cy="2561680"/>
          </a:xfrm>
          <a:prstGeom prst="rect">
            <a:avLst/>
          </a:prstGeom>
        </p:spPr>
      </p:pic>
      <p:sp>
        <p:nvSpPr>
          <p:cNvPr id="4" name="Explosion 1 3"/>
          <p:cNvSpPr/>
          <p:nvPr/>
        </p:nvSpPr>
        <p:spPr>
          <a:xfrm>
            <a:off x="3988526" y="1825625"/>
            <a:ext cx="1750423" cy="856615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smtClean="0"/>
              <a:t>علل: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207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solidFill>
                  <a:schemeClr val="tx1"/>
                </a:solidFill>
              </a:rPr>
              <a:t>طريق البخور</a:t>
            </a: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b="1" dirty="0">
                <a:solidFill>
                  <a:srgbClr val="FF0000"/>
                </a:solidFill>
              </a:rPr>
              <a:t>طريق البخور</a:t>
            </a:r>
            <a:r>
              <a:rPr lang="ar-JO" b="1" dirty="0"/>
              <a:t>: </a:t>
            </a:r>
            <a:r>
              <a:rPr lang="ar-JO" dirty="0"/>
              <a:t>طريق تجاري دولي يربط بين </a:t>
            </a:r>
            <a:r>
              <a:rPr lang="ar-JO" dirty="0">
                <a:solidFill>
                  <a:srgbClr val="FF0000"/>
                </a:solidFill>
              </a:rPr>
              <a:t>الشرق والغرب </a:t>
            </a:r>
            <a:r>
              <a:rPr lang="ar-JO" dirty="0"/>
              <a:t>يبدأ من سواحل اليمن على بحر العرب ويتفرع الى </a:t>
            </a:r>
            <a:r>
              <a:rPr lang="ar-JO" dirty="0" smtClean="0"/>
              <a:t>طريقين:</a:t>
            </a:r>
          </a:p>
          <a:p>
            <a:pPr marL="0" indent="0" algn="r" rtl="1">
              <a:buNone/>
            </a:pPr>
            <a:r>
              <a:rPr lang="ar-JO" dirty="0"/>
              <a:t>-</a:t>
            </a:r>
            <a:r>
              <a:rPr lang="ar-JO" dirty="0" smtClean="0"/>
              <a:t>أحدهما </a:t>
            </a:r>
            <a:r>
              <a:rPr lang="ar-JO" dirty="0"/>
              <a:t>يتجه إلى نجد ثم العراق وفارس شرقاً 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/>
              <a:t>-</a:t>
            </a:r>
            <a:r>
              <a:rPr lang="ar-JO" dirty="0" smtClean="0"/>
              <a:t>الآخر </a:t>
            </a:r>
            <a:r>
              <a:rPr lang="ar-JO" dirty="0"/>
              <a:t>يتجه إلى شمال الجزيرة العربية، ثم إلى مدينة </a:t>
            </a:r>
            <a:r>
              <a:rPr lang="ar-JO" dirty="0" smtClean="0"/>
              <a:t>أيله </a:t>
            </a:r>
            <a:r>
              <a:rPr lang="ar-JO" dirty="0"/>
              <a:t>(العقبة) 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ومدينة </a:t>
            </a:r>
            <a:r>
              <a:rPr lang="ar-JO" dirty="0"/>
              <a:t>البتراء في جنوب </a:t>
            </a:r>
            <a:r>
              <a:rPr lang="ar-JO" dirty="0" smtClean="0"/>
              <a:t>الأردن.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       لماذا</a:t>
            </a:r>
            <a:r>
              <a:rPr lang="ar-JO" dirty="0" smtClean="0"/>
              <a:t> </a:t>
            </a:r>
            <a:r>
              <a:rPr lang="ar-JO" dirty="0"/>
              <a:t>سميت طريق البخور بهذا الاسم؟</a:t>
            </a:r>
            <a:endParaRPr lang="en-US" dirty="0"/>
          </a:p>
          <a:p>
            <a:pPr marL="0" indent="0" algn="r" rtl="1">
              <a:buNone/>
            </a:pPr>
            <a:r>
              <a:rPr lang="ar-SA" dirty="0">
                <a:solidFill>
                  <a:srgbClr val="00B050"/>
                </a:solidFill>
              </a:rPr>
              <a:t>لأنه كانت تمرُّ به القوافل المحمَّلة بالبخور.</a:t>
            </a:r>
            <a:endParaRPr lang="en-US" dirty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l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152" y="2290354"/>
            <a:ext cx="2883082" cy="3735977"/>
          </a:xfrm>
          <a:prstGeom prst="rect">
            <a:avLst/>
          </a:prstGeom>
        </p:spPr>
      </p:pic>
      <p:pic>
        <p:nvPicPr>
          <p:cNvPr id="6" name="Content Placeholder 4" descr="Spotprent Smiley Vragen · Gratis afbeelding op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347" y="4745948"/>
            <a:ext cx="649368" cy="481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92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207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/>
              <a:t>أهمية موقع </a:t>
            </a:r>
            <a:r>
              <a:rPr lang="ar-JO" dirty="0" smtClean="0"/>
              <a:t>الأردن </a:t>
            </a: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>
                <a:solidFill>
                  <a:srgbClr val="FF0000"/>
                </a:solidFill>
              </a:rPr>
              <a:t>أهمية موقع الأردن في العصر </a:t>
            </a:r>
            <a:r>
              <a:rPr lang="ar-JO" dirty="0" smtClean="0">
                <a:solidFill>
                  <a:srgbClr val="FF0000"/>
                </a:solidFill>
              </a:rPr>
              <a:t>الإسلامي</a:t>
            </a:r>
          </a:p>
          <a:p>
            <a:pPr algn="r" rtl="1"/>
            <a:r>
              <a:rPr lang="ar-JO" dirty="0" smtClean="0"/>
              <a:t>أصبح الأردن بوابة للفتوحات الإسلامية نحو بلاد الشام</a:t>
            </a:r>
          </a:p>
          <a:p>
            <a:pPr algn="r" rtl="1"/>
            <a:r>
              <a:rPr lang="ar-JO" dirty="0" smtClean="0"/>
              <a:t>حدثت على أرضه معركتا مؤتة واليرموك</a:t>
            </a:r>
          </a:p>
          <a:p>
            <a:pPr algn="r" rtl="1"/>
            <a:r>
              <a:rPr lang="ar-JO" dirty="0" smtClean="0"/>
              <a:t>جرت في بلدة أذرح جنوب الأردن حادثة التحكيم بين علي بن أبي طالب ومعاوية بن أبي سفيان</a:t>
            </a:r>
            <a:r>
              <a:rPr lang="ar-SA" dirty="0" smtClean="0"/>
              <a:t>.</a:t>
            </a:r>
            <a:endParaRPr lang="ar-JO" dirty="0" smtClean="0"/>
          </a:p>
          <a:p>
            <a:pPr algn="r" rtl="1"/>
            <a:r>
              <a:rPr lang="ar-JO" dirty="0" smtClean="0"/>
              <a:t>قامت الدعوة العباسية (السرية) في الحميمة جنوب الأردن.</a:t>
            </a:r>
            <a:endParaRPr lang="ar-JO" dirty="0"/>
          </a:p>
          <a:p>
            <a:pPr marL="0" indent="0" algn="l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sp>
        <p:nvSpPr>
          <p:cNvPr id="5" name="Explosion 1 4"/>
          <p:cNvSpPr/>
          <p:nvPr/>
        </p:nvSpPr>
        <p:spPr>
          <a:xfrm>
            <a:off x="3117669" y="2017213"/>
            <a:ext cx="1750423" cy="856615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 smtClean="0"/>
              <a:t>اذكر؟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2336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</a:t>
            </a:r>
            <a:r>
              <a:rPr lang="ar-JO" dirty="0"/>
              <a:t>سيطرة الفرنجة على جنوب الأردن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/>
              <a:t>تنبه الفرنجة </a:t>
            </a:r>
            <a:r>
              <a:rPr lang="ar-JO" dirty="0"/>
              <a:t>للأهمية الخاصة </a:t>
            </a:r>
            <a:r>
              <a:rPr lang="ar-JO" dirty="0" smtClean="0"/>
              <a:t>للأردن </a:t>
            </a:r>
            <a:r>
              <a:rPr lang="ar-JO" dirty="0"/>
              <a:t>بعد استيلائهم على بيت </a:t>
            </a:r>
            <a:r>
              <a:rPr lang="ar-JO" dirty="0" smtClean="0"/>
              <a:t>المقدس، </a:t>
            </a:r>
            <a:r>
              <a:rPr lang="ar-JO" dirty="0"/>
              <a:t>إذ اعتبروها خط الدفاع الأول عن مملكة بيت المقدس من الجهة الجنوبية الشرقية </a:t>
            </a:r>
            <a:r>
              <a:rPr lang="ar-JO" dirty="0">
                <a:solidFill>
                  <a:srgbClr val="FF0000"/>
                </a:solidFill>
              </a:rPr>
              <a:t>لصدّ أي هجوم إسلامي ومنع اتصال القوى الإسلامية في كل من مصر والشام.</a:t>
            </a:r>
            <a:endParaRPr lang="en-US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37760" y="3039043"/>
            <a:ext cx="2368731" cy="83602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أسباب استيلاء الفرنجة على جنوب الأردن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Cloud 4"/>
          <p:cNvSpPr/>
          <p:nvPr/>
        </p:nvSpPr>
        <p:spPr>
          <a:xfrm>
            <a:off x="6949439" y="2908912"/>
            <a:ext cx="4084320" cy="3268051"/>
          </a:xfrm>
          <a:prstGeom prst="clou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b="1" dirty="0" smtClean="0">
                <a:solidFill>
                  <a:schemeClr val="tx1"/>
                </a:solidFill>
              </a:rPr>
              <a:t>الناحية الاستراتيجية:</a:t>
            </a:r>
          </a:p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1- ال</a:t>
            </a:r>
            <a:r>
              <a:rPr lang="ar-SA" sz="2000" dirty="0" smtClean="0">
                <a:solidFill>
                  <a:schemeClr val="tx1"/>
                </a:solidFill>
              </a:rPr>
              <a:t>سيطرة </a:t>
            </a:r>
            <a:r>
              <a:rPr lang="ar-SA" sz="2000" dirty="0">
                <a:solidFill>
                  <a:schemeClr val="tx1"/>
                </a:solidFill>
              </a:rPr>
              <a:t>على طرق التجارة والحج </a:t>
            </a:r>
            <a:r>
              <a:rPr lang="ar-SA" sz="2000" dirty="0" smtClean="0">
                <a:solidFill>
                  <a:schemeClr val="tx1"/>
                </a:solidFill>
              </a:rPr>
              <a:t> </a:t>
            </a:r>
            <a:endParaRPr lang="ar-JO" sz="2000" dirty="0" smtClean="0">
              <a:solidFill>
                <a:schemeClr val="tx1"/>
              </a:solidFill>
            </a:endParaRPr>
          </a:p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2- </a:t>
            </a:r>
            <a:r>
              <a:rPr lang="ar-SA" sz="2000" dirty="0" smtClean="0">
                <a:solidFill>
                  <a:schemeClr val="tx1"/>
                </a:solidFill>
              </a:rPr>
              <a:t>قطع </a:t>
            </a:r>
            <a:r>
              <a:rPr lang="ar-SA" sz="2000" dirty="0">
                <a:solidFill>
                  <a:schemeClr val="tx1"/>
                </a:solidFill>
              </a:rPr>
              <a:t>أي </a:t>
            </a:r>
            <a:r>
              <a:rPr lang="ar-SA" sz="2000" dirty="0" smtClean="0">
                <a:solidFill>
                  <a:schemeClr val="tx1"/>
                </a:solidFill>
              </a:rPr>
              <a:t>اتصال </a:t>
            </a:r>
            <a:r>
              <a:rPr lang="ar-SA" sz="2000" dirty="0">
                <a:solidFill>
                  <a:schemeClr val="tx1"/>
                </a:solidFill>
              </a:rPr>
              <a:t>بين مصر وبلاد الشام </a:t>
            </a:r>
            <a:r>
              <a:rPr lang="ar-SA" sz="2000" dirty="0" smtClean="0">
                <a:solidFill>
                  <a:schemeClr val="tx1"/>
                </a:solidFill>
              </a:rPr>
              <a:t>والعراق</a:t>
            </a:r>
            <a:endParaRPr lang="ar-JO" sz="2000" dirty="0" smtClean="0">
              <a:solidFill>
                <a:schemeClr val="tx1"/>
              </a:solidFill>
            </a:endParaRPr>
          </a:p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3- </a:t>
            </a:r>
            <a:r>
              <a:rPr lang="ar-SA" sz="2000" dirty="0" smtClean="0">
                <a:solidFill>
                  <a:schemeClr val="tx1"/>
                </a:solidFill>
              </a:rPr>
              <a:t>تأمين </a:t>
            </a:r>
            <a:r>
              <a:rPr lang="ar-SA" sz="2000" dirty="0">
                <a:solidFill>
                  <a:schemeClr val="tx1"/>
                </a:solidFill>
              </a:rPr>
              <a:t>مملكة بيت المقدس من غارات القبائل العربية </a:t>
            </a:r>
            <a:r>
              <a:rPr lang="ar-SA" sz="2000" dirty="0" smtClean="0">
                <a:solidFill>
                  <a:schemeClr val="tx1"/>
                </a:solidFill>
              </a:rPr>
              <a:t>أو </a:t>
            </a:r>
            <a:r>
              <a:rPr lang="ar-SA" sz="2000" dirty="0">
                <a:solidFill>
                  <a:schemeClr val="tx1"/>
                </a:solidFill>
              </a:rPr>
              <a:t>أي تحرك إسلامي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Cloud 5"/>
          <p:cNvSpPr/>
          <p:nvPr/>
        </p:nvSpPr>
        <p:spPr>
          <a:xfrm>
            <a:off x="905691" y="2708366"/>
            <a:ext cx="4153988" cy="3468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JO" sz="2000" b="1" dirty="0" smtClean="0">
                <a:solidFill>
                  <a:schemeClr val="tx1"/>
                </a:solidFill>
              </a:rPr>
              <a:t>الناحية الاقتصادية:</a:t>
            </a:r>
          </a:p>
          <a:p>
            <a:pPr lvl="0" algn="ctr" rtl="1"/>
            <a:r>
              <a:rPr lang="ar-JO" sz="2000" dirty="0" smtClean="0">
                <a:solidFill>
                  <a:schemeClr val="tx1"/>
                </a:solidFill>
              </a:rPr>
              <a:t>1- فرض </a:t>
            </a:r>
            <a:r>
              <a:rPr lang="ar-JO" sz="2000" dirty="0">
                <a:solidFill>
                  <a:schemeClr val="tx1"/>
                </a:solidFill>
              </a:rPr>
              <a:t>الضرائب على القوافل التجارية المارة من جنوب الأردن .</a:t>
            </a:r>
            <a:endParaRPr lang="en-US" sz="2000" dirty="0">
              <a:solidFill>
                <a:schemeClr val="tx1"/>
              </a:solidFill>
            </a:endParaRPr>
          </a:p>
          <a:p>
            <a:pPr lvl="0" algn="ctr" rtl="1"/>
            <a:r>
              <a:rPr lang="ar-JO" sz="2000" dirty="0" smtClean="0">
                <a:solidFill>
                  <a:schemeClr val="tx1"/>
                </a:solidFill>
              </a:rPr>
              <a:t>2- توفير </a:t>
            </a:r>
            <a:r>
              <a:rPr lang="ar-JO" sz="2000" dirty="0">
                <a:solidFill>
                  <a:schemeClr val="tx1"/>
                </a:solidFill>
              </a:rPr>
              <a:t>الغلال التي يحتاجونها إذ اشتهرت الأردن بخصوبة أراضيها وخاصة حقول القمح الوافرة آنذاك</a:t>
            </a:r>
            <a:r>
              <a:rPr lang="ar-JO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7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سيطرة الفرنجة على جنوب الأردن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SA" dirty="0">
                <a:solidFill>
                  <a:srgbClr val="FF0000"/>
                </a:solidFill>
              </a:rPr>
              <a:t>استيلاء الفرنجة على </a:t>
            </a:r>
            <a:r>
              <a:rPr lang="ar-SA" dirty="0" smtClean="0">
                <a:solidFill>
                  <a:srgbClr val="FF0000"/>
                </a:solidFill>
              </a:rPr>
              <a:t>الشوبك</a:t>
            </a:r>
            <a:r>
              <a:rPr lang="ar-JO" dirty="0" smtClean="0">
                <a:solidFill>
                  <a:srgbClr val="FF0000"/>
                </a:solidFill>
              </a:rPr>
              <a:t>:</a:t>
            </a:r>
          </a:p>
          <a:p>
            <a:pPr algn="r" rtl="1"/>
            <a:r>
              <a:rPr lang="ar-JO" dirty="0" smtClean="0"/>
              <a:t>تحرك ملوك مملكة بيت المقدس للاستيلاء جنوب الأردن</a:t>
            </a:r>
          </a:p>
          <a:p>
            <a:pPr marL="0" indent="0" algn="r" rtl="1">
              <a:buNone/>
            </a:pPr>
            <a:r>
              <a:rPr lang="ar-JO" dirty="0" smtClean="0"/>
              <a:t> بحملة عسكرية على وادي عربة</a:t>
            </a:r>
          </a:p>
          <a:p>
            <a:pPr marL="0" indent="0" algn="r" rtl="1">
              <a:buNone/>
            </a:pPr>
            <a:r>
              <a:rPr lang="ar-JO" dirty="0" smtClean="0"/>
              <a:t> و</a:t>
            </a:r>
            <a:r>
              <a:rPr lang="ar-SA" dirty="0" smtClean="0"/>
              <a:t>أقا</a:t>
            </a:r>
            <a:r>
              <a:rPr lang="ar-JO" dirty="0" smtClean="0"/>
              <a:t>م</a:t>
            </a:r>
            <a:r>
              <a:rPr lang="ar-SA" dirty="0" smtClean="0"/>
              <a:t> </a:t>
            </a:r>
            <a:r>
              <a:rPr lang="ar-SA" dirty="0"/>
              <a:t>الفرنجة قلعة </a:t>
            </a:r>
            <a:r>
              <a:rPr lang="ar-SA" dirty="0" smtClean="0"/>
              <a:t>الشوبك</a:t>
            </a:r>
            <a:r>
              <a:rPr lang="ar-JO" dirty="0" smtClean="0"/>
              <a:t> واطلقوا عليها اسم( مونتريال)</a:t>
            </a:r>
          </a:p>
          <a:p>
            <a:pPr marL="0" indent="0" algn="r" rtl="1">
              <a:buNone/>
            </a:pPr>
            <a:r>
              <a:rPr lang="ar-JO" dirty="0" smtClean="0"/>
              <a:t> أي الجبل الملوكي</a:t>
            </a:r>
            <a:r>
              <a:rPr lang="ar-SA" dirty="0" smtClean="0"/>
              <a:t>، </a:t>
            </a:r>
            <a:r>
              <a:rPr lang="ar-SA" dirty="0"/>
              <a:t>وزودوها بحامية عسكرية أوكلوا إليها </a:t>
            </a:r>
            <a:endParaRPr lang="ar-JO" dirty="0" smtClean="0"/>
          </a:p>
          <a:p>
            <a:pPr marL="0" indent="0" algn="r" rtl="1">
              <a:buNone/>
            </a:pPr>
            <a:r>
              <a:rPr lang="ar-SA" dirty="0" smtClean="0">
                <a:solidFill>
                  <a:srgbClr val="FF0000"/>
                </a:solidFill>
              </a:rPr>
              <a:t>مهمة </a:t>
            </a:r>
            <a:r>
              <a:rPr lang="ar-SA" dirty="0">
                <a:solidFill>
                  <a:srgbClr val="FF0000"/>
                </a:solidFill>
              </a:rPr>
              <a:t>مراقبة مفترق </a:t>
            </a:r>
            <a:r>
              <a:rPr lang="ar-SA" dirty="0" smtClean="0">
                <a:solidFill>
                  <a:srgbClr val="FF0000"/>
                </a:solidFill>
              </a:rPr>
              <a:t>الطرق</a:t>
            </a:r>
            <a:r>
              <a:rPr lang="ar-JO" dirty="0" smtClean="0">
                <a:solidFill>
                  <a:srgbClr val="FF0000"/>
                </a:solidFill>
              </a:rPr>
              <a:t>،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SA" dirty="0" smtClean="0">
                <a:solidFill>
                  <a:srgbClr val="FF0000"/>
                </a:solidFill>
              </a:rPr>
              <a:t>وبذلك </a:t>
            </a:r>
            <a:r>
              <a:rPr lang="ar-SA" dirty="0">
                <a:solidFill>
                  <a:srgbClr val="FF0000"/>
                </a:solidFill>
              </a:rPr>
              <a:t>تحكموا بسير القوافل التجارية القادمة من اليمن</a:t>
            </a:r>
            <a:r>
              <a:rPr lang="ar-SA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602" y="4780150"/>
            <a:ext cx="1857464" cy="13968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4"/>
            <a:ext cx="3960223" cy="295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94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سيطرة الفرنجة على جنوب الأردن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SA" dirty="0" smtClean="0">
                <a:solidFill>
                  <a:srgbClr val="FF0000"/>
                </a:solidFill>
              </a:rPr>
              <a:t>استيلاء </a:t>
            </a:r>
            <a:r>
              <a:rPr lang="ar-SA" dirty="0">
                <a:solidFill>
                  <a:srgbClr val="FF0000"/>
                </a:solidFill>
              </a:rPr>
              <a:t>الفرنجة على </a:t>
            </a:r>
            <a:r>
              <a:rPr lang="ar-SA" dirty="0" smtClean="0">
                <a:solidFill>
                  <a:srgbClr val="FF0000"/>
                </a:solidFill>
              </a:rPr>
              <a:t>أيله </a:t>
            </a:r>
            <a:r>
              <a:rPr lang="ar-SA" dirty="0">
                <a:solidFill>
                  <a:srgbClr val="FF0000"/>
                </a:solidFill>
              </a:rPr>
              <a:t>(العقبة</a:t>
            </a:r>
            <a:r>
              <a:rPr lang="ar-JO" dirty="0" smtClean="0">
                <a:solidFill>
                  <a:srgbClr val="FF0000"/>
                </a:solidFill>
              </a:rPr>
              <a:t>)</a:t>
            </a:r>
          </a:p>
          <a:p>
            <a:pPr algn="r" rtl="1"/>
            <a:r>
              <a:rPr lang="ar-JO" dirty="0" smtClean="0"/>
              <a:t>بعد عام من احتلال الشوبك وجه الفرنجة حملة عسكرية</a:t>
            </a:r>
          </a:p>
          <a:p>
            <a:pPr marL="0" indent="0" algn="r" rtl="1">
              <a:buNone/>
            </a:pPr>
            <a:r>
              <a:rPr lang="ar-JO" dirty="0" smtClean="0"/>
              <a:t> إلى أيله لل</a:t>
            </a:r>
            <a:r>
              <a:rPr lang="ar-SA" dirty="0" smtClean="0"/>
              <a:t>سيطرة </a:t>
            </a:r>
            <a:r>
              <a:rPr lang="ar-SA" dirty="0"/>
              <a:t>على الطريقين البري والبحري بين الحجاز </a:t>
            </a:r>
            <a:r>
              <a:rPr lang="ar-SA" dirty="0" smtClean="0"/>
              <a:t>ومصر</a:t>
            </a:r>
            <a:r>
              <a:rPr lang="ar-JO" dirty="0" smtClean="0"/>
              <a:t>،</a:t>
            </a:r>
          </a:p>
          <a:p>
            <a:pPr marL="0" indent="0" algn="r" rtl="1">
              <a:buNone/>
            </a:pPr>
            <a:r>
              <a:rPr lang="ar-JO" dirty="0" smtClean="0"/>
              <a:t> واستولوا عليها وأسسوا فيها قلعة أيله لحراسة هذا المنفذ.</a:t>
            </a:r>
          </a:p>
          <a:p>
            <a:pPr algn="r" rtl="1"/>
            <a:r>
              <a:rPr lang="ar-JO" dirty="0" smtClean="0">
                <a:solidFill>
                  <a:schemeClr val="tx1"/>
                </a:solidFill>
              </a:rPr>
              <a:t>ثم </a:t>
            </a:r>
            <a:r>
              <a:rPr lang="ar-JO" dirty="0" smtClean="0">
                <a:solidFill>
                  <a:srgbClr val="FF0000"/>
                </a:solidFill>
              </a:rPr>
              <a:t>استولوا على الكرك</a:t>
            </a:r>
            <a:r>
              <a:rPr lang="ar-JO" dirty="0" smtClean="0">
                <a:solidFill>
                  <a:schemeClr val="tx1"/>
                </a:solidFill>
              </a:rPr>
              <a:t>، وقاموا بتجديد قلعة الكرك الحصينة.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3222439"/>
            <a:ext cx="3559628" cy="29545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154" y="4267199"/>
            <a:ext cx="2494132" cy="19097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794" y="4267200"/>
            <a:ext cx="2821578" cy="1909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83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2537</TotalTime>
  <Words>361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الأردن وحروب الفرنجة</vt:lpstr>
      <vt:lpstr>أهمية موقع الأردن</vt:lpstr>
      <vt:lpstr>طريق البخور</vt:lpstr>
      <vt:lpstr>أهمية موقع الأردن </vt:lpstr>
      <vt:lpstr> سيطرة الفرنجة على جنوب الأردن</vt:lpstr>
      <vt:lpstr>سيطرة الفرنجة على جنوب الأردن</vt:lpstr>
      <vt:lpstr>سيطرة الفرنجة على جنوب الأردن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147</cp:revision>
  <dcterms:created xsi:type="dcterms:W3CDTF">2020-07-18T18:58:59Z</dcterms:created>
  <dcterms:modified xsi:type="dcterms:W3CDTF">2021-02-18T20:13:39Z</dcterms:modified>
</cp:coreProperties>
</file>