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73" r:id="rId4"/>
    <p:sldId id="275" r:id="rId5"/>
    <p:sldId id="257" r:id="rId6"/>
    <p:sldId id="261" r:id="rId7"/>
    <p:sldId id="262" r:id="rId8"/>
    <p:sldId id="263" r:id="rId9"/>
    <p:sldId id="258" r:id="rId10"/>
    <p:sldId id="260" r:id="rId11"/>
    <p:sldId id="274" r:id="rId12"/>
    <p:sldId id="266" r:id="rId13"/>
    <p:sldId id="265" r:id="rId14"/>
    <p:sldId id="268" r:id="rId15"/>
    <p:sldId id="269"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86" d="100"/>
          <a:sy n="86" d="100"/>
        </p:scale>
        <p:origin x="3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3/9/2023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Bw2NfFLfgG0"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215B43-CDE9-440C-A08D-C6D9F6FD31D1}"/>
              </a:ext>
            </a:extLst>
          </p:cNvPr>
          <p:cNvSpPr>
            <a:spLocks noGrp="1"/>
          </p:cNvSpPr>
          <p:nvPr>
            <p:ph type="subTitle" idx="1"/>
          </p:nvPr>
        </p:nvSpPr>
        <p:spPr>
          <a:xfrm>
            <a:off x="2029307" y="1408043"/>
            <a:ext cx="8689976" cy="1371599"/>
          </a:xfrm>
        </p:spPr>
        <p:txBody>
          <a:bodyPr>
            <a:normAutofit/>
          </a:bodyPr>
          <a:lstStyle/>
          <a:p>
            <a:r>
              <a:rPr lang="ar-JO" sz="3600" b="1">
                <a:solidFill>
                  <a:srgbClr val="FF0000"/>
                </a:solidFill>
              </a:rPr>
              <a:t>الهرُّ والطّائرُ والأرنبُ</a:t>
            </a:r>
            <a:endParaRPr lang="en-US" sz="3600" b="1" dirty="0">
              <a:solidFill>
                <a:srgbClr val="FF0000"/>
              </a:solidFill>
            </a:endParaRPr>
          </a:p>
        </p:txBody>
      </p:sp>
      <p:sp>
        <p:nvSpPr>
          <p:cNvPr id="4" name="Title 3">
            <a:extLst>
              <a:ext uri="{FF2B5EF4-FFF2-40B4-BE49-F238E27FC236}">
                <a16:creationId xmlns:a16="http://schemas.microsoft.com/office/drawing/2014/main" id="{4F338DBD-FD4B-4CCA-A3C9-786F9D3036D7}"/>
              </a:ext>
            </a:extLst>
          </p:cNvPr>
          <p:cNvSpPr>
            <a:spLocks noGrp="1"/>
          </p:cNvSpPr>
          <p:nvPr>
            <p:ph type="ctrTitle"/>
          </p:nvPr>
        </p:nvSpPr>
        <p:spPr>
          <a:xfrm>
            <a:off x="2029307" y="3230303"/>
            <a:ext cx="8689975" cy="3339376"/>
          </a:xfrm>
          <a:prstGeom prst="rect">
            <a:avLst/>
          </a:prstGeom>
        </p:spPr>
        <p:txBody>
          <a:bodyPr>
            <a:spAutoFit/>
          </a:bodyPr>
          <a:lstStyle/>
          <a:p>
            <a:pPr marL="685800" marR="0" algn="r" rtl="1">
              <a:lnSpc>
                <a:spcPct val="115000"/>
              </a:lnSpc>
              <a:spcBef>
                <a:spcPts val="0"/>
              </a:spcBef>
              <a:spcAft>
                <a:spcPts val="1000"/>
              </a:spcAft>
            </a:pPr>
            <a:r>
              <a:rPr lang="ar-JO" sz="2000" b="1" dirty="0">
                <a:latin typeface="Simplified Arabic" panose="02020603050405020304" pitchFamily="18" charset="-78"/>
                <a:ea typeface="Calibri" panose="020F0502020204030204" pitchFamily="34" charset="0"/>
                <a:cs typeface="Simplified Arabic" panose="02020603050405020304" pitchFamily="18" charset="-78"/>
              </a:rPr>
              <a:t>الأهداف:</a:t>
            </a:r>
            <a:endParaRPr lang="en-US" sz="2000" dirty="0">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r" rtl="1">
              <a:lnSpc>
                <a:spcPct val="115000"/>
              </a:lnSpc>
              <a:spcBef>
                <a:spcPts val="0"/>
              </a:spcBef>
              <a:spcAft>
                <a:spcPts val="1000"/>
              </a:spcAft>
              <a:buFont typeface="+mj-lt"/>
              <a:buAutoNum type="arabicPeriod"/>
            </a:pPr>
            <a:r>
              <a:rPr lang="ar-SA" sz="2000" b="1" dirty="0">
                <a:latin typeface="Simplified Arabic" panose="02020603050405020304" pitchFamily="18" charset="-78"/>
                <a:ea typeface="Times New Roman" panose="02020603050405020304" pitchFamily="18" charset="0"/>
                <a:cs typeface="Simplified Arabic" panose="02020603050405020304" pitchFamily="18" charset="-78"/>
              </a:rPr>
              <a:t>أن يقرأ الطّالب النّصّ قراءةً جهريّة سليمةً.</a:t>
            </a:r>
            <a:endParaRPr lang="en-US"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marL="342900" marR="0" lvl="0" indent="-342900" algn="r" rtl="1">
              <a:lnSpc>
                <a:spcPct val="115000"/>
              </a:lnSpc>
              <a:spcBef>
                <a:spcPts val="0"/>
              </a:spcBef>
              <a:spcAft>
                <a:spcPts val="1000"/>
              </a:spcAft>
              <a:buFont typeface="+mj-lt"/>
              <a:buAutoNum type="arabicPeriod"/>
            </a:pPr>
            <a:r>
              <a:rPr lang="ar-JO" sz="2000" b="1" dirty="0">
                <a:latin typeface="Simplified Arabic" panose="02020603050405020304" pitchFamily="18" charset="-78"/>
                <a:ea typeface="Times New Roman" panose="02020603050405020304" pitchFamily="18" charset="0"/>
                <a:cs typeface="Simplified Arabic" panose="02020603050405020304" pitchFamily="18" charset="-78"/>
              </a:rPr>
              <a:t>أن يجيب الطّالب عن أسئلة متفاوتة حول النّصّ المقروء.</a:t>
            </a:r>
            <a:endParaRPr lang="en-US"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marL="342900" marR="0" lvl="0" indent="-342900" algn="r" rtl="1">
              <a:lnSpc>
                <a:spcPct val="115000"/>
              </a:lnSpc>
              <a:spcBef>
                <a:spcPts val="0"/>
              </a:spcBef>
              <a:spcAft>
                <a:spcPts val="1000"/>
              </a:spcAft>
              <a:buFont typeface="+mj-lt"/>
              <a:buAutoNum type="arabicPeriod"/>
            </a:pPr>
            <a:r>
              <a:rPr lang="ar-JO" sz="2000" b="1" dirty="0">
                <a:latin typeface="Simplified Arabic" panose="02020603050405020304" pitchFamily="18" charset="-78"/>
                <a:ea typeface="Times New Roman" panose="02020603050405020304" pitchFamily="18" charset="0"/>
                <a:cs typeface="Simplified Arabic" panose="02020603050405020304" pitchFamily="18" charset="-78"/>
              </a:rPr>
              <a:t>أن يوظّف الطّالب المفردات توظيفًا سليمًا.</a:t>
            </a:r>
            <a:endParaRPr lang="en-US"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marL="342900" marR="0" lvl="0" indent="-342900" algn="r" rtl="1">
              <a:lnSpc>
                <a:spcPct val="115000"/>
              </a:lnSpc>
              <a:spcBef>
                <a:spcPts val="0"/>
              </a:spcBef>
              <a:spcAft>
                <a:spcPts val="1000"/>
              </a:spcAft>
              <a:buFont typeface="+mj-lt"/>
              <a:buAutoNum type="arabicPeriod"/>
            </a:pPr>
            <a:r>
              <a:rPr lang="ar-JO" sz="2000" b="1" dirty="0">
                <a:latin typeface="Simplified Arabic" panose="02020603050405020304" pitchFamily="18" charset="-78"/>
                <a:ea typeface="Times New Roman" panose="02020603050405020304" pitchFamily="18" charset="0"/>
                <a:cs typeface="Simplified Arabic" panose="02020603050405020304" pitchFamily="18" charset="-78"/>
              </a:rPr>
              <a:t>أن يحدّد الطّالب المعنى المناسب للمفردات متعدّدة السّياقات.</a:t>
            </a:r>
            <a:endParaRPr lang="en-US"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marL="342900" marR="0" lvl="0" indent="-342900" algn="r" rtl="1">
              <a:lnSpc>
                <a:spcPct val="115000"/>
              </a:lnSpc>
              <a:spcBef>
                <a:spcPts val="0"/>
              </a:spcBef>
              <a:spcAft>
                <a:spcPts val="1000"/>
              </a:spcAft>
              <a:buFont typeface="+mj-lt"/>
              <a:buAutoNum type="arabicPeriod"/>
            </a:pPr>
            <a:r>
              <a:rPr lang="ar-JO" sz="2000" b="1" dirty="0">
                <a:latin typeface="Simplified Arabic" panose="02020603050405020304" pitchFamily="18" charset="-78"/>
                <a:ea typeface="Times New Roman" panose="02020603050405020304" pitchFamily="18" charset="0"/>
                <a:cs typeface="Simplified Arabic" panose="02020603050405020304" pitchFamily="18" charset="-78"/>
              </a:rPr>
              <a:t>أن يراعي  الطّالب في إجاباته الصّياغة التّامّةَ.</a:t>
            </a:r>
            <a:endParaRPr lang="en-US" sz="2000" dirty="0">
              <a:latin typeface="Simplified Arabic" panose="02020603050405020304" pitchFamily="18" charset="-78"/>
              <a:ea typeface="Times New Roman" panose="02020603050405020304" pitchFamily="18" charset="0"/>
              <a:cs typeface="Simplified Arabic" panose="02020603050405020304" pitchFamily="18" charset="-78"/>
            </a:endParaRPr>
          </a:p>
          <a:p>
            <a:pPr>
              <a:lnSpc>
                <a:spcPct val="115000"/>
              </a:lnSpc>
              <a:spcAft>
                <a:spcPts val="1000"/>
              </a:spcAft>
            </a:pPr>
            <a:r>
              <a:rPr lang="en-US" sz="2000" dirty="0">
                <a:latin typeface="Simplified Arabic" panose="02020603050405020304" pitchFamily="18" charset="-78"/>
                <a:ea typeface="Calibri" panose="020F0502020204030204" pitchFamily="34" charset="0"/>
                <a:cs typeface="Simplified Arabic" panose="02020603050405020304" pitchFamily="18" charset="-78"/>
              </a:rPr>
              <a:t> </a:t>
            </a:r>
          </a:p>
        </p:txBody>
      </p:sp>
      <p:pic>
        <p:nvPicPr>
          <p:cNvPr id="6" name="Picture 5" descr="Image result for الهر والطائر والأرنب&quot;">
            <a:extLst>
              <a:ext uri="{FF2B5EF4-FFF2-40B4-BE49-F238E27FC236}">
                <a16:creationId xmlns:a16="http://schemas.microsoft.com/office/drawing/2014/main" id="{9C2A5955-E440-4FED-8A9D-784A19E3BF8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15215" y="2544417"/>
            <a:ext cx="4406142" cy="3739309"/>
          </a:xfrm>
          <a:prstGeom prst="rect">
            <a:avLst/>
          </a:prstGeom>
          <a:noFill/>
          <a:ln>
            <a:noFill/>
          </a:ln>
        </p:spPr>
      </p:pic>
    </p:spTree>
    <p:extLst>
      <p:ext uri="{BB962C8B-B14F-4D97-AF65-F5344CB8AC3E}">
        <p14:creationId xmlns:p14="http://schemas.microsoft.com/office/powerpoint/2010/main" val="2193138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A17754-7B25-4E2C-BB4F-FFC3845A6EA7}"/>
              </a:ext>
            </a:extLst>
          </p:cNvPr>
          <p:cNvSpPr>
            <a:spLocks noGrp="1"/>
          </p:cNvSpPr>
          <p:nvPr>
            <p:ph sz="quarter" idx="13"/>
          </p:nvPr>
        </p:nvSpPr>
        <p:spPr>
          <a:xfrm>
            <a:off x="1033043" y="1147892"/>
            <a:ext cx="10363826" cy="3079551"/>
          </a:xfrm>
        </p:spPr>
        <p:txBody>
          <a:bodyPr>
            <a:noAutofit/>
          </a:bodyPr>
          <a:lstStyle/>
          <a:p>
            <a:pPr marL="0" indent="0" algn="r" rtl="1">
              <a:buNone/>
            </a:pPr>
            <a:r>
              <a:rPr lang="ar-JO" sz="2800" b="1" dirty="0"/>
              <a:t>2. </a:t>
            </a:r>
            <a:r>
              <a:rPr lang="ar-SA" sz="2800" b="1" dirty="0"/>
              <a:t>فَرِّقْ في المَعْنى بينَ الكَلِ</a:t>
            </a:r>
            <a:r>
              <a:rPr lang="ar-JO" sz="2800" b="1" dirty="0"/>
              <a:t>متينِ اللّتينِ</a:t>
            </a:r>
            <a:r>
              <a:rPr lang="ar-SA" sz="2800" b="1" dirty="0"/>
              <a:t> تَحْتَها خَطٌّ في كُلِّ جُمْلَتَيْنِ مُتَقابِلَتَيْنِ مِمّا يأتي:</a:t>
            </a:r>
            <a:endParaRPr lang="ar-JO" sz="2800" b="1" dirty="0"/>
          </a:p>
          <a:p>
            <a:pPr marL="0" indent="0" algn="r" rtl="1">
              <a:buNone/>
            </a:pPr>
            <a:r>
              <a:rPr lang="ar-SA" sz="2800" b="1" dirty="0"/>
              <a:t>أ- ما زالَ </a:t>
            </a:r>
            <a:r>
              <a:rPr lang="ar-SA" sz="2800" b="1" u="sng" dirty="0"/>
              <a:t>يَقصُّ</a:t>
            </a:r>
            <a:r>
              <a:rPr lang="ar-SA" sz="2800" b="1" dirty="0"/>
              <a:t> عَلَيْهِما قِصَصَهُ.</a:t>
            </a:r>
          </a:p>
          <a:p>
            <a:pPr marL="0" indent="0" algn="r" rtl="1">
              <a:buNone/>
            </a:pPr>
            <a:r>
              <a:rPr lang="ar-JO" sz="2800" b="1" dirty="0"/>
              <a:t> </a:t>
            </a:r>
            <a:endParaRPr lang="ar-SA" sz="2800" b="1" dirty="0"/>
          </a:p>
          <a:p>
            <a:pPr marL="0" indent="0" algn="r" rtl="1">
              <a:buNone/>
            </a:pPr>
            <a:r>
              <a:rPr lang="ar-SA" sz="2800" b="1" dirty="0"/>
              <a:t>ما زالَ التَّاجِرُ </a:t>
            </a:r>
            <a:r>
              <a:rPr lang="ar-SA" sz="2800" b="1" u="sng" dirty="0"/>
              <a:t>يَقُصُّ</a:t>
            </a:r>
            <a:r>
              <a:rPr lang="ar-SA" sz="2800" b="1" dirty="0"/>
              <a:t> القُماشَ.</a:t>
            </a:r>
          </a:p>
          <a:p>
            <a:pPr marL="0" indent="0" algn="r" rtl="1">
              <a:buNone/>
            </a:pPr>
            <a:r>
              <a:rPr lang="ar-JO" sz="2800" b="1" dirty="0"/>
              <a:t> </a:t>
            </a:r>
            <a:endParaRPr lang="ar-SA" sz="2800" b="1" dirty="0"/>
          </a:p>
          <a:p>
            <a:pPr marL="0" indent="0" algn="r" rtl="1">
              <a:buNone/>
            </a:pPr>
            <a:r>
              <a:rPr lang="ar-SA" sz="2800" b="1" dirty="0"/>
              <a:t>ب- سَلَّما عَلى القاضِي </a:t>
            </a:r>
            <a:r>
              <a:rPr lang="ar-SA" sz="2800" b="1" u="sng" dirty="0"/>
              <a:t>وَسَأَلاهُ</a:t>
            </a:r>
            <a:r>
              <a:rPr lang="ar-SA" sz="2800" b="1" dirty="0"/>
              <a:t> أنْ يَقْضِي بَينَهُما.</a:t>
            </a:r>
          </a:p>
          <a:p>
            <a:pPr marL="0" indent="0" algn="r" rtl="1">
              <a:buNone/>
            </a:pPr>
            <a:r>
              <a:rPr lang="ar-JO" sz="2800" b="1" dirty="0"/>
              <a:t> </a:t>
            </a:r>
            <a:endParaRPr lang="ar-SA" sz="2800" b="1" dirty="0"/>
          </a:p>
          <a:p>
            <a:pPr marL="0" indent="0" algn="r" rtl="1">
              <a:buNone/>
            </a:pPr>
            <a:r>
              <a:rPr lang="ar-SA" sz="2800" b="1" dirty="0"/>
              <a:t>سَلَّمَ مُرادٌ وَخالِدٌ عَلى المُعَلِّمِ </a:t>
            </a:r>
            <a:r>
              <a:rPr lang="ar-SA" sz="2800" b="1" u="sng" dirty="0"/>
              <a:t>وسَأَلاهُ</a:t>
            </a:r>
            <a:r>
              <a:rPr lang="ar-SA" sz="2800" b="1" dirty="0"/>
              <a:t> عَنْ صِحَّتِهِ.</a:t>
            </a:r>
          </a:p>
          <a:p>
            <a:pPr marL="0" indent="0" algn="r" rtl="1">
              <a:buNone/>
            </a:pPr>
            <a:r>
              <a:rPr lang="ar-JO" sz="2800" b="1" dirty="0"/>
              <a:t>  </a:t>
            </a:r>
            <a:endParaRPr lang="ar-SA" sz="2800" b="1" dirty="0"/>
          </a:p>
          <a:p>
            <a:pPr marL="0" indent="0" algn="r" rtl="1">
              <a:buNone/>
            </a:pPr>
            <a:endParaRPr lang="en-US" sz="2800" b="1" dirty="0">
              <a:solidFill>
                <a:srgbClr val="FF0000"/>
              </a:solidFill>
            </a:endParaRPr>
          </a:p>
          <a:p>
            <a:pPr marL="0" indent="0" algn="r" rtl="1">
              <a:buNone/>
            </a:pPr>
            <a:endParaRPr lang="en-US" sz="2800" b="1" dirty="0"/>
          </a:p>
        </p:txBody>
      </p:sp>
    </p:spTree>
    <p:extLst>
      <p:ext uri="{BB962C8B-B14F-4D97-AF65-F5344CB8AC3E}">
        <p14:creationId xmlns:p14="http://schemas.microsoft.com/office/powerpoint/2010/main" val="3736018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A17754-7B25-4E2C-BB4F-FFC3845A6EA7}"/>
              </a:ext>
            </a:extLst>
          </p:cNvPr>
          <p:cNvSpPr>
            <a:spLocks noGrp="1"/>
          </p:cNvSpPr>
          <p:nvPr>
            <p:ph sz="quarter" idx="13"/>
          </p:nvPr>
        </p:nvSpPr>
        <p:spPr>
          <a:xfrm>
            <a:off x="1033043" y="1147892"/>
            <a:ext cx="10363826" cy="3424107"/>
          </a:xfrm>
        </p:spPr>
        <p:txBody>
          <a:bodyPr>
            <a:noAutofit/>
          </a:bodyPr>
          <a:lstStyle/>
          <a:p>
            <a:pPr marL="0" indent="0" algn="r" rtl="1">
              <a:buNone/>
            </a:pPr>
            <a:r>
              <a:rPr lang="ar-JO" sz="2800" b="1" dirty="0"/>
              <a:t>2. </a:t>
            </a:r>
            <a:r>
              <a:rPr lang="ar-SA" sz="2800" b="1" dirty="0"/>
              <a:t>فَرِّقْ في المَعْنى بينَ الكَلِ</a:t>
            </a:r>
            <a:r>
              <a:rPr lang="ar-JO" sz="2800" b="1" dirty="0"/>
              <a:t>متينِ اللّتينِ</a:t>
            </a:r>
            <a:r>
              <a:rPr lang="ar-SA" sz="2800" b="1" dirty="0"/>
              <a:t> تَحْتَها خَطٌّ في كُلِّ جُمْلَتَيْنِ مُتَقابِلَتَيْنِ مِمّا يأتي:</a:t>
            </a:r>
            <a:endParaRPr lang="ar-JO" sz="2800" b="1" dirty="0"/>
          </a:p>
          <a:p>
            <a:pPr marL="0" indent="0" algn="r" rtl="1">
              <a:buNone/>
            </a:pPr>
            <a:r>
              <a:rPr lang="ar-SA" sz="2800" b="1" dirty="0"/>
              <a:t>أ- ما زالَ </a:t>
            </a:r>
            <a:r>
              <a:rPr lang="ar-SA" sz="2800" b="1" u="sng" dirty="0"/>
              <a:t>يَقصُّ</a:t>
            </a:r>
            <a:r>
              <a:rPr lang="ar-SA" sz="2800" b="1" dirty="0"/>
              <a:t> عَلَيْهِما قِصَصَهُ.</a:t>
            </a:r>
          </a:p>
          <a:p>
            <a:pPr marL="0" indent="0" algn="r" rtl="1">
              <a:buNone/>
            </a:pPr>
            <a:r>
              <a:rPr lang="ar-SA" sz="2800" b="1" dirty="0">
                <a:solidFill>
                  <a:srgbClr val="FF0000"/>
                </a:solidFill>
              </a:rPr>
              <a:t>(يروي، ويسرد).</a:t>
            </a:r>
          </a:p>
          <a:p>
            <a:pPr marL="0" indent="0" algn="r" rtl="1">
              <a:buNone/>
            </a:pPr>
            <a:r>
              <a:rPr lang="ar-SA" sz="2800" b="1" dirty="0"/>
              <a:t>ما زالَ التَّاجِرُ </a:t>
            </a:r>
            <a:r>
              <a:rPr lang="ar-SA" sz="2800" b="1" u="sng" dirty="0"/>
              <a:t>يَقُصُّ</a:t>
            </a:r>
            <a:r>
              <a:rPr lang="ar-SA" sz="2800" b="1" dirty="0"/>
              <a:t> القُماشَ.</a:t>
            </a:r>
          </a:p>
          <a:p>
            <a:pPr marL="0" indent="0" algn="r" rtl="1">
              <a:buNone/>
            </a:pPr>
            <a:r>
              <a:rPr lang="ar-SA" sz="2800" b="1" dirty="0">
                <a:solidFill>
                  <a:srgbClr val="FF0000"/>
                </a:solidFill>
              </a:rPr>
              <a:t>(يقطع).</a:t>
            </a:r>
          </a:p>
          <a:p>
            <a:pPr marL="0" indent="0" algn="r" rtl="1">
              <a:buNone/>
            </a:pPr>
            <a:r>
              <a:rPr lang="ar-SA" sz="2800" b="1" dirty="0"/>
              <a:t>ب- سَلَّما عَلى القاضِي </a:t>
            </a:r>
            <a:r>
              <a:rPr lang="ar-SA" sz="2800" b="1" u="sng" dirty="0"/>
              <a:t>وَسَأَلاهُ</a:t>
            </a:r>
            <a:r>
              <a:rPr lang="ar-SA" sz="2800" b="1" dirty="0"/>
              <a:t> أنْ يَقْضِي بَينَهُما.</a:t>
            </a:r>
          </a:p>
          <a:p>
            <a:pPr marL="0" indent="0" algn="r" rtl="1">
              <a:buNone/>
            </a:pPr>
            <a:r>
              <a:rPr lang="ar-SA" sz="2800" b="1" dirty="0">
                <a:solidFill>
                  <a:srgbClr val="FF0000"/>
                </a:solidFill>
              </a:rPr>
              <a:t>(طلبا </a:t>
            </a:r>
            <a:r>
              <a:rPr lang="ar-JO" sz="2800" b="1" dirty="0">
                <a:solidFill>
                  <a:srgbClr val="FF0000"/>
                </a:solidFill>
              </a:rPr>
              <a:t>إليه</a:t>
            </a:r>
            <a:r>
              <a:rPr lang="ar-SA" sz="2800" b="1" dirty="0">
                <a:solidFill>
                  <a:srgbClr val="FF0000"/>
                </a:solidFill>
              </a:rPr>
              <a:t>).</a:t>
            </a:r>
          </a:p>
          <a:p>
            <a:pPr marL="0" indent="0" algn="r" rtl="1">
              <a:buNone/>
            </a:pPr>
            <a:r>
              <a:rPr lang="ar-SA" sz="2800" b="1" dirty="0"/>
              <a:t>سَلَّمَ مُرادٌ وَخالِدٌ عَلى المُعَلِّمِ </a:t>
            </a:r>
            <a:r>
              <a:rPr lang="ar-SA" sz="2800" b="1" u="sng" dirty="0"/>
              <a:t>وسَأَلاهُ</a:t>
            </a:r>
            <a:r>
              <a:rPr lang="ar-SA" sz="2800" b="1" dirty="0"/>
              <a:t> عَنْ صِحَّتِهِ.</a:t>
            </a:r>
          </a:p>
          <a:p>
            <a:pPr marL="0" indent="0" algn="r" rtl="1">
              <a:buNone/>
            </a:pPr>
            <a:r>
              <a:rPr lang="ar-SA" sz="2800" b="1" dirty="0">
                <a:solidFill>
                  <a:srgbClr val="FF0000"/>
                </a:solidFill>
              </a:rPr>
              <a:t>(استفسرا واستعلما).</a:t>
            </a:r>
          </a:p>
          <a:p>
            <a:pPr marL="0" indent="0" algn="r" rtl="1">
              <a:buNone/>
            </a:pPr>
            <a:endParaRPr lang="en-US" sz="2800" b="1" dirty="0">
              <a:solidFill>
                <a:srgbClr val="FF0000"/>
              </a:solidFill>
            </a:endParaRPr>
          </a:p>
          <a:p>
            <a:pPr marL="0" indent="0" algn="r" rtl="1">
              <a:buNone/>
            </a:pPr>
            <a:endParaRPr lang="en-US" sz="2800" b="1" dirty="0"/>
          </a:p>
        </p:txBody>
      </p:sp>
    </p:spTree>
    <p:extLst>
      <p:ext uri="{BB962C8B-B14F-4D97-AF65-F5344CB8AC3E}">
        <p14:creationId xmlns:p14="http://schemas.microsoft.com/office/powerpoint/2010/main" val="3793344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6416A7-19BB-4A7E-9494-7B7530E48D09}"/>
              </a:ext>
            </a:extLst>
          </p:cNvPr>
          <p:cNvSpPr>
            <a:spLocks noGrp="1"/>
          </p:cNvSpPr>
          <p:nvPr>
            <p:ph sz="quarter" idx="13"/>
          </p:nvPr>
        </p:nvSpPr>
        <p:spPr>
          <a:xfrm>
            <a:off x="1192070" y="1465944"/>
            <a:ext cx="10363826" cy="3424107"/>
          </a:xfrm>
        </p:spPr>
        <p:txBody>
          <a:bodyPr>
            <a:noAutofit/>
          </a:bodyPr>
          <a:lstStyle/>
          <a:p>
            <a:pPr marL="0" indent="0" algn="r" rtl="1">
              <a:buNone/>
            </a:pPr>
            <a:r>
              <a:rPr lang="ar-JO" sz="3600" b="1" dirty="0">
                <a:latin typeface="Simplified Arabic" panose="02020603050405020304" pitchFamily="18" charset="-78"/>
                <a:cs typeface="Simplified Arabic" panose="02020603050405020304" pitchFamily="18" charset="-78"/>
              </a:rPr>
              <a:t>3. </a:t>
            </a:r>
            <a:r>
              <a:rPr lang="ar-SA" sz="3600" dirty="0">
                <a:latin typeface="Simplified Arabic" panose="02020603050405020304" pitchFamily="18" charset="-78"/>
                <a:cs typeface="Simplified Arabic" panose="02020603050405020304" pitchFamily="18" charset="-78"/>
              </a:rPr>
              <a:t>هاتِ ضِدَّ كُلِّ كَلِمَةٍ مِنَ الكَلِماتِ الآتِيَةِ</a:t>
            </a:r>
            <a:r>
              <a:rPr lang="ar-JO" sz="3600" dirty="0">
                <a:latin typeface="Simplified Arabic" panose="02020603050405020304" pitchFamily="18" charset="-78"/>
                <a:cs typeface="Simplified Arabic" panose="02020603050405020304" pitchFamily="18" charset="-78"/>
              </a:rPr>
              <a:t>،</a:t>
            </a:r>
            <a:r>
              <a:rPr lang="ar-SA" sz="3600" dirty="0">
                <a:latin typeface="Simplified Arabic" panose="02020603050405020304" pitchFamily="18" charset="-78"/>
                <a:cs typeface="Simplified Arabic" panose="02020603050405020304" pitchFamily="18" charset="-78"/>
              </a:rPr>
              <a:t> واكْتُبْها في دَفْتَرِكَ:</a:t>
            </a:r>
          </a:p>
          <a:p>
            <a:pPr marL="0" indent="0" algn="r" rtl="1">
              <a:buNone/>
            </a:pPr>
            <a:r>
              <a:rPr lang="ar-SA" sz="3600" dirty="0">
                <a:latin typeface="Simplified Arabic" panose="02020603050405020304" pitchFamily="18" charset="-78"/>
                <a:cs typeface="Simplified Arabic" panose="02020603050405020304" pitchFamily="18" charset="-78"/>
              </a:rPr>
              <a:t>غابَ، الكِبَرُ، الصّالِحُ، اقْتَرِبا.</a:t>
            </a:r>
          </a:p>
          <a:p>
            <a:pPr marL="0" indent="0" algn="r" rtl="1">
              <a:buNone/>
            </a:pPr>
            <a:r>
              <a:rPr lang="ar-SA" sz="3600" dirty="0">
                <a:solidFill>
                  <a:srgbClr val="FF0000"/>
                </a:solidFill>
                <a:latin typeface="Simplified Arabic" panose="02020603050405020304" pitchFamily="18" charset="-78"/>
                <a:cs typeface="Simplified Arabic" panose="02020603050405020304" pitchFamily="18" charset="-78"/>
              </a:rPr>
              <a:t>غاب</a:t>
            </a:r>
            <a:r>
              <a:rPr lang="ar-JO" sz="3600" dirty="0">
                <a:solidFill>
                  <a:srgbClr val="FF0000"/>
                </a:solidFill>
                <a:latin typeface="Simplified Arabic" panose="02020603050405020304" pitchFamily="18" charset="-78"/>
                <a:cs typeface="Simplified Arabic" panose="02020603050405020304" pitchFamily="18" charset="-78"/>
              </a:rPr>
              <a:t>َ</a:t>
            </a:r>
            <a:r>
              <a:rPr lang="ar-SA" sz="3600" dirty="0">
                <a:solidFill>
                  <a:srgbClr val="FF0000"/>
                </a:solidFill>
                <a:latin typeface="Simplified Arabic" panose="02020603050405020304" pitchFamily="18" charset="-78"/>
                <a:cs typeface="Simplified Arabic" panose="02020603050405020304" pitchFamily="18" charset="-78"/>
              </a:rPr>
              <a:t>: حضر</a:t>
            </a:r>
            <a:r>
              <a:rPr lang="ar-JO" sz="3600" dirty="0">
                <a:solidFill>
                  <a:srgbClr val="FF0000"/>
                </a:solidFill>
                <a:latin typeface="Simplified Arabic" panose="02020603050405020304" pitchFamily="18" charset="-78"/>
                <a:cs typeface="Simplified Arabic" panose="02020603050405020304" pitchFamily="18" charset="-78"/>
              </a:rPr>
              <a:t>َ</a:t>
            </a:r>
            <a:endParaRPr lang="ar-SA" sz="3600" dirty="0">
              <a:solidFill>
                <a:srgbClr val="FF0000"/>
              </a:solidFill>
              <a:latin typeface="Simplified Arabic" panose="02020603050405020304" pitchFamily="18" charset="-78"/>
              <a:cs typeface="Simplified Arabic" panose="02020603050405020304" pitchFamily="18" charset="-78"/>
            </a:endParaRPr>
          </a:p>
          <a:p>
            <a:pPr marL="0" indent="0" algn="r" rtl="1">
              <a:buNone/>
            </a:pPr>
            <a:r>
              <a:rPr lang="ar-SA" sz="3600" dirty="0">
                <a:solidFill>
                  <a:srgbClr val="FF0000"/>
                </a:solidFill>
                <a:latin typeface="Simplified Arabic" panose="02020603050405020304" pitchFamily="18" charset="-78"/>
                <a:cs typeface="Simplified Arabic" panose="02020603050405020304" pitchFamily="18" charset="-78"/>
              </a:rPr>
              <a:t>الكِبَر: الص</a:t>
            </a:r>
            <a:r>
              <a:rPr lang="ar-JO" sz="3600" dirty="0">
                <a:solidFill>
                  <a:srgbClr val="FF0000"/>
                </a:solidFill>
                <a:latin typeface="Simplified Arabic" panose="02020603050405020304" pitchFamily="18" charset="-78"/>
                <a:cs typeface="Simplified Arabic" panose="02020603050405020304" pitchFamily="18" charset="-78"/>
              </a:rPr>
              <a:t>ِّ</a:t>
            </a:r>
            <a:r>
              <a:rPr lang="ar-SA" sz="3600" dirty="0">
                <a:solidFill>
                  <a:srgbClr val="FF0000"/>
                </a:solidFill>
                <a:latin typeface="Simplified Arabic" panose="02020603050405020304" pitchFamily="18" charset="-78"/>
                <a:cs typeface="Simplified Arabic" panose="02020603050405020304" pitchFamily="18" charset="-78"/>
              </a:rPr>
              <a:t>با والش</a:t>
            </a:r>
            <a:r>
              <a:rPr lang="ar-JO" sz="3600" dirty="0">
                <a:solidFill>
                  <a:srgbClr val="FF0000"/>
                </a:solidFill>
                <a:latin typeface="Simplified Arabic" panose="02020603050405020304" pitchFamily="18" charset="-78"/>
                <a:cs typeface="Simplified Arabic" panose="02020603050405020304" pitchFamily="18" charset="-78"/>
              </a:rPr>
              <a:t>َّ</a:t>
            </a:r>
            <a:r>
              <a:rPr lang="ar-SA" sz="3600" dirty="0">
                <a:solidFill>
                  <a:srgbClr val="FF0000"/>
                </a:solidFill>
                <a:latin typeface="Simplified Arabic" panose="02020603050405020304" pitchFamily="18" charset="-78"/>
                <a:cs typeface="Simplified Arabic" panose="02020603050405020304" pitchFamily="18" charset="-78"/>
              </a:rPr>
              <a:t>باب</a:t>
            </a:r>
          </a:p>
          <a:p>
            <a:pPr marL="0" indent="0" algn="r" rtl="1">
              <a:buNone/>
            </a:pPr>
            <a:r>
              <a:rPr lang="ar-SA" sz="3600" dirty="0">
                <a:solidFill>
                  <a:srgbClr val="FF0000"/>
                </a:solidFill>
                <a:latin typeface="Simplified Arabic" panose="02020603050405020304" pitchFamily="18" charset="-78"/>
                <a:cs typeface="Simplified Arabic" panose="02020603050405020304" pitchFamily="18" charset="-78"/>
              </a:rPr>
              <a:t>الصّالح: الط</a:t>
            </a:r>
            <a:r>
              <a:rPr lang="ar-JO" sz="3600" dirty="0">
                <a:solidFill>
                  <a:srgbClr val="FF0000"/>
                </a:solidFill>
                <a:latin typeface="Simplified Arabic" panose="02020603050405020304" pitchFamily="18" charset="-78"/>
                <a:cs typeface="Simplified Arabic" panose="02020603050405020304" pitchFamily="18" charset="-78"/>
              </a:rPr>
              <a:t>ّ</a:t>
            </a:r>
            <a:r>
              <a:rPr lang="ar-SA" sz="3600" dirty="0">
                <a:solidFill>
                  <a:srgbClr val="FF0000"/>
                </a:solidFill>
                <a:latin typeface="Simplified Arabic" panose="02020603050405020304" pitchFamily="18" charset="-78"/>
                <a:cs typeface="Simplified Arabic" panose="02020603050405020304" pitchFamily="18" charset="-78"/>
              </a:rPr>
              <a:t>الح، </a:t>
            </a:r>
            <a:r>
              <a:rPr lang="ar-JO" sz="3600" dirty="0">
                <a:solidFill>
                  <a:srgbClr val="FF0000"/>
                </a:solidFill>
                <a:latin typeface="Simplified Arabic" panose="02020603050405020304" pitchFamily="18" charset="-78"/>
                <a:cs typeface="Simplified Arabic" panose="02020603050405020304" pitchFamily="18" charset="-78"/>
              </a:rPr>
              <a:t>السّيّئ</a:t>
            </a:r>
            <a:endParaRPr lang="ar-SA" sz="3600" dirty="0">
              <a:solidFill>
                <a:srgbClr val="FF0000"/>
              </a:solidFill>
              <a:latin typeface="Simplified Arabic" panose="02020603050405020304" pitchFamily="18" charset="-78"/>
              <a:cs typeface="Simplified Arabic" panose="02020603050405020304" pitchFamily="18" charset="-78"/>
            </a:endParaRPr>
          </a:p>
          <a:p>
            <a:pPr marL="0" indent="0" algn="r" rtl="1">
              <a:buNone/>
            </a:pPr>
            <a:r>
              <a:rPr lang="ar-SA" sz="3600" dirty="0">
                <a:solidFill>
                  <a:srgbClr val="FF0000"/>
                </a:solidFill>
                <a:latin typeface="Simplified Arabic" panose="02020603050405020304" pitchFamily="18" charset="-78"/>
                <a:cs typeface="Simplified Arabic" panose="02020603050405020304" pitchFamily="18" charset="-78"/>
              </a:rPr>
              <a:t>اقترِبا: ابتعِدا</a:t>
            </a:r>
          </a:p>
          <a:p>
            <a:pPr marL="0" indent="0" algn="r">
              <a:buNone/>
            </a:pPr>
            <a:endParaRPr lang="en-US" sz="36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021062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221F0C-240F-4806-A323-908202651461}"/>
              </a:ext>
            </a:extLst>
          </p:cNvPr>
          <p:cNvSpPr>
            <a:spLocks noGrp="1"/>
          </p:cNvSpPr>
          <p:nvPr>
            <p:ph sz="quarter" idx="13"/>
          </p:nvPr>
        </p:nvSpPr>
        <p:spPr>
          <a:xfrm>
            <a:off x="914087" y="1306918"/>
            <a:ext cx="10363826" cy="5305917"/>
          </a:xfrm>
        </p:spPr>
        <p:txBody>
          <a:bodyPr>
            <a:noAutofit/>
          </a:bodyPr>
          <a:lstStyle/>
          <a:p>
            <a:pPr algn="r" rtl="1"/>
            <a:r>
              <a:rPr lang="ar-JO" sz="3600" dirty="0"/>
              <a:t>4. </a:t>
            </a:r>
            <a:r>
              <a:rPr lang="ar-SA" sz="3600" dirty="0"/>
              <a:t>اسْتَنْتِجْ مَعانيَ الكَلِمتينِ اللّتيْنِ تَحْتَهُما خَطٌّ في الجُمَلِ الآتيةِ:</a:t>
            </a:r>
          </a:p>
          <a:p>
            <a:pPr algn="r" rtl="1"/>
            <a:r>
              <a:rPr lang="ar-SA" sz="3600" dirty="0"/>
              <a:t>أ- </a:t>
            </a:r>
            <a:r>
              <a:rPr lang="ar-SA" sz="3600" u="sng" dirty="0"/>
              <a:t>تواث</a:t>
            </a:r>
            <a:r>
              <a:rPr lang="ar-JO" sz="3600" u="sng" dirty="0"/>
              <a:t>َ</a:t>
            </a:r>
            <a:r>
              <a:rPr lang="ar-SA" sz="3600" u="sng" dirty="0"/>
              <a:t>بَتِ</a:t>
            </a:r>
            <a:r>
              <a:rPr lang="ar-SA" sz="3600" dirty="0"/>
              <a:t> الأُسودُ عَلى فَرائِسِها.</a:t>
            </a:r>
          </a:p>
          <a:p>
            <a:pPr marL="0" indent="0" algn="r" rtl="1">
              <a:buNone/>
            </a:pPr>
            <a:r>
              <a:rPr lang="ar-SA" sz="3600" dirty="0">
                <a:solidFill>
                  <a:srgbClr val="FF0000"/>
                </a:solidFill>
              </a:rPr>
              <a:t>تواثبت: قفزت</a:t>
            </a:r>
          </a:p>
          <a:p>
            <a:pPr algn="r" rtl="1"/>
            <a:r>
              <a:rPr lang="ar-SA" sz="3600" dirty="0"/>
              <a:t>ب- ما زالَ الطَّلَبَةُ يتَحَدَثونَ حَتّى </a:t>
            </a:r>
            <a:r>
              <a:rPr lang="ar-SA" sz="3600" u="sng" dirty="0"/>
              <a:t>أَنِسوا</a:t>
            </a:r>
            <a:r>
              <a:rPr lang="ar-SA" sz="3600" dirty="0"/>
              <a:t> إِلى بَعْضِهِمْ.</a:t>
            </a:r>
          </a:p>
          <a:p>
            <a:pPr marL="0" indent="0" algn="r" rtl="1">
              <a:buNone/>
            </a:pPr>
            <a:r>
              <a:rPr lang="ar-SA" sz="3600" dirty="0">
                <a:solidFill>
                  <a:srgbClr val="FF0000"/>
                </a:solidFill>
              </a:rPr>
              <a:t>أنسوا: ارتاح بعضهم إلى بعض، اطمأنّ أحدهم للآخر.</a:t>
            </a:r>
          </a:p>
          <a:p>
            <a:pPr marL="0" indent="0" algn="r" rtl="1">
              <a:buNone/>
            </a:pPr>
            <a:endParaRPr lang="en-US" sz="3600" dirty="0">
              <a:solidFill>
                <a:srgbClr val="FF0000"/>
              </a:solidFill>
            </a:endParaRPr>
          </a:p>
          <a:p>
            <a:pPr marL="0" indent="0" algn="r" rtl="1">
              <a:buNone/>
            </a:pPr>
            <a:endParaRPr lang="en-US" sz="3600" dirty="0"/>
          </a:p>
          <a:p>
            <a:pPr marL="0" indent="0" algn="r">
              <a:buNone/>
            </a:pPr>
            <a:endParaRPr lang="en-US" sz="3600" dirty="0"/>
          </a:p>
        </p:txBody>
      </p:sp>
    </p:spTree>
    <p:extLst>
      <p:ext uri="{BB962C8B-B14F-4D97-AF65-F5344CB8AC3E}">
        <p14:creationId xmlns:p14="http://schemas.microsoft.com/office/powerpoint/2010/main" val="900155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76DE7-9FA5-469C-8EA3-9A1E101DC67A}"/>
              </a:ext>
            </a:extLst>
          </p:cNvPr>
          <p:cNvSpPr>
            <a:spLocks noGrp="1"/>
          </p:cNvSpPr>
          <p:nvPr>
            <p:ph type="title"/>
          </p:nvPr>
        </p:nvSpPr>
        <p:spPr>
          <a:xfrm>
            <a:off x="1178192" y="101682"/>
            <a:ext cx="10364451" cy="1596177"/>
          </a:xfrm>
        </p:spPr>
        <p:txBody>
          <a:bodyPr/>
          <a:lstStyle/>
          <a:p>
            <a:r>
              <a:rPr lang="ar-JO" dirty="0"/>
              <a:t>الفهم والاستيعاب</a:t>
            </a:r>
            <a:endParaRPr lang="en-US" dirty="0"/>
          </a:p>
        </p:txBody>
      </p:sp>
      <p:sp>
        <p:nvSpPr>
          <p:cNvPr id="3" name="Content Placeholder 2">
            <a:extLst>
              <a:ext uri="{FF2B5EF4-FFF2-40B4-BE49-F238E27FC236}">
                <a16:creationId xmlns:a16="http://schemas.microsoft.com/office/drawing/2014/main" id="{67143345-D281-45FF-9C3E-597ACF66C330}"/>
              </a:ext>
            </a:extLst>
          </p:cNvPr>
          <p:cNvSpPr>
            <a:spLocks noGrp="1"/>
          </p:cNvSpPr>
          <p:nvPr>
            <p:ph sz="quarter" idx="13"/>
          </p:nvPr>
        </p:nvSpPr>
        <p:spPr>
          <a:xfrm>
            <a:off x="1178192" y="1333423"/>
            <a:ext cx="10363826" cy="3424107"/>
          </a:xfrm>
        </p:spPr>
        <p:txBody>
          <a:bodyPr>
            <a:noAutofit/>
          </a:bodyPr>
          <a:lstStyle/>
          <a:p>
            <a:pPr marL="0" indent="0" algn="r">
              <a:buNone/>
            </a:pPr>
            <a:r>
              <a:rPr lang="ar-JO" sz="3600" dirty="0"/>
              <a:t>1. أَيْنَ بَنى الطّائِرُ بَيْتَهُ؟</a:t>
            </a:r>
          </a:p>
          <a:p>
            <a:pPr marL="0" indent="0" algn="r">
              <a:buNone/>
            </a:pPr>
            <a:r>
              <a:rPr lang="ar-JO" sz="3600" dirty="0">
                <a:solidFill>
                  <a:srgbClr val="FF0000"/>
                </a:solidFill>
              </a:rPr>
              <a:t>بَنى الطّائِرُ بَيْتَهُ في أَصْلِ شَجَرَةٍ.</a:t>
            </a:r>
          </a:p>
          <a:p>
            <a:pPr marL="0" indent="0" algn="r">
              <a:buNone/>
            </a:pPr>
            <a:r>
              <a:rPr lang="ar-JO" sz="3600" dirty="0"/>
              <a:t>2. لِمَ سَكَنَ الأَرْنَبُ في بَيْتِ الطّائِرِ؟</a:t>
            </a:r>
          </a:p>
          <a:p>
            <a:pPr marL="0" indent="0" algn="r">
              <a:buNone/>
            </a:pPr>
            <a:r>
              <a:rPr lang="ar-JO" sz="3600" dirty="0">
                <a:solidFill>
                  <a:srgbClr val="FF0000"/>
                </a:solidFill>
              </a:rPr>
              <a:t>لأنّ بيت الطّائر خالٍ من أهله وأنّ الطّائر غابَ عَنْ بيته فترة طويلة.</a:t>
            </a:r>
          </a:p>
          <a:p>
            <a:pPr marL="0" indent="0" algn="r">
              <a:buNone/>
            </a:pPr>
            <a:r>
              <a:rPr lang="ar-JO" sz="3600" dirty="0"/>
              <a:t> 3. ماذا فَعَلَ الطّائِرُ حينَما وجَدَ الأَرْنَبَ يَحْتَلُّ مَسْكَنَهُ؟</a:t>
            </a:r>
          </a:p>
          <a:p>
            <a:pPr marL="0" indent="0" algn="r">
              <a:buNone/>
            </a:pPr>
            <a:r>
              <a:rPr lang="ar-JO" sz="3600" dirty="0">
                <a:solidFill>
                  <a:srgbClr val="FF0000"/>
                </a:solidFill>
              </a:rPr>
              <a:t>طلبَ إلى  الأرْنَبِ أن يتركَ بيتهُ وينتقل عنْهُ.</a:t>
            </a:r>
          </a:p>
        </p:txBody>
      </p:sp>
    </p:spTree>
    <p:extLst>
      <p:ext uri="{BB962C8B-B14F-4D97-AF65-F5344CB8AC3E}">
        <p14:creationId xmlns:p14="http://schemas.microsoft.com/office/powerpoint/2010/main" val="2360224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76DE7-9FA5-469C-8EA3-9A1E101DC67A}"/>
              </a:ext>
            </a:extLst>
          </p:cNvPr>
          <p:cNvSpPr>
            <a:spLocks noGrp="1"/>
          </p:cNvSpPr>
          <p:nvPr>
            <p:ph type="title"/>
          </p:nvPr>
        </p:nvSpPr>
        <p:spPr/>
        <p:txBody>
          <a:bodyPr/>
          <a:lstStyle/>
          <a:p>
            <a:r>
              <a:rPr lang="ar-JO" dirty="0"/>
              <a:t>الفهم والاستيعاب</a:t>
            </a:r>
            <a:endParaRPr lang="en-US" dirty="0"/>
          </a:p>
        </p:txBody>
      </p:sp>
      <p:sp>
        <p:nvSpPr>
          <p:cNvPr id="3" name="Content Placeholder 2">
            <a:extLst>
              <a:ext uri="{FF2B5EF4-FFF2-40B4-BE49-F238E27FC236}">
                <a16:creationId xmlns:a16="http://schemas.microsoft.com/office/drawing/2014/main" id="{67143345-D281-45FF-9C3E-597ACF66C330}"/>
              </a:ext>
            </a:extLst>
          </p:cNvPr>
          <p:cNvSpPr>
            <a:spLocks noGrp="1"/>
          </p:cNvSpPr>
          <p:nvPr>
            <p:ph sz="quarter" idx="13"/>
          </p:nvPr>
        </p:nvSpPr>
        <p:spPr>
          <a:xfrm>
            <a:off x="-198783" y="1944518"/>
            <a:ext cx="12192000" cy="4294965"/>
          </a:xfrm>
        </p:spPr>
        <p:txBody>
          <a:bodyPr>
            <a:noAutofit/>
          </a:bodyPr>
          <a:lstStyle/>
          <a:p>
            <a:pPr marL="0" indent="0" algn="r" rtl="1">
              <a:buNone/>
            </a:pPr>
            <a:r>
              <a:rPr lang="ar-JO" sz="3200" dirty="0"/>
              <a:t>4. ا</a:t>
            </a:r>
            <a:r>
              <a:rPr lang="ar-SA" sz="3200" dirty="0"/>
              <a:t>سْتَخْرِجْ مِنَ النَّصِّ ما يُقارِبُ في مَضْمونِهِ قَوْلَ أَبي نُواسٍ:</a:t>
            </a:r>
          </a:p>
          <a:p>
            <a:pPr marL="0" indent="0" algn="r" rtl="1">
              <a:buNone/>
            </a:pPr>
            <a:r>
              <a:rPr lang="ar-SA" sz="3200" dirty="0"/>
              <a:t>     إذا امْتَحَنَ الدُّنيا لَبيبٌ تَكَشَّفَتْ             لَهُ عَنْ عَدُوٍّ في ثِيابِ صَديق</a:t>
            </a:r>
          </a:p>
          <a:p>
            <a:pPr marL="0" indent="0" algn="r" rtl="1">
              <a:buNone/>
            </a:pPr>
            <a:r>
              <a:rPr lang="ar-SA" sz="3200" dirty="0">
                <a:solidFill>
                  <a:srgbClr val="FF0000"/>
                </a:solidFill>
              </a:rPr>
              <a:t>ما زالَ القاضي يقدِّم النّصحَ للأرنب والطّائر حَتّى أَنِسا إِلَيْهِ، وَأَقْبَلا عَلَيْهِ، واقْتَرَبا مِنْهُ، فَوثَبَ عَلَيْهِما وافْتَرَسَهُما.</a:t>
            </a:r>
          </a:p>
          <a:p>
            <a:pPr marL="0" indent="0" algn="r" rtl="1">
              <a:buNone/>
            </a:pPr>
            <a:r>
              <a:rPr lang="ar-JO" sz="3200" dirty="0"/>
              <a:t>5.</a:t>
            </a:r>
            <a:r>
              <a:rPr lang="ar-SA" sz="3200" dirty="0"/>
              <a:t> كَيْفَ اسْتَقْبَلَ الهِرُّ الطّائِرَ والأرْنَبَ؟</a:t>
            </a:r>
          </a:p>
          <a:p>
            <a:pPr marL="0" indent="0" algn="r" rtl="1">
              <a:buNone/>
            </a:pPr>
            <a:r>
              <a:rPr lang="ar-SA" sz="3200" dirty="0">
                <a:solidFill>
                  <a:srgbClr val="FF0000"/>
                </a:solidFill>
              </a:rPr>
              <a:t>انْتَصَبَ واقِفًا، ونفسه ت</a:t>
            </a:r>
            <a:r>
              <a:rPr lang="ar-JO" sz="3200" dirty="0">
                <a:solidFill>
                  <a:srgbClr val="FF0000"/>
                </a:solidFill>
              </a:rPr>
              <a:t>ُ</a:t>
            </a:r>
            <a:r>
              <a:rPr lang="ar-SA" sz="3200" dirty="0">
                <a:solidFill>
                  <a:srgbClr val="FF0000"/>
                </a:solidFill>
              </a:rPr>
              <a:t>وسوس</a:t>
            </a:r>
            <a:r>
              <a:rPr lang="ar-JO" sz="3200" dirty="0">
                <a:solidFill>
                  <a:srgbClr val="FF0000"/>
                </a:solidFill>
              </a:rPr>
              <a:t>ُ</a:t>
            </a:r>
            <a:r>
              <a:rPr lang="ar-SA" sz="3200" dirty="0">
                <a:solidFill>
                  <a:srgbClr val="FF0000"/>
                </a:solidFill>
              </a:rPr>
              <a:t> ل</a:t>
            </a:r>
            <a:r>
              <a:rPr lang="ar-JO" sz="3200" dirty="0">
                <a:solidFill>
                  <a:srgbClr val="FF0000"/>
                </a:solidFill>
              </a:rPr>
              <a:t>َ</a:t>
            </a:r>
            <a:r>
              <a:rPr lang="ar-SA" sz="3200" dirty="0">
                <a:solidFill>
                  <a:srgbClr val="FF0000"/>
                </a:solidFill>
              </a:rPr>
              <a:t>ه</a:t>
            </a:r>
            <a:r>
              <a:rPr lang="ar-JO" sz="3200" dirty="0">
                <a:solidFill>
                  <a:srgbClr val="FF0000"/>
                </a:solidFill>
              </a:rPr>
              <a:t>ُ</a:t>
            </a:r>
            <a:r>
              <a:rPr lang="ar-SA" sz="3200" dirty="0">
                <a:solidFill>
                  <a:srgbClr val="FF0000"/>
                </a:solidFill>
              </a:rPr>
              <a:t> بأكل</a:t>
            </a:r>
            <a:r>
              <a:rPr lang="ar-JO" sz="3200" dirty="0">
                <a:solidFill>
                  <a:srgbClr val="FF0000"/>
                </a:solidFill>
              </a:rPr>
              <a:t>ِ</a:t>
            </a:r>
            <a:r>
              <a:rPr lang="ar-SA" sz="3200" dirty="0">
                <a:solidFill>
                  <a:srgbClr val="FF0000"/>
                </a:solidFill>
              </a:rPr>
              <a:t> لحم</a:t>
            </a:r>
            <a:r>
              <a:rPr lang="ar-JO" sz="3200" dirty="0">
                <a:solidFill>
                  <a:srgbClr val="FF0000"/>
                </a:solidFill>
              </a:rPr>
              <a:t>ِ</a:t>
            </a:r>
            <a:r>
              <a:rPr lang="ar-SA" sz="3200" dirty="0">
                <a:solidFill>
                  <a:srgbClr val="FF0000"/>
                </a:solidFill>
              </a:rPr>
              <a:t>ه</a:t>
            </a:r>
            <a:r>
              <a:rPr lang="ar-JO" sz="3200" dirty="0">
                <a:solidFill>
                  <a:srgbClr val="FF0000"/>
                </a:solidFill>
              </a:rPr>
              <a:t>ِ</a:t>
            </a:r>
            <a:r>
              <a:rPr lang="ar-SA" sz="3200" dirty="0">
                <a:solidFill>
                  <a:srgbClr val="FF0000"/>
                </a:solidFill>
              </a:rPr>
              <a:t>ما.</a:t>
            </a:r>
          </a:p>
        </p:txBody>
      </p:sp>
    </p:spTree>
    <p:extLst>
      <p:ext uri="{BB962C8B-B14F-4D97-AF65-F5344CB8AC3E}">
        <p14:creationId xmlns:p14="http://schemas.microsoft.com/office/powerpoint/2010/main" val="3743269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76DE7-9FA5-469C-8EA3-9A1E101DC67A}"/>
              </a:ext>
            </a:extLst>
          </p:cNvPr>
          <p:cNvSpPr>
            <a:spLocks noGrp="1"/>
          </p:cNvSpPr>
          <p:nvPr>
            <p:ph type="title"/>
          </p:nvPr>
        </p:nvSpPr>
        <p:spPr>
          <a:xfrm>
            <a:off x="913775" y="618517"/>
            <a:ext cx="10364451" cy="786213"/>
          </a:xfrm>
        </p:spPr>
        <p:txBody>
          <a:bodyPr/>
          <a:lstStyle/>
          <a:p>
            <a:r>
              <a:rPr lang="ar-JO" dirty="0"/>
              <a:t>الفهم والاستيعاب</a:t>
            </a:r>
            <a:endParaRPr lang="en-US" dirty="0"/>
          </a:p>
        </p:txBody>
      </p:sp>
      <p:sp>
        <p:nvSpPr>
          <p:cNvPr id="3" name="Content Placeholder 2">
            <a:extLst>
              <a:ext uri="{FF2B5EF4-FFF2-40B4-BE49-F238E27FC236}">
                <a16:creationId xmlns:a16="http://schemas.microsoft.com/office/drawing/2014/main" id="{67143345-D281-45FF-9C3E-597ACF66C330}"/>
              </a:ext>
            </a:extLst>
          </p:cNvPr>
          <p:cNvSpPr>
            <a:spLocks noGrp="1"/>
          </p:cNvSpPr>
          <p:nvPr>
            <p:ph sz="quarter" idx="13"/>
          </p:nvPr>
        </p:nvSpPr>
        <p:spPr>
          <a:xfrm>
            <a:off x="0" y="1404730"/>
            <a:ext cx="11277600" cy="4386469"/>
          </a:xfrm>
        </p:spPr>
        <p:txBody>
          <a:bodyPr>
            <a:noAutofit/>
          </a:bodyPr>
          <a:lstStyle/>
          <a:p>
            <a:pPr marL="0" indent="0" algn="r" rtl="1">
              <a:buNone/>
            </a:pPr>
            <a:r>
              <a:rPr lang="ar-SA" sz="3600" dirty="0"/>
              <a:t>جاء في القصَّةِ: "ما زال يُقدّم الن</a:t>
            </a:r>
            <a:r>
              <a:rPr lang="ar-JO" sz="3600" dirty="0"/>
              <a:t>ُّ</a:t>
            </a:r>
            <a:r>
              <a:rPr lang="ar-SA" sz="3600" dirty="0"/>
              <a:t>صح</a:t>
            </a:r>
            <a:r>
              <a:rPr lang="ar-JO" sz="3600" dirty="0"/>
              <a:t>َ</a:t>
            </a:r>
            <a:r>
              <a:rPr lang="ar-SA" sz="3600" dirty="0"/>
              <a:t> لهما حتى تواثبت في داخله ما غالب نفسه طويل</a:t>
            </a:r>
            <a:r>
              <a:rPr lang="ar-JO" sz="3600" dirty="0"/>
              <a:t>ً</a:t>
            </a:r>
            <a:r>
              <a:rPr lang="ar-SA" sz="3600" dirty="0"/>
              <a:t>ا على الخلاص منه".</a:t>
            </a:r>
          </a:p>
          <a:p>
            <a:pPr marL="0" indent="0" algn="r" rtl="1">
              <a:buNone/>
            </a:pPr>
            <a:r>
              <a:rPr lang="ar-SA" sz="3600" dirty="0"/>
              <a:t>أ- إلامَ يعودُ الض</a:t>
            </a:r>
            <a:r>
              <a:rPr lang="ar-JO" sz="3600" dirty="0"/>
              <a:t>ّ</a:t>
            </a:r>
            <a:r>
              <a:rPr lang="ar-SA" sz="3600" dirty="0"/>
              <a:t>ميرُ في كلّ من: لهما، داخله.</a:t>
            </a:r>
          </a:p>
          <a:p>
            <a:pPr marL="0" indent="0" algn="r" rtl="1">
              <a:buNone/>
            </a:pPr>
            <a:r>
              <a:rPr lang="ar-JO" sz="3600" dirty="0">
                <a:solidFill>
                  <a:srgbClr val="FF0000"/>
                </a:solidFill>
              </a:rPr>
              <a:t>هما في(لهما)</a:t>
            </a:r>
            <a:r>
              <a:rPr lang="ar-SA" sz="3600" dirty="0">
                <a:solidFill>
                  <a:srgbClr val="FF0000"/>
                </a:solidFill>
              </a:rPr>
              <a:t>: الأرنب والط</a:t>
            </a:r>
            <a:r>
              <a:rPr lang="ar-JO" sz="3600" dirty="0">
                <a:solidFill>
                  <a:srgbClr val="FF0000"/>
                </a:solidFill>
              </a:rPr>
              <a:t>ّ</a:t>
            </a:r>
            <a:r>
              <a:rPr lang="ar-SA" sz="3600" dirty="0">
                <a:solidFill>
                  <a:srgbClr val="FF0000"/>
                </a:solidFill>
              </a:rPr>
              <a:t>ائر، </a:t>
            </a:r>
            <a:r>
              <a:rPr lang="ar-JO" sz="3600" dirty="0">
                <a:solidFill>
                  <a:srgbClr val="FF0000"/>
                </a:solidFill>
              </a:rPr>
              <a:t>الهاء في( داخله)</a:t>
            </a:r>
            <a:r>
              <a:rPr lang="ar-SA" sz="3600" dirty="0">
                <a:solidFill>
                  <a:srgbClr val="FF0000"/>
                </a:solidFill>
              </a:rPr>
              <a:t>: الهرّ.</a:t>
            </a:r>
          </a:p>
          <a:p>
            <a:pPr marL="0" indent="0" algn="r" rtl="1">
              <a:buNone/>
            </a:pPr>
            <a:r>
              <a:rPr lang="ar-SA" sz="3600" dirty="0"/>
              <a:t>ب- ما الأمر ال</a:t>
            </a:r>
            <a:r>
              <a:rPr lang="ar-JO" sz="3600" dirty="0"/>
              <a:t>ّ</a:t>
            </a:r>
            <a:r>
              <a:rPr lang="ar-SA" sz="3600" dirty="0"/>
              <a:t>ذي لم يستطع الهرّ الخلاص منه؟</a:t>
            </a:r>
          </a:p>
          <a:p>
            <a:pPr marL="0" indent="0" algn="r" rtl="1">
              <a:buNone/>
            </a:pPr>
            <a:r>
              <a:rPr lang="ar-SA" sz="3600" dirty="0"/>
              <a:t> </a:t>
            </a:r>
            <a:r>
              <a:rPr lang="ar-SA" sz="3600" dirty="0">
                <a:solidFill>
                  <a:srgbClr val="FF0000"/>
                </a:solidFill>
              </a:rPr>
              <a:t>نوازعه ال</a:t>
            </a:r>
            <a:r>
              <a:rPr lang="ar-JO" sz="3600" dirty="0">
                <a:solidFill>
                  <a:srgbClr val="FF0000"/>
                </a:solidFill>
              </a:rPr>
              <a:t>ّ</a:t>
            </a:r>
            <a:r>
              <a:rPr lang="ar-SA" sz="3600" dirty="0">
                <a:solidFill>
                  <a:srgbClr val="FF0000"/>
                </a:solidFill>
              </a:rPr>
              <a:t>تي طُبعَ عليها من حبّهِ أكل الل</a:t>
            </a:r>
            <a:r>
              <a:rPr lang="ar-JO" sz="3600" dirty="0">
                <a:solidFill>
                  <a:srgbClr val="FF0000"/>
                </a:solidFill>
              </a:rPr>
              <a:t>ُّ</a:t>
            </a:r>
            <a:r>
              <a:rPr lang="ar-SA" sz="3600" dirty="0">
                <a:solidFill>
                  <a:srgbClr val="FF0000"/>
                </a:solidFill>
              </a:rPr>
              <a:t>حوم.</a:t>
            </a:r>
          </a:p>
        </p:txBody>
      </p:sp>
    </p:spTree>
    <p:extLst>
      <p:ext uri="{BB962C8B-B14F-4D97-AF65-F5344CB8AC3E}">
        <p14:creationId xmlns:p14="http://schemas.microsoft.com/office/powerpoint/2010/main" val="2897152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F702F0-29FB-48B4-A6DC-491ED70BD9F8}"/>
              </a:ext>
            </a:extLst>
          </p:cNvPr>
          <p:cNvSpPr>
            <a:spLocks noGrp="1"/>
          </p:cNvSpPr>
          <p:nvPr>
            <p:ph sz="quarter" idx="13"/>
          </p:nvPr>
        </p:nvSpPr>
        <p:spPr>
          <a:xfrm>
            <a:off x="807757" y="1113182"/>
            <a:ext cx="10363826" cy="6440557"/>
          </a:xfrm>
        </p:spPr>
        <p:txBody>
          <a:bodyPr>
            <a:noAutofit/>
          </a:bodyPr>
          <a:lstStyle/>
          <a:p>
            <a:pPr marL="0" indent="0" algn="r" rtl="1">
              <a:buNone/>
            </a:pPr>
            <a:r>
              <a:rPr lang="ar-JO" sz="3600" dirty="0"/>
              <a:t>7. </a:t>
            </a:r>
            <a:r>
              <a:rPr lang="ar-SA" sz="3600" dirty="0"/>
              <a:t>هلْ تُؤيِّدُ الطّائِرَ والأَرْنَبَ في ما أَقْدَما عَلَيْهِ مِنَ التَ</a:t>
            </a:r>
            <a:r>
              <a:rPr lang="ar-JO" sz="3600" dirty="0"/>
              <a:t>ّ</a:t>
            </a:r>
            <a:r>
              <a:rPr lang="ar-SA" sz="3600" dirty="0"/>
              <a:t>قاضِي عِنْدَ الهِرِّ؟ عَلِّلْ إجابَتَكَ.</a:t>
            </a:r>
          </a:p>
          <a:p>
            <a:pPr marL="0" indent="0" algn="r" rtl="1">
              <a:buNone/>
            </a:pPr>
            <a:r>
              <a:rPr lang="ar-SA" sz="3600" dirty="0">
                <a:solidFill>
                  <a:srgbClr val="FF0000"/>
                </a:solidFill>
              </a:rPr>
              <a:t>تترك الإجابة للط</a:t>
            </a:r>
            <a:r>
              <a:rPr lang="ar-JO" sz="3600" dirty="0">
                <a:solidFill>
                  <a:srgbClr val="FF0000"/>
                </a:solidFill>
              </a:rPr>
              <a:t>ّ</a:t>
            </a:r>
            <a:r>
              <a:rPr lang="ar-SA" sz="3600" dirty="0">
                <a:solidFill>
                  <a:srgbClr val="FF0000"/>
                </a:solidFill>
              </a:rPr>
              <a:t>الب.</a:t>
            </a:r>
          </a:p>
          <a:p>
            <a:pPr marL="0" indent="0" algn="r" rtl="1">
              <a:buNone/>
            </a:pPr>
            <a:r>
              <a:rPr lang="ar-SA" sz="3600" dirty="0"/>
              <a:t> </a:t>
            </a:r>
          </a:p>
          <a:p>
            <a:pPr marL="0" indent="0" algn="r" rtl="1">
              <a:buNone/>
            </a:pPr>
            <a:r>
              <a:rPr lang="ar-JO" sz="3600" dirty="0"/>
              <a:t>8. </a:t>
            </a:r>
            <a:r>
              <a:rPr lang="ar-SA" sz="3600" dirty="0"/>
              <a:t>اقترحْ عُنوانًا آخَرَ للنَّصِّ.</a:t>
            </a:r>
          </a:p>
          <a:p>
            <a:pPr marL="0" indent="0" algn="r" rtl="1">
              <a:buNone/>
            </a:pPr>
            <a:r>
              <a:rPr lang="ar-SA" sz="3600" dirty="0">
                <a:solidFill>
                  <a:srgbClr val="FF0000"/>
                </a:solidFill>
              </a:rPr>
              <a:t>تترك الإجابة للط</a:t>
            </a:r>
            <a:r>
              <a:rPr lang="ar-JO" sz="3600" dirty="0">
                <a:solidFill>
                  <a:srgbClr val="FF0000"/>
                </a:solidFill>
              </a:rPr>
              <a:t>ّ</a:t>
            </a:r>
            <a:r>
              <a:rPr lang="ar-SA" sz="3600" dirty="0">
                <a:solidFill>
                  <a:srgbClr val="FF0000"/>
                </a:solidFill>
              </a:rPr>
              <a:t>الب.</a:t>
            </a:r>
          </a:p>
        </p:txBody>
      </p:sp>
    </p:spTree>
    <p:extLst>
      <p:ext uri="{BB962C8B-B14F-4D97-AF65-F5344CB8AC3E}">
        <p14:creationId xmlns:p14="http://schemas.microsoft.com/office/powerpoint/2010/main" val="2738746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46C41-5D64-4D8A-833C-263EDC481EFE}"/>
              </a:ext>
            </a:extLst>
          </p:cNvPr>
          <p:cNvSpPr>
            <a:spLocks noGrp="1"/>
          </p:cNvSpPr>
          <p:nvPr>
            <p:ph type="title"/>
          </p:nvPr>
        </p:nvSpPr>
        <p:spPr>
          <a:xfrm>
            <a:off x="125046" y="1477189"/>
            <a:ext cx="12125739" cy="1596177"/>
          </a:xfrm>
        </p:spPr>
        <p:txBody>
          <a:bodyPr/>
          <a:lstStyle/>
          <a:p>
            <a:pPr algn="r" rtl="1"/>
            <a:r>
              <a:rPr lang="en-US" dirty="0">
                <a:latin typeface="Simplified Arabic" panose="02020603050405020304" pitchFamily="18" charset="-78"/>
                <a:cs typeface="Simplified Arabic" panose="02020603050405020304" pitchFamily="18" charset="-78"/>
                <a:hlinkClick r:id="rId2"/>
              </a:rPr>
              <a:t>https://www.youtube.com/watch?v=Bw2NfFLfgG0</a:t>
            </a:r>
            <a:br>
              <a:rPr lang="en-US" dirty="0">
                <a:latin typeface="Simplified Arabic" panose="02020603050405020304" pitchFamily="18" charset="-78"/>
                <a:cs typeface="Simplified Arabic" panose="02020603050405020304" pitchFamily="18" charset="-78"/>
              </a:rPr>
            </a:br>
            <a:endParaRPr lang="en-US" dirty="0">
              <a:latin typeface="Simplified Arabic" panose="02020603050405020304" pitchFamily="18" charset="-78"/>
              <a:cs typeface="Simplified Arabic" panose="02020603050405020304" pitchFamily="18" charset="-78"/>
            </a:endParaRPr>
          </a:p>
        </p:txBody>
      </p:sp>
      <p:pic>
        <p:nvPicPr>
          <p:cNvPr id="3" name="Picture 9" descr="http://www.syrianstory.com/images/amis11-10.jpg">
            <a:extLst>
              <a:ext uri="{FF2B5EF4-FFF2-40B4-BE49-F238E27FC236}">
                <a16:creationId xmlns:a16="http://schemas.microsoft.com/office/drawing/2014/main" id="{C6B4BC75-CCE2-4447-9D28-F12BD8850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465" y="3429000"/>
            <a:ext cx="2207159" cy="331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8632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شرح وأفكار ومعاني &quot;الهر والطائر&quot;لمادة اللغة العربية للصف السادس الفصل  الثاني - منتديات صقر الجنوب">
            <a:extLst>
              <a:ext uri="{FF2B5EF4-FFF2-40B4-BE49-F238E27FC236}">
                <a16:creationId xmlns:a16="http://schemas.microsoft.com/office/drawing/2014/main" id="{C2F961B9-6D68-436D-AEC9-D63DDB0A0D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16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FA930A-6994-4698-89B3-63A582C5670A}"/>
              </a:ext>
            </a:extLst>
          </p:cNvPr>
          <p:cNvPicPr>
            <a:picLocks noChangeAspect="1"/>
          </p:cNvPicPr>
          <p:nvPr/>
        </p:nvPicPr>
        <p:blipFill>
          <a:blip r:embed="rId2"/>
          <a:stretch>
            <a:fillRect/>
          </a:stretch>
        </p:blipFill>
        <p:spPr>
          <a:xfrm>
            <a:off x="1055077" y="-1469292"/>
            <a:ext cx="9144000" cy="6858000"/>
          </a:xfrm>
          <a:prstGeom prst="rect">
            <a:avLst/>
          </a:prstGeom>
        </p:spPr>
      </p:pic>
    </p:spTree>
    <p:extLst>
      <p:ext uri="{BB962C8B-B14F-4D97-AF65-F5344CB8AC3E}">
        <p14:creationId xmlns:p14="http://schemas.microsoft.com/office/powerpoint/2010/main" val="3371051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B81E32-FE14-4E2E-8530-E911A723F831}"/>
              </a:ext>
            </a:extLst>
          </p:cNvPr>
          <p:cNvSpPr/>
          <p:nvPr/>
        </p:nvSpPr>
        <p:spPr>
          <a:xfrm>
            <a:off x="4731026" y="1232692"/>
            <a:ext cx="6096000" cy="5290294"/>
          </a:xfrm>
          <a:prstGeom prst="rect">
            <a:avLst/>
          </a:prstGeom>
        </p:spPr>
        <p:txBody>
          <a:bodyPr>
            <a:spAutoFit/>
          </a:bodyPr>
          <a:lstStyle/>
          <a:p>
            <a:pPr algn="r" rtl="1">
              <a:lnSpc>
                <a:spcPct val="115000"/>
              </a:lnSpc>
              <a:spcAft>
                <a:spcPts val="1000"/>
              </a:spcAft>
            </a:pPr>
            <a:r>
              <a:rPr lang="ar-JO" sz="3200" b="1" u="sng" dirty="0">
                <a:latin typeface="Calibri" panose="020F0502020204030204" pitchFamily="34" charset="0"/>
                <a:ea typeface="Calibri" panose="020F0502020204030204" pitchFamily="34" charset="0"/>
                <a:cs typeface="Simplified Arabic" panose="02020603050405020304" pitchFamily="18" charset="-78"/>
              </a:rPr>
              <a:t>المُفرداتُ والتَّراكيبُ:</a:t>
            </a:r>
          </a:p>
          <a:p>
            <a:pPr algn="r" rtl="1">
              <a:lnSpc>
                <a:spcPct val="150000"/>
              </a:lnSpc>
            </a:pPr>
            <a:r>
              <a:rPr lang="ar-JO" sz="3200" b="1" dirty="0">
                <a:latin typeface="Calibri" panose="020F0502020204030204" pitchFamily="34" charset="0"/>
                <a:ea typeface="Calibri" panose="020F0502020204030204" pitchFamily="34" charset="0"/>
                <a:cs typeface="Simplified Arabic" panose="02020603050405020304" pitchFamily="18" charset="-78"/>
              </a:rPr>
              <a:t> </a:t>
            </a:r>
            <a:r>
              <a:rPr lang="ar-JO" sz="2800" b="1" dirty="0">
                <a:cs typeface="+mj-cs"/>
              </a:rPr>
              <a:t>زَعَموا: حَدَّثُوا</a:t>
            </a:r>
            <a:endParaRPr lang="en-US" sz="2800" dirty="0">
              <a:cs typeface="+mj-cs"/>
            </a:endParaRPr>
          </a:p>
          <a:p>
            <a:pPr algn="r" rtl="1">
              <a:lnSpc>
                <a:spcPct val="150000"/>
              </a:lnSpc>
            </a:pPr>
            <a:r>
              <a:rPr lang="ar-JO" sz="2800" b="1" dirty="0">
                <a:cs typeface="+mj-cs"/>
              </a:rPr>
              <a:t>نَحْتَكِمُ: نَتَقاضى </a:t>
            </a:r>
            <a:endParaRPr lang="en-US" sz="2800" dirty="0">
              <a:cs typeface="+mj-cs"/>
            </a:endParaRPr>
          </a:p>
          <a:p>
            <a:pPr algn="r" rtl="1">
              <a:lnSpc>
                <a:spcPct val="150000"/>
              </a:lnSpc>
            </a:pPr>
            <a:r>
              <a:rPr lang="ar-JO" sz="2800" b="1" dirty="0">
                <a:cs typeface="+mj-cs"/>
              </a:rPr>
              <a:t>انتَصَبَ: وَقَفَ على رِجْلَيْهِ</a:t>
            </a:r>
            <a:endParaRPr lang="en-US" sz="2800" dirty="0">
              <a:cs typeface="+mj-cs"/>
            </a:endParaRPr>
          </a:p>
          <a:p>
            <a:pPr algn="r" rtl="1">
              <a:lnSpc>
                <a:spcPct val="150000"/>
              </a:lnSpc>
            </a:pPr>
            <a:r>
              <a:rPr lang="ar-JO" sz="2800" b="1" dirty="0">
                <a:cs typeface="+mj-cs"/>
              </a:rPr>
              <a:t>نَوازِعُهُ: طَبائِعُهُ/ غرائِزُهُ</a:t>
            </a:r>
            <a:endParaRPr lang="en-US" sz="2800" dirty="0">
              <a:cs typeface="+mj-cs"/>
            </a:endParaRPr>
          </a:p>
          <a:p>
            <a:pPr algn="r" rtl="1">
              <a:lnSpc>
                <a:spcPct val="150000"/>
              </a:lnSpc>
            </a:pPr>
            <a:r>
              <a:rPr lang="ar-JO" sz="2800" b="1" dirty="0">
                <a:cs typeface="+mj-cs"/>
              </a:rPr>
              <a:t>طُبِعَ عَليْها: اعتادَ عَليْها</a:t>
            </a:r>
            <a:endParaRPr lang="en-US" sz="2800" dirty="0">
              <a:cs typeface="+mj-cs"/>
            </a:endParaRPr>
          </a:p>
          <a:p>
            <a:pPr algn="r" rtl="1">
              <a:lnSpc>
                <a:spcPct val="150000"/>
              </a:lnSpc>
            </a:pPr>
            <a:r>
              <a:rPr lang="ar-JO" sz="2800" b="1" dirty="0">
                <a:cs typeface="+mj-cs"/>
              </a:rPr>
              <a:t>غالَبَ نَفْسَهُ: قاوَمَ شَهْوَتَهُ/ أَجْبَرَ نَفْسَهُ</a:t>
            </a:r>
            <a:endParaRPr lang="en-US" sz="2800" dirty="0">
              <a:cs typeface="+mj-cs"/>
            </a:endParaRPr>
          </a:p>
          <a:p>
            <a:pPr algn="r" rtl="1">
              <a:lnSpc>
                <a:spcPct val="115000"/>
              </a:lnSpc>
              <a:spcAft>
                <a:spcPts val="1000"/>
              </a:spcAft>
            </a:pP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descr="Image result for الهر والطائر والأرنب&quot;">
            <a:extLst>
              <a:ext uri="{FF2B5EF4-FFF2-40B4-BE49-F238E27FC236}">
                <a16:creationId xmlns:a16="http://schemas.microsoft.com/office/drawing/2014/main" id="{E7346372-F3B9-4194-BF82-E6CFE90A3A8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15215" y="2544417"/>
            <a:ext cx="4406142" cy="3739309"/>
          </a:xfrm>
          <a:prstGeom prst="rect">
            <a:avLst/>
          </a:prstGeom>
          <a:noFill/>
          <a:ln>
            <a:noFill/>
          </a:ln>
        </p:spPr>
      </p:pic>
    </p:spTree>
    <p:extLst>
      <p:ext uri="{BB962C8B-B14F-4D97-AF65-F5344CB8AC3E}">
        <p14:creationId xmlns:p14="http://schemas.microsoft.com/office/powerpoint/2010/main" val="2044922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38B1B7-F13D-4D78-B2B1-9E5CDEF094FE}"/>
              </a:ext>
            </a:extLst>
          </p:cNvPr>
          <p:cNvSpPr/>
          <p:nvPr/>
        </p:nvSpPr>
        <p:spPr>
          <a:xfrm>
            <a:off x="1663148" y="508970"/>
            <a:ext cx="8865704" cy="5840060"/>
          </a:xfrm>
          <a:prstGeom prst="rect">
            <a:avLst/>
          </a:prstGeom>
        </p:spPr>
        <p:txBody>
          <a:bodyPr wrap="square">
            <a:spAutoFit/>
          </a:bodyPr>
          <a:lstStyle/>
          <a:p>
            <a:pPr algn="r" rtl="1">
              <a:lnSpc>
                <a:spcPct val="150000"/>
              </a:lnSpc>
            </a:pPr>
            <a:r>
              <a:rPr lang="ar-JO" sz="3600" b="1" dirty="0">
                <a:latin typeface="Simplified Arabic" panose="02020603050405020304" pitchFamily="18" charset="-78"/>
                <a:cs typeface="Simplified Arabic" panose="02020603050405020304" pitchFamily="18" charset="-78"/>
              </a:rPr>
              <a:t>يَقُصّانِ: يَحْكِيانِ</a:t>
            </a:r>
            <a:endParaRPr lang="en-US" sz="3600" dirty="0">
              <a:latin typeface="Simplified Arabic" panose="02020603050405020304" pitchFamily="18" charset="-78"/>
              <a:cs typeface="Simplified Arabic" panose="02020603050405020304" pitchFamily="18" charset="-78"/>
            </a:endParaRPr>
          </a:p>
          <a:p>
            <a:pPr algn="r" rtl="1">
              <a:lnSpc>
                <a:spcPct val="150000"/>
              </a:lnSpc>
            </a:pPr>
            <a:r>
              <a:rPr lang="ar-JO" sz="3600" b="1" dirty="0">
                <a:latin typeface="Simplified Arabic" panose="02020603050405020304" pitchFamily="18" charset="-78"/>
                <a:cs typeface="Simplified Arabic" panose="02020603050405020304" pitchFamily="18" charset="-78"/>
              </a:rPr>
              <a:t>تُدْرِكانِ: تَفْهَمانِ</a:t>
            </a:r>
            <a:endParaRPr lang="en-US" sz="3600" dirty="0">
              <a:latin typeface="Simplified Arabic" panose="02020603050405020304" pitchFamily="18" charset="-78"/>
              <a:cs typeface="Simplified Arabic" panose="02020603050405020304" pitchFamily="18" charset="-78"/>
            </a:endParaRPr>
          </a:p>
          <a:p>
            <a:pPr algn="r" rtl="1">
              <a:lnSpc>
                <a:spcPct val="150000"/>
              </a:lnSpc>
            </a:pPr>
            <a:r>
              <a:rPr lang="ar-JO" sz="3600" b="1" dirty="0">
                <a:latin typeface="Simplified Arabic" panose="02020603050405020304" pitchFamily="18" charset="-78"/>
                <a:cs typeface="Simplified Arabic" panose="02020603050405020304" pitchFamily="18" charset="-78"/>
              </a:rPr>
              <a:t>تَواثَبَتْ في داخِلِهِ: استَيْقَظَتْ في نَفْسِهِ</a:t>
            </a:r>
            <a:endParaRPr lang="en-US" sz="3600" dirty="0">
              <a:latin typeface="Simplified Arabic" panose="02020603050405020304" pitchFamily="18" charset="-78"/>
              <a:cs typeface="Simplified Arabic" panose="02020603050405020304" pitchFamily="18" charset="-78"/>
            </a:endParaRPr>
          </a:p>
          <a:p>
            <a:pPr algn="r" rtl="1">
              <a:lnSpc>
                <a:spcPct val="150000"/>
              </a:lnSpc>
            </a:pPr>
            <a:r>
              <a:rPr lang="ar-JO" sz="3600" b="1" dirty="0">
                <a:latin typeface="Simplified Arabic" panose="02020603050405020304" pitchFamily="18" charset="-78"/>
                <a:cs typeface="Simplified Arabic" panose="02020603050405020304" pitchFamily="18" charset="-78"/>
              </a:rPr>
              <a:t>أَنسِا إِلَيْهِ: ارتاحا إِلَيْهِ</a:t>
            </a:r>
            <a:endParaRPr lang="en-US" sz="3600" dirty="0">
              <a:latin typeface="Simplified Arabic" panose="02020603050405020304" pitchFamily="18" charset="-78"/>
              <a:cs typeface="Simplified Arabic" panose="02020603050405020304" pitchFamily="18" charset="-78"/>
            </a:endParaRPr>
          </a:p>
          <a:p>
            <a:pPr algn="r" rtl="1">
              <a:lnSpc>
                <a:spcPct val="150000"/>
              </a:lnSpc>
            </a:pPr>
            <a:r>
              <a:rPr lang="ar-JO" sz="3600" b="1" dirty="0">
                <a:latin typeface="Simplified Arabic" panose="02020603050405020304" pitchFamily="18" charset="-78"/>
                <a:cs typeface="Simplified Arabic" panose="02020603050405020304" pitchFamily="18" charset="-78"/>
              </a:rPr>
              <a:t>وَثَبَ عَلَيْهِ: هَجَمَ عَلَيْهِ</a:t>
            </a:r>
            <a:endParaRPr lang="en-US" sz="3600" dirty="0">
              <a:latin typeface="Simplified Arabic" panose="02020603050405020304" pitchFamily="18" charset="-78"/>
              <a:cs typeface="Simplified Arabic" panose="02020603050405020304" pitchFamily="18" charset="-78"/>
            </a:endParaRPr>
          </a:p>
          <a:p>
            <a:pPr algn="r" rtl="1">
              <a:lnSpc>
                <a:spcPct val="150000"/>
              </a:lnSpc>
            </a:pPr>
            <a:r>
              <a:rPr lang="ar-JO" sz="3600" b="1" dirty="0">
                <a:latin typeface="Simplified Arabic" panose="02020603050405020304" pitchFamily="18" charset="-78"/>
                <a:cs typeface="Simplified Arabic" panose="02020603050405020304" pitchFamily="18" charset="-78"/>
              </a:rPr>
              <a:t>هائبيْنِ لَهُ: خائفيْنِ منهُ</a:t>
            </a:r>
            <a:endParaRPr lang="en-US" sz="3600" dirty="0">
              <a:latin typeface="Simplified Arabic" panose="02020603050405020304" pitchFamily="18" charset="-78"/>
              <a:cs typeface="Simplified Arabic" panose="02020603050405020304" pitchFamily="18" charset="-78"/>
            </a:endParaRPr>
          </a:p>
          <a:p>
            <a:pPr algn="r" rtl="1">
              <a:lnSpc>
                <a:spcPct val="150000"/>
              </a:lnSpc>
            </a:pPr>
            <a:r>
              <a:rPr lang="ar-JO" sz="3600" b="1" dirty="0">
                <a:latin typeface="Simplified Arabic" panose="02020603050405020304" pitchFamily="18" charset="-78"/>
                <a:cs typeface="Simplified Arabic" panose="02020603050405020304" pitchFamily="18" charset="-78"/>
              </a:rPr>
              <a:t>ناصِحٌ لَكُما: مُقدِّمُ النّصيحةَ لكما</a:t>
            </a:r>
            <a:endParaRPr lang="en-US" sz="36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6353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50F8CB-57AC-4900-885D-716EDD5585EB}"/>
              </a:ext>
            </a:extLst>
          </p:cNvPr>
          <p:cNvSpPr/>
          <p:nvPr/>
        </p:nvSpPr>
        <p:spPr>
          <a:xfrm>
            <a:off x="318052" y="1115727"/>
            <a:ext cx="11078817" cy="5329664"/>
          </a:xfrm>
          <a:prstGeom prst="rect">
            <a:avLst/>
          </a:prstGeom>
        </p:spPr>
        <p:txBody>
          <a:bodyPr wrap="square">
            <a:spAutoFit/>
          </a:bodyPr>
          <a:lstStyle/>
          <a:p>
            <a:pPr algn="r" rtl="1">
              <a:lnSpc>
                <a:spcPct val="150000"/>
              </a:lnSpc>
              <a:spcAft>
                <a:spcPts val="1000"/>
              </a:spcAft>
            </a:pPr>
            <a:r>
              <a:rPr lang="ar-JO" sz="3200" b="1" dirty="0">
                <a:latin typeface="Simplified Arabic" panose="02020603050405020304" pitchFamily="18" charset="-78"/>
                <a:ea typeface="Calibri" panose="020F0502020204030204" pitchFamily="34" charset="0"/>
                <a:cs typeface="Simplified Arabic" panose="02020603050405020304" pitchFamily="18" charset="-78"/>
              </a:rPr>
              <a:t>الأفكار:</a:t>
            </a:r>
            <a:endParaRPr lang="en-US" sz="3200" dirty="0">
              <a:latin typeface="Simplified Arabic" panose="02020603050405020304" pitchFamily="18" charset="-78"/>
              <a:ea typeface="Calibri" panose="020F0502020204030204" pitchFamily="34" charset="0"/>
              <a:cs typeface="Simplified Arabic" panose="02020603050405020304" pitchFamily="18" charset="-78"/>
            </a:endParaRPr>
          </a:p>
          <a:p>
            <a:pPr marL="457200" indent="-457200" algn="r" rtl="1">
              <a:lnSpc>
                <a:spcPct val="150000"/>
              </a:lnSpc>
              <a:buFont typeface="Arial" panose="020B0604020202020204" pitchFamily="34" charset="0"/>
              <a:buChar char="•"/>
            </a:pPr>
            <a:r>
              <a:rPr lang="ar-JO" sz="3200" b="1" dirty="0">
                <a:latin typeface="Simplified Arabic" panose="02020603050405020304" pitchFamily="18" charset="-78"/>
                <a:cs typeface="Simplified Arabic" panose="02020603050405020304" pitchFamily="18" charset="-78"/>
              </a:rPr>
              <a:t>اختلافُ الطّائرِ والأرنبِ على البيتِ، واتّفاقُهما على الاحتكامِ إلى القاضي.</a:t>
            </a:r>
            <a:endParaRPr lang="en-US" sz="3200" dirty="0">
              <a:latin typeface="Simplified Arabic" panose="02020603050405020304" pitchFamily="18" charset="-78"/>
              <a:cs typeface="Simplified Arabic" panose="02020603050405020304" pitchFamily="18" charset="-78"/>
            </a:endParaRPr>
          </a:p>
          <a:p>
            <a:pPr marL="457200" lvl="0" indent="-457200" algn="r" rtl="1">
              <a:lnSpc>
                <a:spcPct val="150000"/>
              </a:lnSpc>
              <a:buFont typeface="Arial" panose="020B0604020202020204" pitchFamily="34" charset="0"/>
              <a:buChar char="•"/>
            </a:pPr>
            <a:r>
              <a:rPr lang="ar-JO" sz="3200" b="1" dirty="0">
                <a:latin typeface="Simplified Arabic" panose="02020603050405020304" pitchFamily="18" charset="-78"/>
                <a:cs typeface="Simplified Arabic" panose="02020603050405020304" pitchFamily="18" charset="-78"/>
              </a:rPr>
              <a:t> استقبالُ الهرِّ للخصميْنِ وتحرُّكُ غريزتِهِ في أَكْلِ اللُّحومِ عِنْدَما شاهَدَ الطّائِرَ وَالأَرْنَبَ مُقْبِلَيْنِ.</a:t>
            </a:r>
            <a:endParaRPr lang="en-US" sz="3200" dirty="0">
              <a:latin typeface="Simplified Arabic" panose="02020603050405020304" pitchFamily="18" charset="-78"/>
              <a:cs typeface="Simplified Arabic" panose="02020603050405020304" pitchFamily="18" charset="-78"/>
            </a:endParaRPr>
          </a:p>
          <a:p>
            <a:pPr marL="457200" lvl="0" indent="-457200" algn="r" rtl="1">
              <a:lnSpc>
                <a:spcPct val="150000"/>
              </a:lnSpc>
              <a:buFont typeface="Arial" panose="020B0604020202020204" pitchFamily="34" charset="0"/>
              <a:buChar char="•"/>
            </a:pPr>
            <a:r>
              <a:rPr lang="ar-JO" sz="3200" b="1" dirty="0">
                <a:latin typeface="Simplified Arabic" panose="02020603050405020304" pitchFamily="18" charset="-78"/>
                <a:cs typeface="Simplified Arabic" panose="02020603050405020304" pitchFamily="18" charset="-78"/>
              </a:rPr>
              <a:t>استماعُ الهرّ للطرفيْنِ وتقديمُ النَّصيحةِ لهُما.</a:t>
            </a:r>
            <a:endParaRPr lang="en-US" sz="3200" dirty="0">
              <a:latin typeface="Simplified Arabic" panose="02020603050405020304" pitchFamily="18" charset="-78"/>
              <a:cs typeface="Simplified Arabic" panose="02020603050405020304" pitchFamily="18" charset="-78"/>
            </a:endParaRPr>
          </a:p>
          <a:p>
            <a:pPr marL="457200" lvl="0" indent="-457200" algn="r" rtl="1">
              <a:lnSpc>
                <a:spcPct val="150000"/>
              </a:lnSpc>
              <a:buFont typeface="Arial" panose="020B0604020202020204" pitchFamily="34" charset="0"/>
              <a:buChar char="•"/>
            </a:pPr>
            <a:r>
              <a:rPr lang="ar-JO" sz="3200" b="1" dirty="0">
                <a:latin typeface="Simplified Arabic" panose="02020603050405020304" pitchFamily="18" charset="-78"/>
                <a:cs typeface="Simplified Arabic" panose="02020603050405020304" pitchFamily="18" charset="-78"/>
              </a:rPr>
              <a:t>الهرُّ يَخْدَعُ الطّائِرَ والأَرنَبَ وَيَفْتَرِسُهُما. </a:t>
            </a:r>
            <a:endParaRPr lang="en-US" sz="3200" dirty="0">
              <a:latin typeface="Simplified Arabic" panose="02020603050405020304" pitchFamily="18" charset="-78"/>
              <a:cs typeface="Simplified Arabic" panose="02020603050405020304" pitchFamily="18" charset="-78"/>
            </a:endParaRPr>
          </a:p>
          <a:p>
            <a:pPr algn="r" rtl="1">
              <a:lnSpc>
                <a:spcPct val="150000"/>
              </a:lnSpc>
              <a:spcAft>
                <a:spcPts val="1000"/>
              </a:spcAft>
            </a:pPr>
            <a:endParaRPr lang="en-US" sz="3200" dirty="0">
              <a:effectLst/>
              <a:latin typeface="Simplified Arabic" panose="02020603050405020304" pitchFamily="18" charset="-78"/>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174747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403CB4-7BBC-46D4-80E1-5B2BD60971CC}"/>
              </a:ext>
            </a:extLst>
          </p:cNvPr>
          <p:cNvSpPr/>
          <p:nvPr/>
        </p:nvSpPr>
        <p:spPr>
          <a:xfrm>
            <a:off x="861391" y="1078356"/>
            <a:ext cx="10084904" cy="2908040"/>
          </a:xfrm>
          <a:prstGeom prst="rect">
            <a:avLst/>
          </a:prstGeom>
        </p:spPr>
        <p:txBody>
          <a:bodyPr wrap="square">
            <a:spAutoFit/>
          </a:bodyPr>
          <a:lstStyle/>
          <a:p>
            <a:pPr algn="r" rtl="1"/>
            <a:r>
              <a:rPr lang="ar-JO" sz="3600" b="1" dirty="0">
                <a:latin typeface="Calibri" panose="020F0502020204030204" pitchFamily="34" charset="0"/>
                <a:ea typeface="Calibri" panose="020F0502020204030204" pitchFamily="34" charset="0"/>
                <a:cs typeface="Simplified Arabic" panose="02020603050405020304" pitchFamily="18" charset="-78"/>
              </a:rPr>
              <a:t> </a:t>
            </a:r>
            <a:r>
              <a:rPr lang="ar-SA" sz="3600" b="1" dirty="0"/>
              <a:t>المغزى:</a:t>
            </a:r>
            <a:endParaRPr lang="ar-JO" sz="3600" b="1" dirty="0"/>
          </a:p>
          <a:p>
            <a:pPr algn="r" rtl="1"/>
            <a:endParaRPr lang="en-US" sz="3600" dirty="0"/>
          </a:p>
          <a:p>
            <a:pPr algn="r" rtl="1"/>
            <a:r>
              <a:rPr lang="ar-SA" sz="3600" b="1" dirty="0"/>
              <a:t>خَلقَنا اللهُ على الخَيرِ، وأودَعَ في أنفسِنا نَوازِعَ الخيرِ؛ فعلَيْنا أنْ نتمسَّكَ بِها.</a:t>
            </a:r>
            <a:endParaRPr lang="en-US" sz="3600" dirty="0"/>
          </a:p>
          <a:p>
            <a:pPr marL="342900" marR="0" lvl="0" indent="-342900" algn="r" rtl="1">
              <a:lnSpc>
                <a:spcPct val="115000"/>
              </a:lnSpc>
              <a:spcBef>
                <a:spcPts val="0"/>
              </a:spcBef>
              <a:spcAft>
                <a:spcPts val="1000"/>
              </a:spcAft>
              <a:buFont typeface="Arial" panose="020B0604020202020204" pitchFamily="34" charset="0"/>
              <a:buChar char="-"/>
            </a:pP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descr="Image result for الهر والطائر والأرنب&quot;">
            <a:extLst>
              <a:ext uri="{FF2B5EF4-FFF2-40B4-BE49-F238E27FC236}">
                <a16:creationId xmlns:a16="http://schemas.microsoft.com/office/drawing/2014/main" id="{54EFE818-FDB8-442A-8FE5-27826D4FC4B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61391" y="3737113"/>
            <a:ext cx="4572000" cy="2545813"/>
          </a:xfrm>
          <a:prstGeom prst="rect">
            <a:avLst/>
          </a:prstGeom>
          <a:noFill/>
          <a:ln>
            <a:noFill/>
          </a:ln>
        </p:spPr>
      </p:pic>
    </p:spTree>
    <p:extLst>
      <p:ext uri="{BB962C8B-B14F-4D97-AF65-F5344CB8AC3E}">
        <p14:creationId xmlns:p14="http://schemas.microsoft.com/office/powerpoint/2010/main" val="4259485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397DA-FF84-4CCA-9A05-86FF8E94FAC9}"/>
              </a:ext>
            </a:extLst>
          </p:cNvPr>
          <p:cNvSpPr>
            <a:spLocks noGrp="1"/>
          </p:cNvSpPr>
          <p:nvPr>
            <p:ph type="title"/>
          </p:nvPr>
        </p:nvSpPr>
        <p:spPr/>
        <p:txBody>
          <a:bodyPr/>
          <a:lstStyle/>
          <a:p>
            <a:r>
              <a:rPr lang="ar-JO" b="1" dirty="0"/>
              <a:t>المعجمُ والدّلالةُ</a:t>
            </a:r>
            <a:br>
              <a:rPr lang="en-US" dirty="0"/>
            </a:br>
            <a:endParaRPr lang="en-US" dirty="0"/>
          </a:p>
        </p:txBody>
      </p:sp>
      <p:sp>
        <p:nvSpPr>
          <p:cNvPr id="3" name="Content Placeholder 2">
            <a:extLst>
              <a:ext uri="{FF2B5EF4-FFF2-40B4-BE49-F238E27FC236}">
                <a16:creationId xmlns:a16="http://schemas.microsoft.com/office/drawing/2014/main" id="{D2FFF342-40CE-4D68-8121-77985B2B38BB}"/>
              </a:ext>
            </a:extLst>
          </p:cNvPr>
          <p:cNvSpPr>
            <a:spLocks noGrp="1"/>
          </p:cNvSpPr>
          <p:nvPr>
            <p:ph sz="quarter" idx="13"/>
          </p:nvPr>
        </p:nvSpPr>
        <p:spPr>
          <a:xfrm>
            <a:off x="914399" y="1716946"/>
            <a:ext cx="10363826" cy="3424107"/>
          </a:xfrm>
        </p:spPr>
        <p:txBody>
          <a:bodyPr>
            <a:noAutofit/>
          </a:bodyPr>
          <a:lstStyle/>
          <a:p>
            <a:pPr marL="0" lvl="0" indent="0" algn="r" rtl="1">
              <a:buNone/>
            </a:pPr>
            <a:r>
              <a:rPr lang="ar-JO" sz="3200" dirty="0">
                <a:latin typeface="Simplified Arabic" panose="02020603050405020304" pitchFamily="18" charset="-78"/>
                <a:cs typeface="Simplified Arabic" panose="02020603050405020304" pitchFamily="18" charset="-78"/>
              </a:rPr>
              <a:t>1. </a:t>
            </a:r>
            <a:r>
              <a:rPr lang="ar-JO" sz="3200" b="1" dirty="0">
                <a:latin typeface="Simplified Arabic" panose="02020603050405020304" pitchFamily="18" charset="-78"/>
                <a:cs typeface="Simplified Arabic" panose="02020603050405020304" pitchFamily="18" charset="-78"/>
              </a:rPr>
              <a:t>أضف إلى معجمك اللّغويّ:</a:t>
            </a:r>
            <a:endParaRPr lang="en-US" sz="3200" b="1" dirty="0">
              <a:latin typeface="Simplified Arabic" panose="02020603050405020304" pitchFamily="18" charset="-78"/>
              <a:cs typeface="Simplified Arabic" panose="02020603050405020304" pitchFamily="18" charset="-78"/>
            </a:endParaRPr>
          </a:p>
          <a:p>
            <a:pPr marL="0" indent="0" algn="r" rtl="1">
              <a:buNone/>
            </a:pPr>
            <a:endParaRPr lang="ar-JO" dirty="0">
              <a:latin typeface="Simplified Arabic" panose="02020603050405020304" pitchFamily="18" charset="-78"/>
              <a:cs typeface="Simplified Arabic" panose="02020603050405020304" pitchFamily="18" charset="-78"/>
            </a:endParaRPr>
          </a:p>
          <a:p>
            <a:pPr algn="r" rtl="1"/>
            <a:r>
              <a:rPr lang="ar-JO" sz="3600" dirty="0">
                <a:latin typeface="Simplified Arabic" panose="02020603050405020304" pitchFamily="18" charset="-78"/>
                <a:cs typeface="Simplified Arabic" panose="02020603050405020304" pitchFamily="18" charset="-78"/>
              </a:rPr>
              <a:t>انتقلَ عَنْهُ: ابتَعَدَ عَنْهُ.</a:t>
            </a:r>
          </a:p>
          <a:p>
            <a:pPr algn="r" rtl="1"/>
            <a:r>
              <a:rPr lang="ar-JO" sz="3600" dirty="0">
                <a:latin typeface="Simplified Arabic" panose="02020603050405020304" pitchFamily="18" charset="-78"/>
                <a:cs typeface="Simplified Arabic" panose="02020603050405020304" pitchFamily="18" charset="-78"/>
              </a:rPr>
              <a:t>طُبِعَ عَلَيْها: نَشَأَ وَتَعَوَّدَ عَلَيْها.</a:t>
            </a:r>
          </a:p>
          <a:p>
            <a:pPr algn="r" rtl="1">
              <a:lnSpc>
                <a:spcPct val="150000"/>
              </a:lnSpc>
            </a:pPr>
            <a:r>
              <a:rPr lang="ar-JO" sz="3600" dirty="0">
                <a:latin typeface="Simplified Arabic" panose="02020603050405020304" pitchFamily="18" charset="-78"/>
                <a:cs typeface="Simplified Arabic" panose="02020603050405020304" pitchFamily="18" charset="-78"/>
              </a:rPr>
              <a:t>هائبيْنِ لَهُ: خائفيْنِ منهُ</a:t>
            </a:r>
            <a:endParaRPr lang="en-US" sz="3600" dirty="0">
              <a:latin typeface="Simplified Arabic" panose="02020603050405020304" pitchFamily="18" charset="-78"/>
              <a:cs typeface="Simplified Arabic" panose="02020603050405020304" pitchFamily="18" charset="-78"/>
            </a:endParaRPr>
          </a:p>
          <a:p>
            <a:pPr algn="r" rtl="1"/>
            <a:r>
              <a:rPr lang="ar-JO" sz="3600" dirty="0">
                <a:latin typeface="Simplified Arabic" panose="02020603050405020304" pitchFamily="18" charset="-78"/>
                <a:cs typeface="Simplified Arabic" panose="02020603050405020304" pitchFamily="18" charset="-78"/>
              </a:rPr>
              <a:t>ثَقُلَتْ أُذُناي: أَي أَصْبَحَ سَمَعي ضَعيفًا.</a:t>
            </a:r>
          </a:p>
          <a:p>
            <a:pPr algn="r"/>
            <a:endParaRPr lang="en-US" sz="32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51017946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17164</TotalTime>
  <Words>744</Words>
  <Application>Microsoft Office PowerPoint</Application>
  <PresentationFormat>Widescreen</PresentationFormat>
  <Paragraphs>92</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Simplified Arabic</vt:lpstr>
      <vt:lpstr>Times New Roman</vt:lpstr>
      <vt:lpstr>Tw Cen MT</vt:lpstr>
      <vt:lpstr>Droplet</vt:lpstr>
      <vt:lpstr>الأهداف: أن يقرأ الطّالب النّصّ قراءةً جهريّة سليمةً. أن يجيب الطّالب عن أسئلة متفاوتة حول النّصّ المقروء. أن يوظّف الطّالب المفردات توظيفًا سليمًا. أن يحدّد الطّالب المعنى المناسب للمفردات متعدّدة السّياقات. أن يراعي  الطّالب في إجاباته الصّياغة التّامّةَ.  </vt:lpstr>
      <vt:lpstr>https://www.youtube.com/watch?v=Bw2NfFLfgG0 </vt:lpstr>
      <vt:lpstr>PowerPoint Presentation</vt:lpstr>
      <vt:lpstr>PowerPoint Presentation</vt:lpstr>
      <vt:lpstr>PowerPoint Presentation</vt:lpstr>
      <vt:lpstr>PowerPoint Presentation</vt:lpstr>
      <vt:lpstr>PowerPoint Presentation</vt:lpstr>
      <vt:lpstr>PowerPoint Presentation</vt:lpstr>
      <vt:lpstr>المعجمُ والدّلالةُ </vt:lpstr>
      <vt:lpstr>PowerPoint Presentation</vt:lpstr>
      <vt:lpstr>PowerPoint Presentation</vt:lpstr>
      <vt:lpstr>PowerPoint Presentation</vt:lpstr>
      <vt:lpstr>PowerPoint Presentation</vt:lpstr>
      <vt:lpstr>الفهم والاستيعاب</vt:lpstr>
      <vt:lpstr>الفهم والاستيعاب</vt:lpstr>
      <vt:lpstr>الفهم والاستيعاب</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الأهداف: أن يقرأ الطّالب النّصّ قراءةً جهريّة سليمةً. أن يجيب الطّالب عن أسئلة متفاوتة حول النّصّ المقروء. أن يوظّف الطّالب المفردات توظيفًا سليمًا. أن يحدّد الطّالب المعنى المناسب للمفردات متعدّدة السّياقات. أن يراعي  الطّالب في إجاباته الصّياغة التّامّةَ.</dc:title>
  <dc:creator>NOS</dc:creator>
  <cp:lastModifiedBy>R.Kafati</cp:lastModifiedBy>
  <cp:revision>51</cp:revision>
  <dcterms:created xsi:type="dcterms:W3CDTF">2020-11-22T18:14:21Z</dcterms:created>
  <dcterms:modified xsi:type="dcterms:W3CDTF">2023-03-09T09:26:21Z</dcterms:modified>
</cp:coreProperties>
</file>