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71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0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F250A0-6798-4B16-B9BB-8AFEE7B88B3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0A85-74AD-4980-8747-BC068C5F8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2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A20C-5B7F-4117-8B92-86384F10C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015" y="1086677"/>
            <a:ext cx="5484057" cy="4055165"/>
          </a:xfrm>
        </p:spPr>
        <p:txBody>
          <a:bodyPr/>
          <a:lstStyle/>
          <a:p>
            <a:pPr algn="ctr" rtl="1"/>
            <a:br>
              <a:rPr lang="en-US" sz="3600" b="1" dirty="0">
                <a:solidFill>
                  <a:schemeClr val="bg1"/>
                </a:solidFill>
              </a:rPr>
            </a:br>
            <a:r>
              <a:rPr lang="ar-JO" sz="2800" b="1" dirty="0">
                <a:solidFill>
                  <a:schemeClr val="bg1"/>
                </a:solidFill>
              </a:rPr>
              <a:t>المدرسة الوطنية الارثوذكسية / الأشرفية.</a:t>
            </a:r>
            <a:br>
              <a:rPr lang="ar-JO" sz="2800" b="1" dirty="0">
                <a:solidFill>
                  <a:schemeClr val="bg1"/>
                </a:solidFill>
              </a:rPr>
            </a:br>
            <a:r>
              <a:rPr lang="ar-JO" sz="2800" b="1" dirty="0">
                <a:solidFill>
                  <a:schemeClr val="bg1"/>
                </a:solidFill>
              </a:rPr>
              <a:t>الصف السادس الأساسي</a:t>
            </a:r>
            <a:br>
              <a:rPr lang="ar-JO" sz="2800" b="1" dirty="0">
                <a:solidFill>
                  <a:schemeClr val="bg1"/>
                </a:solidFill>
              </a:rPr>
            </a:br>
            <a:br>
              <a:rPr lang="ar-JO" sz="3600" b="1" dirty="0">
                <a:solidFill>
                  <a:schemeClr val="bg1"/>
                </a:solidFill>
              </a:rPr>
            </a:br>
            <a:r>
              <a:rPr lang="ar-JO" sz="3600" b="1" dirty="0">
                <a:solidFill>
                  <a:schemeClr val="bg1"/>
                </a:solidFill>
              </a:rPr>
              <a:t>الدرس ال</a:t>
            </a:r>
            <a:r>
              <a:rPr lang="ar-SA" sz="3600" b="1" dirty="0">
                <a:solidFill>
                  <a:schemeClr val="bg1"/>
                </a:solidFill>
              </a:rPr>
              <a:t>أول</a:t>
            </a:r>
            <a:r>
              <a:rPr lang="ar-JO" sz="3600" b="1" dirty="0">
                <a:solidFill>
                  <a:schemeClr val="bg1"/>
                </a:solidFill>
              </a:rPr>
              <a:t> </a:t>
            </a:r>
            <a:br>
              <a:rPr lang="ar-JO" sz="4400" b="1" dirty="0">
                <a:solidFill>
                  <a:schemeClr val="bg1"/>
                </a:solidFill>
              </a:rPr>
            </a:br>
            <a:r>
              <a:rPr lang="ar-JO" sz="4400" b="1" dirty="0">
                <a:solidFill>
                  <a:schemeClr val="bg1"/>
                </a:solidFill>
              </a:rPr>
              <a:t> النبي إيليا التسبيتي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3AC7C-FE78-4901-AD0C-A12A43660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29" y="733851"/>
            <a:ext cx="4222654" cy="5642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21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367D-A631-4C9E-9D1A-D51C9DCC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346103"/>
            <a:ext cx="8798809" cy="785239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</a:rPr>
              <a:t>طروبارية النبي إيليا الغيور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6B0E048-FA04-432A-B1C8-E93CA3894D7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0160" y="1619398"/>
            <a:ext cx="9748911" cy="4246662"/>
          </a:xfrm>
        </p:spPr>
      </p:pic>
    </p:spTree>
    <p:extLst>
      <p:ext uri="{BB962C8B-B14F-4D97-AF65-F5344CB8AC3E}">
        <p14:creationId xmlns:p14="http://schemas.microsoft.com/office/powerpoint/2010/main" val="36633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3BF210-C3D2-4BA6-91B3-CCFCF34B3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74046" l="10000" r="93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7628" y="267285"/>
            <a:ext cx="3436383" cy="3601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5FCD80-9E77-4293-B6DD-186328D8A40A}"/>
              </a:ext>
            </a:extLst>
          </p:cNvPr>
          <p:cNvSpPr/>
          <p:nvPr/>
        </p:nvSpPr>
        <p:spPr>
          <a:xfrm>
            <a:off x="2304757" y="3747052"/>
            <a:ext cx="7582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5400" b="1" dirty="0"/>
              <a:t>الله معكم أحبّتي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8712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6EC0-BD18-417E-AE42-781CD8F1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772" y="804410"/>
            <a:ext cx="4951827" cy="812355"/>
          </a:xfrm>
          <a:noFill/>
        </p:spPr>
        <p:txBody>
          <a:bodyPr/>
          <a:lstStyle/>
          <a:p>
            <a:pPr algn="ctr" rtl="1"/>
            <a:r>
              <a:rPr lang="ar-JO" sz="4800" b="1" dirty="0">
                <a:solidFill>
                  <a:srgbClr val="FF0000"/>
                </a:solidFill>
              </a:rPr>
              <a:t>آية للحفظ 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7F895-8D30-4E9D-B702-F74749B7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14" y="4444426"/>
            <a:ext cx="3988972" cy="2119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4B37D-4D98-459C-923C-EEFC94AEAB3E}"/>
              </a:ext>
            </a:extLst>
          </p:cNvPr>
          <p:cNvSpPr txBox="1"/>
          <p:nvPr/>
        </p:nvSpPr>
        <p:spPr>
          <a:xfrm>
            <a:off x="1789043" y="2252870"/>
            <a:ext cx="8004314" cy="160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2400" b="1" dirty="0"/>
              <a:t>(( وأقولُ لكم : إنَّ إيليَّا قدْ جاءَ ولمْ يَعرِفوهُ، بلْ صَنَعوا بهِ ما أَرادوا، هكذا ابنُ البَشَرِ أيضاً سيُعاني مِنهُم الآلامَ )).</a:t>
            </a:r>
          </a:p>
          <a:p>
            <a:pPr algn="ctr" rtl="1">
              <a:lnSpc>
                <a:spcPct val="150000"/>
              </a:lnSpc>
            </a:pPr>
            <a:r>
              <a:rPr lang="ar-JO" sz="2000" b="1" dirty="0"/>
              <a:t>( متى 17: 12-13 )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97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4B3B-85E8-4888-8878-929992D4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7" y="283906"/>
            <a:ext cx="7821637" cy="772929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0000"/>
                </a:solidFill>
              </a:rPr>
              <a:t>مجموعة من الإيقونات للنبي إيليا التسبيتي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5E7254-BBAF-4509-A890-164B60FA6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68" y="1603314"/>
            <a:ext cx="1619025" cy="2294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DEFD6-D270-4174-A484-386EB8067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" y="1603314"/>
            <a:ext cx="1526768" cy="2294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204643-0222-4E4D-ABC9-4E54474A6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49" y="1324121"/>
            <a:ext cx="1541514" cy="2104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1087A1-5ADD-46D8-BB7F-C5BE1C6FC6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2632" r="4463" b="11060"/>
          <a:stretch/>
        </p:blipFill>
        <p:spPr>
          <a:xfrm>
            <a:off x="7973256" y="2342490"/>
            <a:ext cx="1707587" cy="2448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BDF523-6F3D-4575-BD06-2391949C6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19" y="2342490"/>
            <a:ext cx="1763126" cy="24482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DA285C-507B-491D-800C-339D434A0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10" y="4217062"/>
            <a:ext cx="3046980" cy="2243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1919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A25DCA4-7F14-4C56-8E1F-513B4B869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94" y="1258904"/>
            <a:ext cx="3357069" cy="475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729479E1-754D-4407-AB88-375C1DB6E6A5}"/>
              </a:ext>
            </a:extLst>
          </p:cNvPr>
          <p:cNvSpPr/>
          <p:nvPr/>
        </p:nvSpPr>
        <p:spPr>
          <a:xfrm>
            <a:off x="7508045" y="806043"/>
            <a:ext cx="2381543" cy="15656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معنى اسمهُ إلهي إلهٌ حيٌّ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60C392E-9BBA-43D9-AB52-F44C1AE4ECC3}"/>
              </a:ext>
            </a:extLst>
          </p:cNvPr>
          <p:cNvSpPr/>
          <p:nvPr/>
        </p:nvSpPr>
        <p:spPr>
          <a:xfrm>
            <a:off x="8679767" y="2476795"/>
            <a:ext cx="2631832" cy="171362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ينحدر مِن قرية تسبيت إحدى قُرى مدينة جلعاد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13F1E23-8262-4EAE-AE0F-6DDA6878D649}"/>
              </a:ext>
            </a:extLst>
          </p:cNvPr>
          <p:cNvSpPr/>
          <p:nvPr/>
        </p:nvSpPr>
        <p:spPr>
          <a:xfrm>
            <a:off x="7516837" y="4486262"/>
            <a:ext cx="2766646" cy="19039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اتَّسَمَ بالخشونة والصلابة والشجاعة وقوة الإحتمال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4FF865B-41C0-404E-BE14-9A20E549E871}"/>
              </a:ext>
            </a:extLst>
          </p:cNvPr>
          <p:cNvSpPr/>
          <p:nvPr/>
        </p:nvSpPr>
        <p:spPr>
          <a:xfrm>
            <a:off x="301116" y="2860912"/>
            <a:ext cx="2686928" cy="18252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2"/>
                </a:solidFill>
              </a:rPr>
              <a:t>كانت غيرتَهُ عظيمة لعمل مشيئة الله، لذا سُمِّيَ بـ 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 rtl="1"/>
            <a:r>
              <a:rPr lang="ar-JO" sz="2000" b="1" dirty="0">
                <a:solidFill>
                  <a:schemeClr val="bg2"/>
                </a:solidFill>
              </a:rPr>
              <a:t>( إيليَّا الغيور ).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1A2003C-216E-4B23-851E-F501BD054D46}"/>
              </a:ext>
            </a:extLst>
          </p:cNvPr>
          <p:cNvSpPr/>
          <p:nvPr/>
        </p:nvSpPr>
        <p:spPr>
          <a:xfrm>
            <a:off x="774727" y="4750029"/>
            <a:ext cx="2934285" cy="16402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C00000"/>
                </a:solidFill>
              </a:rPr>
              <a:t>اعتنى به الله مِن الموت وأرسلهُ إلى نهر كريت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08C16D9-0ECA-49CC-8A41-8AEDF4519C5C}"/>
              </a:ext>
            </a:extLst>
          </p:cNvPr>
          <p:cNvSpPr/>
          <p:nvPr/>
        </p:nvSpPr>
        <p:spPr>
          <a:xfrm>
            <a:off x="953672" y="806042"/>
            <a:ext cx="2686928" cy="164022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/>
              <a:t>كانَ قصير القامة أسود الشعر يتدلى شعرَهُ فيما يُشبهُ عُرفَ الأسد</a:t>
            </a:r>
            <a:endParaRPr lang="ar-JO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A5790-F49A-4428-8774-971FC9943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61" y="1065156"/>
            <a:ext cx="3824477" cy="5313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4AA3C93-7F3F-4D5A-8564-4A4237ACD266}"/>
              </a:ext>
            </a:extLst>
          </p:cNvPr>
          <p:cNvSpPr/>
          <p:nvPr/>
        </p:nvSpPr>
        <p:spPr>
          <a:xfrm>
            <a:off x="8370499" y="1431389"/>
            <a:ext cx="3173987" cy="142434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002060"/>
                </a:solidFill>
              </a:rPr>
              <a:t>بعثَ الله له غُراباً يأتي باللحم والخبز صباحاً ومساءً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390ACCA-20BF-49A0-A927-8D7DD27721FD}"/>
              </a:ext>
            </a:extLst>
          </p:cNvPr>
          <p:cNvSpPr/>
          <p:nvPr/>
        </p:nvSpPr>
        <p:spPr>
          <a:xfrm>
            <a:off x="8732774" y="3297517"/>
            <a:ext cx="2937293" cy="14243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بعدَ ثلاث سنوات عادَ إيليّا إلى آخاب بأمِر من الرَّب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F139D31-0262-465A-A36B-2CE03805B002}"/>
              </a:ext>
            </a:extLst>
          </p:cNvPr>
          <p:cNvSpPr/>
          <p:nvPr/>
        </p:nvSpPr>
        <p:spPr>
          <a:xfrm>
            <a:off x="8259384" y="4977905"/>
            <a:ext cx="3410683" cy="1678948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0000"/>
                </a:solidFill>
              </a:rPr>
              <a:t>وَعَدَ النبي إيليّا الملك آخاب بالمطر والرحمة إذا تاب عن خطاياه وعَبَدَ الإله الحقيقي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27D8EC2-6F73-4ACA-8E77-836DA35F6FDB}"/>
              </a:ext>
            </a:extLst>
          </p:cNvPr>
          <p:cNvSpPr/>
          <p:nvPr/>
        </p:nvSpPr>
        <p:spPr>
          <a:xfrm>
            <a:off x="333741" y="1431389"/>
            <a:ext cx="3564835" cy="179058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chemeClr val="bg1"/>
                </a:solidFill>
              </a:rPr>
              <a:t>قال كهنة الأصنام للملك لا تصدق كلام إيليّا، إنَّ الصنم البَعل إلهٌ حقيقي، ينتقم منكَ إن تركتَ عبادتهُ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E92D1BD-7B99-4FB5-A635-98B0758E6D3D}"/>
              </a:ext>
            </a:extLst>
          </p:cNvPr>
          <p:cNvSpPr/>
          <p:nvPr/>
        </p:nvSpPr>
        <p:spPr>
          <a:xfrm>
            <a:off x="410819" y="4081671"/>
            <a:ext cx="3410681" cy="22968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>
                <a:solidFill>
                  <a:srgbClr val="FFC000"/>
                </a:solidFill>
              </a:rPr>
              <a:t>غَضِبَ إيليّا وقال: هاتوا بُرهاناً على صِدقِ ما تقولون، وأنا أيضاً أعطيكُم بُرهاناً أنَّ الله الذي أعبُدُهُ إلهٌ حقيقي</a:t>
            </a:r>
          </a:p>
        </p:txBody>
      </p:sp>
    </p:spTree>
    <p:extLst>
      <p:ext uri="{BB962C8B-B14F-4D97-AF65-F5344CB8AC3E}">
        <p14:creationId xmlns:p14="http://schemas.microsoft.com/office/powerpoint/2010/main" val="40848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923471-7A35-45D3-82AD-41FD4889A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9" y="1571591"/>
            <a:ext cx="3357308" cy="4446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AB23C11-74A8-4C01-A260-8A30968EF67F}"/>
              </a:ext>
            </a:extLst>
          </p:cNvPr>
          <p:cNvSpPr/>
          <p:nvPr/>
        </p:nvSpPr>
        <p:spPr>
          <a:xfrm>
            <a:off x="7788969" y="1372810"/>
            <a:ext cx="4203055" cy="1750981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تعالوا نصنع مذبحين واحداً للصنم البَعل إلهَكُم والآخر لله الحقيقي إلهي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2C5CD9F-2F76-45F3-B7ED-D9DADC5071DB}"/>
              </a:ext>
            </a:extLst>
          </p:cNvPr>
          <p:cNvSpPr/>
          <p:nvPr/>
        </p:nvSpPr>
        <p:spPr>
          <a:xfrm>
            <a:off x="8275985" y="3285719"/>
            <a:ext cx="3770242" cy="151901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ثمَّ نَضَعُ على كلِّ مَذبحٍ حَطَباً وذبيحَةً ولا نُشعِلُ ناراً.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03BDD73-BCE3-4108-B920-77819BC85EA6}"/>
              </a:ext>
            </a:extLst>
          </p:cNvPr>
          <p:cNvSpPr/>
          <p:nvPr/>
        </p:nvSpPr>
        <p:spPr>
          <a:xfrm>
            <a:off x="7735962" y="5128590"/>
            <a:ext cx="4257257" cy="135336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002060"/>
                </a:solidFill>
              </a:rPr>
              <a:t>ثم نُصلّي أن تنزِلَ النارَ منَ السماءِ وتأكلَ الحَطبِ والذبيحةِ.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7630C77-DEA7-4D38-A80D-F36284B68751}"/>
              </a:ext>
            </a:extLst>
          </p:cNvPr>
          <p:cNvSpPr/>
          <p:nvPr/>
        </p:nvSpPr>
        <p:spPr>
          <a:xfrm>
            <a:off x="199975" y="1372810"/>
            <a:ext cx="3730484" cy="151616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FFFF00"/>
                </a:solidFill>
              </a:rPr>
              <a:t>فإن نزلت النار على مذبحكم كان الصنم الإله الحقيقي</a:t>
            </a:r>
            <a:endParaRPr lang="ar-JO" sz="2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4EE8B38-7C9A-4E8A-AEC8-52B97DEF1343}"/>
              </a:ext>
            </a:extLst>
          </p:cNvPr>
          <p:cNvSpPr/>
          <p:nvPr/>
        </p:nvSpPr>
        <p:spPr>
          <a:xfrm>
            <a:off x="199975" y="3123791"/>
            <a:ext cx="3770242" cy="1395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وإن نزلت على مذبحي كان إلهي الإله الحقيقي</a:t>
            </a:r>
            <a:endParaRPr lang="ar-JO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A055B0C-268A-49C3-82FA-7A54980BC485}"/>
              </a:ext>
            </a:extLst>
          </p:cNvPr>
          <p:cNvSpPr/>
          <p:nvPr/>
        </p:nvSpPr>
        <p:spPr>
          <a:xfrm>
            <a:off x="206069" y="5103177"/>
            <a:ext cx="3677477" cy="126234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rgbClr val="C00000"/>
                </a:solidFill>
              </a:rPr>
              <a:t>فقالوا كهنة الصنم البَعل : إنَّنا نوافق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C0B28B-478E-40E2-AA4C-819BFF7B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16" y="492474"/>
            <a:ext cx="6096001" cy="596237"/>
          </a:xfrm>
        </p:spPr>
        <p:txBody>
          <a:bodyPr/>
          <a:lstStyle/>
          <a:p>
            <a:pPr algn="ctr" rtl="1"/>
            <a:r>
              <a:rPr lang="ar-JO" sz="3600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75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4F11C-937F-404C-91F6-111CAFBA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717761"/>
            <a:ext cx="5605671" cy="596237"/>
          </a:xfrm>
        </p:spPr>
        <p:txBody>
          <a:bodyPr/>
          <a:lstStyle/>
          <a:p>
            <a:pPr algn="ctr" rtl="1"/>
            <a:r>
              <a:rPr lang="ar-JO" sz="3600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3513090-99E6-464D-AB7E-84D647D95154}"/>
              </a:ext>
            </a:extLst>
          </p:cNvPr>
          <p:cNvSpPr/>
          <p:nvPr/>
        </p:nvSpPr>
        <p:spPr>
          <a:xfrm>
            <a:off x="6864625" y="4530070"/>
            <a:ext cx="4851953" cy="201230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400" b="1" dirty="0">
                <a:solidFill>
                  <a:schemeClr val="bg1"/>
                </a:solidFill>
              </a:rPr>
              <a:t>فصرخَ الشعبُ (الربُّ هوَ الله) (الربُّ هوَ الله).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8A62914-0178-407D-AD28-E21CA3179668}"/>
              </a:ext>
            </a:extLst>
          </p:cNvPr>
          <p:cNvSpPr/>
          <p:nvPr/>
        </p:nvSpPr>
        <p:spPr>
          <a:xfrm>
            <a:off x="7459321" y="1470991"/>
            <a:ext cx="4257257" cy="250466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000" b="1" dirty="0"/>
              <a:t>وهاكذا أقاموا كُلٌ مِنهُم صلاته، وما أن أكملَ النبي إيليّا صلاته حتى نزلت منَ السماءِ نارٌ عظيمةٌ والتهمَت الحَطَب والمِحرَقة.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70BBA4-949E-43F4-BCD8-951E1DC1C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6" y="1868416"/>
            <a:ext cx="6389203" cy="4041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9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6D11-C9B9-46BB-A13C-DC62E60A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84" y="469338"/>
            <a:ext cx="8179831" cy="757104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</a:rPr>
              <a:t>النبي إيليّا يتحدَّى إلهَ البعل 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8A56B2-72B4-422B-BA08-38BE91D20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93" y="1791543"/>
            <a:ext cx="3355694" cy="4597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55DD094-CC56-4441-B560-C768474F174F}"/>
              </a:ext>
            </a:extLst>
          </p:cNvPr>
          <p:cNvSpPr/>
          <p:nvPr/>
        </p:nvSpPr>
        <p:spPr>
          <a:xfrm>
            <a:off x="8123583" y="1845365"/>
            <a:ext cx="3787410" cy="316727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chemeClr val="tx1"/>
                </a:solidFill>
              </a:rPr>
              <a:t>وفي نهاية أيامه ذهب إيليّا إلى الأردن برفقة (النبي أليشع) وضرب إيليّا نهر الأردن بثوبِهِ فانشقَّ الماءُ وسار الإثنانِ على اليابسة.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D34DF5F-E850-43F8-849F-3A5691EF1C41}"/>
              </a:ext>
            </a:extLst>
          </p:cNvPr>
          <p:cNvSpPr/>
          <p:nvPr/>
        </p:nvSpPr>
        <p:spPr>
          <a:xfrm>
            <a:off x="331258" y="3964129"/>
            <a:ext cx="3893428" cy="2466019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/>
              <a:t>كافأ الربُّ إيليّا النبي لأنهُ بشَّرَ بإسمهِ بشجاعةٍ، فَحَفِظَهُ مِن الموت ورَفَعَهُ إلى السماء.</a:t>
            </a:r>
            <a:endParaRPr lang="en-US" sz="2000" b="1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32F54FF-8B0C-42FA-825F-8A55B17F3BFE}"/>
              </a:ext>
            </a:extLst>
          </p:cNvPr>
          <p:cNvSpPr/>
          <p:nvPr/>
        </p:nvSpPr>
        <p:spPr>
          <a:xfrm>
            <a:off x="222529" y="1791543"/>
            <a:ext cx="4002157" cy="200674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JO" sz="2000" b="1" dirty="0">
                <a:solidFill>
                  <a:schemeClr val="bg1"/>
                </a:solidFill>
              </a:rPr>
              <a:t>ثمَّ جائت مركبةٌ ناريَّةٌ وفرسانٌ وحَمَلَتْ إيليّا إلى السماء (وتركَ ردائَهُ للنبيّ أليشع).</a:t>
            </a:r>
          </a:p>
        </p:txBody>
      </p:sp>
    </p:spTree>
    <p:extLst>
      <p:ext uri="{BB962C8B-B14F-4D97-AF65-F5344CB8AC3E}">
        <p14:creationId xmlns:p14="http://schemas.microsoft.com/office/powerpoint/2010/main" val="30129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EC9D-8458-4343-B115-A7942405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55" y="661444"/>
            <a:ext cx="9361518" cy="1670939"/>
          </a:xfrm>
        </p:spPr>
        <p:txBody>
          <a:bodyPr/>
          <a:lstStyle/>
          <a:p>
            <a:pPr algn="ctr" rtl="1"/>
            <a:r>
              <a:rPr lang="ar-JO" sz="3200" b="1" u="sng" dirty="0">
                <a:solidFill>
                  <a:schemeClr val="bg1"/>
                </a:solidFill>
              </a:rPr>
              <a:t>عمل نشاط :</a:t>
            </a:r>
            <a:br>
              <a:rPr lang="ar-JO" sz="2800" dirty="0"/>
            </a:br>
            <a:r>
              <a:rPr lang="ar-JO" sz="2800" b="1" dirty="0">
                <a:solidFill>
                  <a:srgbClr val="FFC000"/>
                </a:solidFill>
              </a:rPr>
              <a:t>اشطب أحرف الكلمات التالية أفقياً ( إيليّا ، آخاب ، من ، نعمان ، يشوع ، غراب ) لتتعرَّف على اسم زوجة الملك آخاب : </a:t>
            </a:r>
            <a:r>
              <a:rPr lang="ar-JO" sz="1800" b="1" dirty="0">
                <a:solidFill>
                  <a:srgbClr val="FFC000"/>
                </a:solidFill>
              </a:rPr>
              <a:t>( الكتاب ص 80 ).</a:t>
            </a:r>
            <a:endParaRPr lang="en-US" sz="1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38FA00-5DD2-48B0-BCFF-342EF4577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75954"/>
              </p:ext>
            </p:extLst>
          </p:nvPr>
        </p:nvGraphicFramePr>
        <p:xfrm>
          <a:off x="2211871" y="2581964"/>
          <a:ext cx="7405740" cy="388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290">
                  <a:extLst>
                    <a:ext uri="{9D8B030D-6E8A-4147-A177-3AD203B41FA5}">
                      <a16:colId xmlns:a16="http://schemas.microsoft.com/office/drawing/2014/main" val="58461504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2404128656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2906606238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3675145139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521187074"/>
                    </a:ext>
                  </a:extLst>
                </a:gridCol>
                <a:gridCol w="1234290">
                  <a:extLst>
                    <a:ext uri="{9D8B030D-6E8A-4147-A177-3AD203B41FA5}">
                      <a16:colId xmlns:a16="http://schemas.microsoft.com/office/drawing/2014/main" val="3310634339"/>
                    </a:ext>
                  </a:extLst>
                </a:gridCol>
              </a:tblGrid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ل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إ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14309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ر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غ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إ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01072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م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ز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9793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م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ع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ن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3047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ع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و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ش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ي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45922"/>
                  </a:ext>
                </a:extLst>
              </a:tr>
              <a:tr h="6473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ل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ب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ا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خ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>
                          <a:solidFill>
                            <a:schemeClr val="bg1"/>
                          </a:solidFill>
                        </a:rPr>
                        <a:t>آ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324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CFCD4D0-0E66-4C85-B22E-FD8C50D74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2681680"/>
            <a:ext cx="337624" cy="449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1519B-4FBF-4887-9EB4-72607FCEF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8828648" y="3340589"/>
            <a:ext cx="337624" cy="449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6C9EF-ACD8-46D9-9B3A-7A1C7F75A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7631723" y="3996317"/>
            <a:ext cx="337624" cy="449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1BB72-D978-4CC4-A439-82AE14C8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4638669"/>
            <a:ext cx="337624" cy="449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D47FE-A1D2-4B94-916B-925A344B5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34257" r="37761" b="28615"/>
          <a:stretch/>
        </p:blipFill>
        <p:spPr>
          <a:xfrm>
            <a:off x="2705688" y="5939325"/>
            <a:ext cx="337624" cy="44933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2377BD-CEDC-4454-B875-18146A44E511}"/>
              </a:ext>
            </a:extLst>
          </p:cNvPr>
          <p:cNvCxnSpPr/>
          <p:nvPr/>
        </p:nvCxnSpPr>
        <p:spPr>
          <a:xfrm flipH="1">
            <a:off x="8761621" y="2584334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1FE3CD-27F0-438F-B8DD-7AF5107FC5A3}"/>
              </a:ext>
            </a:extLst>
          </p:cNvPr>
          <p:cNvCxnSpPr/>
          <p:nvPr/>
        </p:nvCxnSpPr>
        <p:spPr>
          <a:xfrm flipH="1">
            <a:off x="7515982" y="2668780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10F8EB-C2DB-4297-9F82-EF49B83BF660}"/>
              </a:ext>
            </a:extLst>
          </p:cNvPr>
          <p:cNvCxnSpPr/>
          <p:nvPr/>
        </p:nvCxnSpPr>
        <p:spPr>
          <a:xfrm flipH="1">
            <a:off x="6305421" y="2657545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995026-F968-421A-A61D-78A1AF7F510B}"/>
              </a:ext>
            </a:extLst>
          </p:cNvPr>
          <p:cNvCxnSpPr/>
          <p:nvPr/>
        </p:nvCxnSpPr>
        <p:spPr>
          <a:xfrm flipH="1">
            <a:off x="5028152" y="2657545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EB4CF8-BD10-46F1-A6B3-E280FBED06FF}"/>
              </a:ext>
            </a:extLst>
          </p:cNvPr>
          <p:cNvCxnSpPr/>
          <p:nvPr/>
        </p:nvCxnSpPr>
        <p:spPr>
          <a:xfrm flipH="1">
            <a:off x="3794923" y="2584334"/>
            <a:ext cx="337624" cy="2337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12543</TotalTime>
  <Words>424</Words>
  <Application>Microsoft Office PowerPoint</Application>
  <PresentationFormat>Widescreen</PresentationFormat>
  <Paragraphs>65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 المدرسة الوطنية الارثوذكسية / الأشرفية. الصف السادس الأساسي  الدرس الأول   النبي إيليا التسبيتي</vt:lpstr>
      <vt:lpstr>آية للحفظ :</vt:lpstr>
      <vt:lpstr>مجموعة من الإيقونات للنبي إيليا التسبيتي</vt:lpstr>
      <vt:lpstr>PowerPoint Presentation</vt:lpstr>
      <vt:lpstr>PowerPoint Presentation</vt:lpstr>
      <vt:lpstr>النبي إيليّا يتحدَّى إلهَ البعل :</vt:lpstr>
      <vt:lpstr>النبي إيليّا يتحدَّى إلهَ البعل :</vt:lpstr>
      <vt:lpstr>النبي إيليّا يتحدَّى إلهَ البعل :</vt:lpstr>
      <vt:lpstr>عمل نشاط : اشطب أحرف الكلمات التالية أفقياً ( إيليّا ، آخاب ، من ، نعمان ، يشوع ، غراب ) لتتعرَّف على اسم زوجة الملك آخاب : ( الكتاب ص 80 ).</vt:lpstr>
      <vt:lpstr>طروبارية النبي إيليا الغيور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: النبي إيليا التسبيتي</dc:title>
  <dc:creator>Admin</dc:creator>
  <cp:lastModifiedBy>Muneer Haddad</cp:lastModifiedBy>
  <cp:revision>76</cp:revision>
  <dcterms:created xsi:type="dcterms:W3CDTF">2021-01-29T20:10:26Z</dcterms:created>
  <dcterms:modified xsi:type="dcterms:W3CDTF">2023-02-20T15:44:21Z</dcterms:modified>
</cp:coreProperties>
</file>