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</p:sldIdLst>
  <p:sldSz cx="12192000" cy="6858000"/>
  <p:notesSz cx="6858000" cy="9144000"/>
  <p:defaultTextStyle>
    <a:defPPr>
      <a:defRPr lang="ar-J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13/08/1444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308675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13/08/1444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568475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13/08/1444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718647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13/08/1444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653266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13/08/1444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46945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13/08/1444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256467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13/08/1444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547269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13/08/1444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475879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13/08/1444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623699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13/08/1444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935640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13/08/1444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529074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8484C5-08B3-4D89-B030-591E37F35AD0}" type="datetimeFigureOut">
              <a:rPr lang="ar-JO" smtClean="0"/>
              <a:t>13/08/1444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15514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J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794" y="426721"/>
            <a:ext cx="9144000" cy="163721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rtl="1"/>
            <a:r>
              <a:rPr lang="ar-JO" sz="2800" dirty="0" smtClean="0"/>
              <a:t>مقاومة المشركين للإسلام</a:t>
            </a:r>
            <a:endParaRPr lang="ar-JO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6583" y="2565717"/>
            <a:ext cx="9144000" cy="342578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ar-JO" dirty="0"/>
          </a:p>
          <a:p>
            <a:pPr rtl="1"/>
            <a:r>
              <a:rPr lang="ar-JO" dirty="0">
                <a:solidFill>
                  <a:srgbClr val="FF0000"/>
                </a:solidFill>
              </a:rPr>
              <a:t>أولاً:</a:t>
            </a:r>
            <a:r>
              <a:rPr lang="ar-JO" dirty="0"/>
              <a:t> الإذن بقتال </a:t>
            </a:r>
            <a:r>
              <a:rPr lang="ar-JO" dirty="0" smtClean="0"/>
              <a:t>المشركين</a:t>
            </a:r>
          </a:p>
          <a:p>
            <a:pPr rtl="1"/>
            <a:endParaRPr lang="en-US" dirty="0"/>
          </a:p>
          <a:p>
            <a:pPr rtl="1"/>
            <a:r>
              <a:rPr lang="ar-JO" dirty="0">
                <a:solidFill>
                  <a:srgbClr val="FF0000"/>
                </a:solidFill>
              </a:rPr>
              <a:t>ثانياً:</a:t>
            </a:r>
            <a:r>
              <a:rPr lang="ar-JO" dirty="0"/>
              <a:t> يوم بدر ( 2 هـ/ 623 م</a:t>
            </a:r>
            <a:r>
              <a:rPr lang="ar-JO" dirty="0" smtClean="0"/>
              <a:t>)</a:t>
            </a:r>
          </a:p>
          <a:p>
            <a:pPr rtl="1"/>
            <a:endParaRPr lang="en-US" dirty="0"/>
          </a:p>
          <a:p>
            <a:pPr rtl="1"/>
            <a:r>
              <a:rPr lang="ar-JO" dirty="0">
                <a:solidFill>
                  <a:srgbClr val="FF0000"/>
                </a:solidFill>
              </a:rPr>
              <a:t>ثالثاً:</a:t>
            </a:r>
            <a:r>
              <a:rPr lang="ar-JO" dirty="0"/>
              <a:t> يوم أحد ( 3 هـ/ 624 م)</a:t>
            </a:r>
            <a:endParaRPr lang="en-US" dirty="0"/>
          </a:p>
          <a:p>
            <a:endParaRPr lang="ar-JO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5212" y="426722"/>
            <a:ext cx="2943498" cy="1140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1574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/>
              <a:t>الإذن بقتال </a:t>
            </a:r>
            <a:r>
              <a:rPr lang="ar-JO" dirty="0" smtClean="0"/>
              <a:t>المشركين ومعركة بدر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17360"/>
            <a:ext cx="10515600" cy="435133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dirty="0" smtClean="0"/>
              <a:t>أذن الله تعالى للمسلمين بالقتال للأسباب الآتية:</a:t>
            </a:r>
          </a:p>
          <a:p>
            <a:pPr marL="0" indent="0" algn="r" rtl="1">
              <a:buNone/>
            </a:pPr>
            <a:r>
              <a:rPr lang="ar-JO" dirty="0" smtClean="0"/>
              <a:t>1- نشر الإسلام</a:t>
            </a:r>
          </a:p>
          <a:p>
            <a:pPr marL="0" indent="0" algn="r" rtl="1">
              <a:buNone/>
            </a:pPr>
            <a:r>
              <a:rPr lang="ar-JO" dirty="0" smtClean="0"/>
              <a:t>2- رد أذى المشركين</a:t>
            </a:r>
          </a:p>
          <a:p>
            <a:pPr marL="0" indent="0" algn="r" rtl="1">
              <a:buNone/>
            </a:pPr>
            <a:r>
              <a:rPr lang="ar-JO" dirty="0" smtClean="0"/>
              <a:t>3- الدفاع عن النفس. </a:t>
            </a:r>
          </a:p>
          <a:p>
            <a:pPr marL="0" indent="0" algn="r" rtl="1">
              <a:buNone/>
            </a:pPr>
            <a:endParaRPr lang="ar-JO" dirty="0" smtClean="0"/>
          </a:p>
          <a:p>
            <a:pPr marL="0" indent="0" algn="r" rtl="1">
              <a:buNone/>
            </a:pPr>
            <a:endParaRPr lang="ar-JO" dirty="0">
              <a:solidFill>
                <a:schemeClr val="tx1"/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chemeClr val="tx1"/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rgbClr val="FF0000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4833257" y="2322183"/>
            <a:ext cx="2438400" cy="949234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2000" dirty="0" smtClean="0">
                <a:solidFill>
                  <a:schemeClr val="tx1"/>
                </a:solidFill>
              </a:rPr>
              <a:t>معركة بدرفي عام 2 هـ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6165669" y="3771424"/>
            <a:ext cx="2264229" cy="4702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3949337" y="3749040"/>
            <a:ext cx="2225040" cy="57912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6165669" y="3271417"/>
            <a:ext cx="8708" cy="158796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Cloud 16"/>
          <p:cNvSpPr/>
          <p:nvPr/>
        </p:nvSpPr>
        <p:spPr>
          <a:xfrm>
            <a:off x="7855132" y="3936274"/>
            <a:ext cx="3370218" cy="2168435"/>
          </a:xfrm>
          <a:prstGeom prst="cloud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r" rtl="1"/>
            <a:r>
              <a:rPr lang="ar-JO" sz="2400" dirty="0" smtClean="0">
                <a:solidFill>
                  <a:schemeClr val="tx1"/>
                </a:solidFill>
              </a:rPr>
              <a:t>سبب حدوثها: </a:t>
            </a:r>
            <a:r>
              <a:rPr lang="ar-JO" sz="2400" smtClean="0">
                <a:solidFill>
                  <a:schemeClr val="tx1"/>
                </a:solidFill>
              </a:rPr>
              <a:t>لاسترداد المسلمين </a:t>
            </a:r>
            <a:r>
              <a:rPr lang="ar-JO" sz="2400" dirty="0">
                <a:solidFill>
                  <a:schemeClr val="tx1"/>
                </a:solidFill>
              </a:rPr>
              <a:t>شيئاً مما استولى عليه كفّار قريش من أموال المسلمين.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8" name="Cloud 17"/>
          <p:cNvSpPr/>
          <p:nvPr/>
        </p:nvSpPr>
        <p:spPr>
          <a:xfrm>
            <a:off x="4724401" y="4307613"/>
            <a:ext cx="2882536" cy="2004627"/>
          </a:xfrm>
          <a:prstGeom prst="cloud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2000" dirty="0" smtClean="0">
                <a:solidFill>
                  <a:schemeClr val="tx1"/>
                </a:solidFill>
              </a:rPr>
              <a:t>الأطراف المتحاربة:</a:t>
            </a:r>
          </a:p>
          <a:p>
            <a:pPr algn="ctr"/>
            <a:r>
              <a:rPr lang="ar-JO" sz="2000" dirty="0" smtClean="0">
                <a:solidFill>
                  <a:schemeClr val="tx1"/>
                </a:solidFill>
              </a:rPr>
              <a:t>المسلمين</a:t>
            </a:r>
          </a:p>
          <a:p>
            <a:pPr algn="ctr"/>
            <a:r>
              <a:rPr lang="ar-JO" sz="2000" dirty="0" smtClean="0">
                <a:solidFill>
                  <a:schemeClr val="tx1"/>
                </a:solidFill>
              </a:rPr>
              <a:t>قريش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9" name="Cloud 18"/>
          <p:cNvSpPr/>
          <p:nvPr/>
        </p:nvSpPr>
        <p:spPr>
          <a:xfrm>
            <a:off x="838200" y="2455817"/>
            <a:ext cx="3757749" cy="3856423"/>
          </a:xfrm>
          <a:prstGeom prst="cloud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r" rtl="1"/>
            <a:r>
              <a:rPr lang="ar-JO" dirty="0">
                <a:solidFill>
                  <a:schemeClr val="tx1"/>
                </a:solidFill>
              </a:rPr>
              <a:t>نتائج يوم بدر:</a:t>
            </a:r>
            <a:endParaRPr lang="en-US" dirty="0">
              <a:solidFill>
                <a:schemeClr val="tx1"/>
              </a:solidFill>
            </a:endParaRPr>
          </a:p>
          <a:p>
            <a:pPr lvl="0" algn="r" rtl="1"/>
            <a:r>
              <a:rPr lang="ar-JO" dirty="0" smtClean="0">
                <a:solidFill>
                  <a:schemeClr val="tx1"/>
                </a:solidFill>
              </a:rPr>
              <a:t>1-انتصار </a:t>
            </a:r>
            <a:r>
              <a:rPr lang="ar-JO" dirty="0">
                <a:solidFill>
                  <a:schemeClr val="tx1"/>
                </a:solidFill>
              </a:rPr>
              <a:t>المسلمين.</a:t>
            </a:r>
            <a:endParaRPr lang="en-US" dirty="0">
              <a:solidFill>
                <a:schemeClr val="tx1"/>
              </a:solidFill>
            </a:endParaRPr>
          </a:p>
          <a:p>
            <a:pPr lvl="0" algn="r" rtl="1"/>
            <a:r>
              <a:rPr lang="ar-JO" dirty="0" smtClean="0">
                <a:solidFill>
                  <a:schemeClr val="tx1"/>
                </a:solidFill>
              </a:rPr>
              <a:t>2- تعزيز </a:t>
            </a:r>
            <a:r>
              <a:rPr lang="ar-JO" dirty="0">
                <a:solidFill>
                  <a:schemeClr val="tx1"/>
                </a:solidFill>
              </a:rPr>
              <a:t>مكانة الرسول صلى الله عليه وسلم بين القبائل.</a:t>
            </a:r>
            <a:endParaRPr lang="en-US" dirty="0">
              <a:solidFill>
                <a:schemeClr val="tx1"/>
              </a:solidFill>
            </a:endParaRPr>
          </a:p>
          <a:p>
            <a:pPr lvl="0" algn="r" rtl="1"/>
            <a:r>
              <a:rPr lang="ar-JO" dirty="0" smtClean="0">
                <a:solidFill>
                  <a:schemeClr val="tx1"/>
                </a:solidFill>
              </a:rPr>
              <a:t>3- دخول </a:t>
            </a:r>
            <a:r>
              <a:rPr lang="ar-JO" dirty="0">
                <a:solidFill>
                  <a:schemeClr val="tx1"/>
                </a:solidFill>
              </a:rPr>
              <a:t>عدد من المشركين في الإسلام.</a:t>
            </a:r>
            <a:endParaRPr lang="en-US" dirty="0">
              <a:solidFill>
                <a:schemeClr val="tx1"/>
              </a:solidFill>
            </a:endParaRPr>
          </a:p>
          <a:p>
            <a:pPr lvl="0" algn="r" rtl="1"/>
            <a:r>
              <a:rPr lang="ar-JO" dirty="0" smtClean="0">
                <a:solidFill>
                  <a:schemeClr val="tx1"/>
                </a:solidFill>
              </a:rPr>
              <a:t>4- اكتساب </a:t>
            </a:r>
            <a:r>
              <a:rPr lang="ar-JO" dirty="0">
                <a:solidFill>
                  <a:schemeClr val="tx1"/>
                </a:solidFill>
              </a:rPr>
              <a:t>المسلمين قوة في القتال.</a:t>
            </a:r>
            <a:endParaRPr lang="en-US" dirty="0">
              <a:solidFill>
                <a:schemeClr val="tx1"/>
              </a:solidFill>
            </a:endParaRPr>
          </a:p>
          <a:p>
            <a:pPr lvl="0" algn="r" rtl="1"/>
            <a:r>
              <a:rPr lang="ar-JO" dirty="0" smtClean="0">
                <a:solidFill>
                  <a:schemeClr val="tx1"/>
                </a:solidFill>
              </a:rPr>
              <a:t>5- زادت </a:t>
            </a:r>
            <a:r>
              <a:rPr lang="ar-JO" dirty="0">
                <a:solidFill>
                  <a:schemeClr val="tx1"/>
                </a:solidFill>
              </a:rPr>
              <a:t>هيبة المسلمين.</a:t>
            </a:r>
            <a:endParaRPr lang="en-US" dirty="0">
              <a:solidFill>
                <a:schemeClr val="tx1"/>
              </a:solidFill>
            </a:endParaRPr>
          </a:p>
          <a:p>
            <a:pPr lvl="0" algn="r" rtl="1"/>
            <a:r>
              <a:rPr lang="ar-JO" dirty="0" smtClean="0">
                <a:solidFill>
                  <a:schemeClr val="tx1"/>
                </a:solidFill>
              </a:rPr>
              <a:t>6- اسر </a:t>
            </a:r>
            <a:r>
              <a:rPr lang="ar-JO" dirty="0">
                <a:solidFill>
                  <a:schemeClr val="tx1"/>
                </a:solidFill>
              </a:rPr>
              <a:t>عددٍ من المشركين.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482" y="473551"/>
            <a:ext cx="2181770" cy="1108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4157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0207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 smtClean="0">
                <a:solidFill>
                  <a:schemeClr val="tx1"/>
                </a:solidFill>
              </a:rPr>
              <a:t>معركة بدر </a:t>
            </a:r>
            <a:endParaRPr lang="ar-JO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dirty="0"/>
              <a:t>كان الرسول صلى الله عليه </a:t>
            </a:r>
            <a:r>
              <a:rPr lang="ar-JO" dirty="0" smtClean="0"/>
              <a:t>وسلم </a:t>
            </a:r>
            <a:r>
              <a:rPr lang="ar-JO" dirty="0"/>
              <a:t>يأخذ برأي </a:t>
            </a:r>
            <a:r>
              <a:rPr lang="ar-JO" dirty="0" smtClean="0"/>
              <a:t>أصحابه، وفي يوم بدر</a:t>
            </a:r>
            <a:r>
              <a:rPr lang="ar-SA" dirty="0" smtClean="0"/>
              <a:t>أخذ </a:t>
            </a:r>
            <a:r>
              <a:rPr lang="ar-SA" dirty="0"/>
              <a:t>بمشورة الحباب بن منذر والنزول عند بئر </a:t>
            </a:r>
            <a:r>
              <a:rPr lang="ar-SA" dirty="0" smtClean="0"/>
              <a:t>بدر</a:t>
            </a:r>
            <a:r>
              <a:rPr lang="ar-JO" dirty="0" smtClean="0"/>
              <a:t> والسيطرة على مياهها وحرمان مقاتلين قريش من الوصول إليها.</a:t>
            </a:r>
          </a:p>
          <a:p>
            <a:pPr marL="0" indent="0" algn="r" rtl="1">
              <a:buNone/>
            </a:pPr>
            <a:endParaRPr lang="ar-JO" dirty="0"/>
          </a:p>
          <a:p>
            <a:pPr marL="0" lvl="0" indent="0" algn="r" rtl="1">
              <a:buNone/>
            </a:pPr>
            <a:r>
              <a:rPr lang="ar-JO" dirty="0" smtClean="0"/>
              <a:t>        </a:t>
            </a:r>
          </a:p>
          <a:p>
            <a:pPr marL="0" lvl="0" indent="0" algn="r" rtl="1">
              <a:buNone/>
            </a:pPr>
            <a:r>
              <a:rPr lang="ar-JO" dirty="0">
                <a:solidFill>
                  <a:srgbClr val="FF0000"/>
                </a:solidFill>
              </a:rPr>
              <a:t> </a:t>
            </a:r>
            <a:r>
              <a:rPr lang="ar-JO" dirty="0" smtClean="0">
                <a:solidFill>
                  <a:srgbClr val="FF0000"/>
                </a:solidFill>
              </a:rPr>
              <a:t>      </a:t>
            </a:r>
          </a:p>
          <a:p>
            <a:pPr marL="0" lvl="0" indent="0" algn="r" rtl="1">
              <a:buNone/>
            </a:pPr>
            <a:r>
              <a:rPr lang="ar-JO" dirty="0">
                <a:solidFill>
                  <a:srgbClr val="FF0000"/>
                </a:solidFill>
              </a:rPr>
              <a:t> </a:t>
            </a:r>
            <a:r>
              <a:rPr lang="ar-JO" dirty="0" smtClean="0">
                <a:solidFill>
                  <a:srgbClr val="FF0000"/>
                </a:solidFill>
              </a:rPr>
              <a:t>    كيف تعامل الرسول الكريم مع الأسرى يوم بدر؟       </a:t>
            </a:r>
            <a:endParaRPr lang="en-US" dirty="0"/>
          </a:p>
          <a:p>
            <a:pPr marL="0" indent="0" algn="r" rtl="1">
              <a:buNone/>
            </a:pPr>
            <a:r>
              <a:rPr lang="ar-JO" dirty="0" smtClean="0"/>
              <a:t>1- فداء </a:t>
            </a:r>
            <a:r>
              <a:rPr lang="ar-JO" dirty="0"/>
              <a:t>الأسرى للمقتدر بدفع </a:t>
            </a:r>
            <a:r>
              <a:rPr lang="ar-JO" dirty="0" smtClean="0"/>
              <a:t>المال</a:t>
            </a:r>
          </a:p>
          <a:p>
            <a:pPr marL="0" indent="0" algn="r" rtl="1">
              <a:buNone/>
            </a:pPr>
            <a:r>
              <a:rPr lang="ar-JO" dirty="0" smtClean="0"/>
              <a:t>2- من </a:t>
            </a:r>
            <a:r>
              <a:rPr lang="ar-JO" dirty="0"/>
              <a:t>يستطيع القراءة والكتابة فيفتدي نفسه بتعليم عشرة من أبناء المسلمين القراءة والكتابة. </a:t>
            </a:r>
            <a:r>
              <a:rPr lang="ar-JO" dirty="0" smtClean="0"/>
              <a:t>3- نهى</a:t>
            </a:r>
            <a:r>
              <a:rPr lang="ar-JO" dirty="0"/>
              <a:t> </a:t>
            </a:r>
            <a:r>
              <a:rPr lang="ar-SA" dirty="0"/>
              <a:t>الرسول صلى الله عليه وسلم عن التمثيل بالأسرى أو تعذيبهم</a:t>
            </a:r>
            <a:r>
              <a:rPr lang="ar-SA" dirty="0" smtClean="0"/>
              <a:t> .</a:t>
            </a:r>
            <a:endParaRPr lang="ar-JO" dirty="0" smtClean="0"/>
          </a:p>
          <a:p>
            <a:pPr marL="0" indent="0" algn="r" rtl="1">
              <a:buNone/>
            </a:pPr>
            <a:endParaRPr lang="en-US" dirty="0"/>
          </a:p>
          <a:p>
            <a:pPr marL="0" indent="0" algn="l">
              <a:buNone/>
            </a:pPr>
            <a:endParaRPr lang="ar-JO" dirty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rgbClr val="FF0000"/>
              </a:solidFill>
            </a:endParaRPr>
          </a:p>
        </p:txBody>
      </p:sp>
      <p:pic>
        <p:nvPicPr>
          <p:cNvPr id="6" name="Picture 5" descr="Spotprent Smiley Vragen · Gratis afbeelding op Pixabay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3095" y="4229179"/>
            <a:ext cx="657747" cy="502761"/>
          </a:xfrm>
          <a:prstGeom prst="rect">
            <a:avLst/>
          </a:prstGeom>
        </p:spPr>
      </p:pic>
      <p:sp>
        <p:nvSpPr>
          <p:cNvPr id="4" name="Explosion 1 3"/>
          <p:cNvSpPr/>
          <p:nvPr/>
        </p:nvSpPr>
        <p:spPr>
          <a:xfrm>
            <a:off x="6659880" y="2489184"/>
            <a:ext cx="4693920" cy="1976845"/>
          </a:xfrm>
          <a:prstGeom prst="irregularSeal1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ar-JO" sz="2400" dirty="0">
                <a:solidFill>
                  <a:schemeClr val="tx1"/>
                </a:solidFill>
              </a:rPr>
              <a:t>الشورى: هي طلب الرأي من أهل الحكمة والخبرة</a:t>
            </a:r>
            <a:r>
              <a:rPr lang="ar-SA" sz="2400" dirty="0">
                <a:solidFill>
                  <a:schemeClr val="tx1"/>
                </a:solidFill>
              </a:rPr>
              <a:t>.</a:t>
            </a:r>
            <a:endParaRPr lang="ar-JO" sz="2400" dirty="0">
              <a:solidFill>
                <a:schemeClr val="tx1"/>
              </a:solidFill>
            </a:endParaRPr>
          </a:p>
        </p:txBody>
      </p:sp>
      <p:sp>
        <p:nvSpPr>
          <p:cNvPr id="5" name="Cloud Callout 4"/>
          <p:cNvSpPr/>
          <p:nvPr/>
        </p:nvSpPr>
        <p:spPr>
          <a:xfrm>
            <a:off x="2586445" y="2821576"/>
            <a:ext cx="3091543" cy="2299063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ar-JO" sz="2400" b="1" dirty="0">
                <a:solidFill>
                  <a:schemeClr val="tx1"/>
                </a:solidFill>
              </a:rPr>
              <a:t>الأسرى</a:t>
            </a:r>
            <a:r>
              <a:rPr lang="en-US" sz="2400" b="1" dirty="0">
                <a:solidFill>
                  <a:schemeClr val="tx1"/>
                </a:solidFill>
              </a:rPr>
              <a:t>:</a:t>
            </a:r>
            <a:r>
              <a:rPr lang="ar-JO" sz="2400" dirty="0">
                <a:solidFill>
                  <a:schemeClr val="tx1"/>
                </a:solidFill>
              </a:rPr>
              <a:t> هم المقاتلين الذين وقعوا في قبضة الخصم أثناء الحرب.</a:t>
            </a:r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6950" y="410504"/>
            <a:ext cx="2181770" cy="1108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1921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2523</TotalTime>
  <Words>197</Words>
  <Application>Microsoft Office PowerPoint</Application>
  <PresentationFormat>Widescreen</PresentationFormat>
  <Paragraphs>38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مقاومة المشركين للإسلام</vt:lpstr>
      <vt:lpstr>الإذن بقتال المشركين ومعركة بدر</vt:lpstr>
      <vt:lpstr>معركة بدر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s.almanasir</cp:lastModifiedBy>
  <cp:revision>138</cp:revision>
  <dcterms:created xsi:type="dcterms:W3CDTF">2020-07-18T18:58:59Z</dcterms:created>
  <dcterms:modified xsi:type="dcterms:W3CDTF">2023-03-05T06:36:22Z</dcterms:modified>
</cp:coreProperties>
</file>