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5" r:id="rId5"/>
    <p:sldId id="276" r:id="rId6"/>
    <p:sldId id="278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23/07/1444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قيام المجتمع الإسلامي في المدينة المنورة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بناء المسجد النبوي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>
                <a:solidFill>
                  <a:schemeClr val="tx1"/>
                </a:solidFill>
              </a:rPr>
              <a:t>المؤاخاة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بناء السوق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دستور المدينة (الصحيفة)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خامسا: </a:t>
            </a:r>
            <a:r>
              <a:rPr lang="ar-JO" dirty="0" smtClean="0"/>
              <a:t>أهمية الصحيفة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40" y="600890"/>
            <a:ext cx="2525486" cy="101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بناء المسجد النبوي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كان أول أعمال الرسول الكريم عند دخوله المدينة المنورة بناء مسجد قباء وهو أول مسجد بني في الإسلام</a:t>
            </a:r>
            <a:r>
              <a:rPr lang="ar-JO" dirty="0"/>
              <a:t>.</a:t>
            </a:r>
            <a:r>
              <a:rPr lang="ar-JO" dirty="0" smtClean="0"/>
              <a:t>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dirty="0" smtClean="0"/>
              <a:t>ثم قام بمجموعة من الأعمال بعد وصوله للمدينة ومنها:. 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بناء المسجد النبوي: </a:t>
            </a:r>
            <a:r>
              <a:rPr lang="ar-JO" dirty="0" smtClean="0">
                <a:solidFill>
                  <a:schemeClr val="tx1"/>
                </a:solidFill>
              </a:rPr>
              <a:t>شارك المسلمون في بناء المسجد واتخذه الرسول :.</a:t>
            </a:r>
          </a:p>
          <a:p>
            <a:pPr algn="r" rtl="1"/>
            <a:r>
              <a:rPr lang="ar-JO" dirty="0" smtClean="0">
                <a:solidFill>
                  <a:srgbClr val="0070C0"/>
                </a:solidFill>
              </a:rPr>
              <a:t>مركزا للعبادة وإدارة شؤون المجتمع الإسلامي</a:t>
            </a:r>
          </a:p>
          <a:p>
            <a:pPr algn="r" rtl="1"/>
            <a:r>
              <a:rPr lang="ar-JO" dirty="0" smtClean="0">
                <a:solidFill>
                  <a:srgbClr val="0070C0"/>
                </a:solidFill>
              </a:rPr>
              <a:t>منارة لتعليم القراءة والكتابة</a:t>
            </a:r>
          </a:p>
          <a:p>
            <a:pPr algn="r" rtl="1"/>
            <a:r>
              <a:rPr lang="ar-JO" dirty="0" smtClean="0">
                <a:solidFill>
                  <a:srgbClr val="0070C0"/>
                </a:solidFill>
              </a:rPr>
              <a:t>يتشاور فيه الرسول مع أصحابه من أجل اتخاذ القرارات 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279084"/>
            <a:ext cx="3682455" cy="16933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26049"/>
            <a:ext cx="3611880" cy="165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207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>
                <a:solidFill>
                  <a:schemeClr val="tx1"/>
                </a:solidFill>
              </a:rPr>
              <a:t>المؤاخاة 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>
                <a:solidFill>
                  <a:srgbClr val="FF0000"/>
                </a:solidFill>
              </a:rPr>
              <a:t>المؤاخاة:</a:t>
            </a:r>
            <a:r>
              <a:rPr lang="ar-SA" dirty="0"/>
              <a:t> هي مشاركة المهاجرين للأنصار في الأموال والسكن والمأوى والطعام؛ لأن المهاجرين تركوا بيوتهم وأموالهم في مكة بعد أن اشتد أذى قريشٍ لهم</a:t>
            </a:r>
            <a:r>
              <a:rPr lang="ar-SA" dirty="0" smtClean="0"/>
              <a:t>.</a:t>
            </a:r>
            <a:endParaRPr lang="ar-JO" dirty="0" smtClean="0"/>
          </a:p>
          <a:p>
            <a:pPr marL="0" lvl="0" indent="0" algn="r" rtl="1">
              <a:buNone/>
            </a:pPr>
            <a:r>
              <a:rPr lang="ar-JO" dirty="0" smtClean="0"/>
              <a:t>        </a:t>
            </a:r>
          </a:p>
          <a:p>
            <a:pPr marL="0" lv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من </a:t>
            </a:r>
            <a:r>
              <a:rPr lang="ar-JO" dirty="0">
                <a:solidFill>
                  <a:srgbClr val="FF0000"/>
                </a:solidFill>
              </a:rPr>
              <a:t>هم </a:t>
            </a:r>
            <a:r>
              <a:rPr lang="ar-JO" dirty="0" smtClean="0">
                <a:solidFill>
                  <a:srgbClr val="FF0000"/>
                </a:solidFill>
              </a:rPr>
              <a:t>المهاجرين </a:t>
            </a:r>
            <a:r>
              <a:rPr lang="ar-JO" dirty="0">
                <a:solidFill>
                  <a:srgbClr val="FF0000"/>
                </a:solidFill>
              </a:rPr>
              <a:t>والأنصار؟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المهاجرين</a:t>
            </a:r>
            <a:r>
              <a:rPr lang="ar-SA" b="1" dirty="0"/>
              <a:t>:</a:t>
            </a:r>
            <a:r>
              <a:rPr lang="ar-SA" dirty="0"/>
              <a:t> هم المسلمين الذين هاجروا </a:t>
            </a:r>
            <a:r>
              <a:rPr lang="ar-JO" dirty="0" smtClean="0"/>
              <a:t>مع الرسول </a:t>
            </a:r>
            <a:r>
              <a:rPr lang="ar-SA" dirty="0" smtClean="0"/>
              <a:t>من </a:t>
            </a:r>
            <a:r>
              <a:rPr lang="ar-SA" dirty="0"/>
              <a:t>مكة إلى المدينة </a:t>
            </a:r>
            <a:r>
              <a:rPr lang="ar-SA" dirty="0" smtClean="0"/>
              <a:t>.</a:t>
            </a: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SA" dirty="0">
                <a:solidFill>
                  <a:srgbClr val="00B050"/>
                </a:solidFill>
              </a:rPr>
              <a:t>الأنصار:</a:t>
            </a:r>
            <a:r>
              <a:rPr lang="ar-SA" dirty="0"/>
              <a:t> هم أهل المدينة الذين نصروا الرسول صلى الله عليه وسلم </a:t>
            </a:r>
            <a:r>
              <a:rPr lang="ar-SA" dirty="0" smtClean="0"/>
              <a:t>.</a:t>
            </a:r>
            <a:endParaRPr lang="en-US" dirty="0"/>
          </a:p>
          <a:p>
            <a:pPr marL="0" indent="0" algn="l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299" y="3178628"/>
            <a:ext cx="657747" cy="5027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13579"/>
            <a:ext cx="4040777" cy="163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بناء السوق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كان للمسلمين سوق مستقل عن أسواق اليهود، وتم </a:t>
            </a:r>
            <a:r>
              <a:rPr lang="ar-JO" dirty="0" smtClean="0">
                <a:solidFill>
                  <a:srgbClr val="FF0000"/>
                </a:solidFill>
              </a:rPr>
              <a:t>بناء السوق </a:t>
            </a:r>
            <a:r>
              <a:rPr lang="ar-JO" dirty="0" smtClean="0">
                <a:solidFill>
                  <a:schemeClr val="tx1"/>
                </a:solidFill>
              </a:rPr>
              <a:t>من أجل: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*</a:t>
            </a:r>
            <a:r>
              <a:rPr lang="ar-JO" dirty="0" smtClean="0">
                <a:solidFill>
                  <a:srgbClr val="0070C0"/>
                </a:solidFill>
              </a:rPr>
              <a:t> تحقيق الاستقلال الاقتصادي           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*حرية ممارسة النشاط الاقتصادي بعيدا عن تأثير الأسواق الأخرى   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* ليكون التعامل فيها وفق تعاليم الإسلام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25" y="3291839"/>
            <a:ext cx="5258495" cy="279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</a:t>
            </a:r>
            <a:r>
              <a:rPr lang="ar-JO" dirty="0"/>
              <a:t>دستور المدينة (الصحيفة)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الصحيفة</a:t>
            </a:r>
            <a:r>
              <a:rPr lang="ar-SA" dirty="0" smtClean="0">
                <a:solidFill>
                  <a:srgbClr val="FF0000"/>
                </a:solidFill>
              </a:rPr>
              <a:t>:</a:t>
            </a:r>
            <a:r>
              <a:rPr lang="ar-SA" dirty="0"/>
              <a:t> وضعها </a:t>
            </a:r>
            <a:r>
              <a:rPr lang="ar-SA" dirty="0" smtClean="0"/>
              <a:t>الرسول</a:t>
            </a:r>
            <a:r>
              <a:rPr lang="ar-JO" dirty="0"/>
              <a:t> </a:t>
            </a:r>
            <a:r>
              <a:rPr lang="ar-JO" dirty="0" smtClean="0"/>
              <a:t>الكريم</a:t>
            </a:r>
            <a:r>
              <a:rPr lang="ar-SA" dirty="0" smtClean="0"/>
              <a:t> </a:t>
            </a:r>
            <a:r>
              <a:rPr lang="ar-SA" dirty="0"/>
              <a:t>لأهل المدينة، بمثابة أول </a:t>
            </a:r>
            <a:r>
              <a:rPr lang="ar-SA" dirty="0">
                <a:solidFill>
                  <a:srgbClr val="00B050"/>
                </a:solidFill>
              </a:rPr>
              <a:t>دستورٍ ينظم شؤون الدولة الإسلامية، حيث أنها  نظمت العلاقة بين جميع قبائل وجماعات المدينة من المسلمين </a:t>
            </a:r>
            <a:r>
              <a:rPr lang="ar-JO" dirty="0" smtClean="0">
                <a:solidFill>
                  <a:srgbClr val="00B050"/>
                </a:solidFill>
              </a:rPr>
              <a:t>(</a:t>
            </a:r>
            <a:r>
              <a:rPr lang="ar-SA" dirty="0" smtClean="0">
                <a:solidFill>
                  <a:srgbClr val="00B050"/>
                </a:solidFill>
              </a:rPr>
              <a:t>مهاجرين وأنصار</a:t>
            </a:r>
            <a:r>
              <a:rPr lang="ar-JO" dirty="0">
                <a:solidFill>
                  <a:srgbClr val="00B050"/>
                </a:solidFill>
              </a:rPr>
              <a:t>)</a:t>
            </a:r>
            <a:r>
              <a:rPr lang="ar-SA" dirty="0" smtClean="0">
                <a:solidFill>
                  <a:srgbClr val="00B050"/>
                </a:solidFill>
              </a:rPr>
              <a:t> </a:t>
            </a:r>
            <a:r>
              <a:rPr lang="ar-SA" dirty="0">
                <a:solidFill>
                  <a:srgbClr val="00B050"/>
                </a:solidFill>
              </a:rPr>
              <a:t>والقبائل </a:t>
            </a:r>
            <a:r>
              <a:rPr lang="ar-SA" dirty="0" smtClean="0">
                <a:solidFill>
                  <a:srgbClr val="00B050"/>
                </a:solidFill>
              </a:rPr>
              <a:t>اليهودية</a:t>
            </a:r>
            <a:r>
              <a:rPr lang="ar-JO" dirty="0" smtClean="0"/>
              <a:t> </a:t>
            </a:r>
            <a:r>
              <a:rPr lang="ar-JO" dirty="0" smtClean="0"/>
              <a:t>، </a:t>
            </a:r>
            <a:r>
              <a:rPr lang="ar-SA" dirty="0" smtClean="0"/>
              <a:t>ونظمت </a:t>
            </a:r>
            <a:r>
              <a:rPr lang="ar-SA" dirty="0"/>
              <a:t>شؤون القضاء لتحقيق العدالة والمساواة</a:t>
            </a:r>
            <a:r>
              <a:rPr lang="ar-SA" dirty="0" smtClean="0"/>
              <a:t>.</a:t>
            </a:r>
            <a:endParaRPr lang="ar-JO" dirty="0" smtClean="0"/>
          </a:p>
          <a:p>
            <a:pPr algn="r" rtl="1"/>
            <a:r>
              <a:rPr lang="ar-JO" dirty="0" smtClean="0"/>
              <a:t> </a:t>
            </a:r>
            <a:r>
              <a:rPr lang="ar-JO" dirty="0" smtClean="0">
                <a:solidFill>
                  <a:srgbClr val="FF0000"/>
                </a:solidFill>
              </a:rPr>
              <a:t>ومن اهم بنود الصحيفة:</a:t>
            </a:r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الدعوة إلى التمسك بالأخلاق.</a:t>
            </a:r>
            <a:endParaRPr lang="en-US" dirty="0">
              <a:solidFill>
                <a:srgbClr val="002060"/>
              </a:solidFill>
            </a:endParaRPr>
          </a:p>
          <a:p>
            <a:pPr algn="r" rtl="1"/>
            <a:r>
              <a:rPr lang="ar-JO" dirty="0" smtClean="0">
                <a:solidFill>
                  <a:srgbClr val="002060"/>
                </a:solidFill>
              </a:rPr>
              <a:t>تنظيم علاقات المسلمين بعضهم ببعض</a:t>
            </a:r>
            <a:r>
              <a:rPr lang="ar-SA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pPr algn="r" rtl="1"/>
            <a:r>
              <a:rPr lang="ar-SA" dirty="0" smtClean="0">
                <a:solidFill>
                  <a:srgbClr val="002060"/>
                </a:solidFill>
              </a:rPr>
              <a:t>التعهد </a:t>
            </a:r>
            <a:r>
              <a:rPr lang="ar-SA" dirty="0">
                <a:solidFill>
                  <a:srgbClr val="002060"/>
                </a:solidFill>
              </a:rPr>
              <a:t>بحماية المدينة من أي عدوانٍ خارجي.</a:t>
            </a:r>
            <a:endParaRPr lang="en-US" dirty="0">
              <a:solidFill>
                <a:srgbClr val="002060"/>
              </a:solidFill>
            </a:endParaRPr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السماح بحرية العقيدة لجميع سكان المدينة.</a:t>
            </a:r>
            <a:endParaRPr lang="en-US" dirty="0">
              <a:solidFill>
                <a:srgbClr val="002060"/>
              </a:solidFill>
            </a:endParaRPr>
          </a:p>
          <a:p>
            <a:pPr algn="r" rtl="1"/>
            <a:r>
              <a:rPr lang="ar-SA" dirty="0">
                <a:solidFill>
                  <a:srgbClr val="002060"/>
                </a:solidFill>
              </a:rPr>
              <a:t>التأكيد على الحقوق الدينية والسياسية والمالية للمسلمين واليهود</a:t>
            </a:r>
            <a:r>
              <a:rPr lang="ar-SA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00783"/>
            <a:ext cx="3208836" cy="311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4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</a:t>
            </a:r>
            <a:r>
              <a:rPr lang="ar-JO" dirty="0"/>
              <a:t>أهمية </a:t>
            </a:r>
            <a:r>
              <a:rPr lang="ar-JO" dirty="0" smtClean="0"/>
              <a:t>الصحيفة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sz="4000" dirty="0" smtClean="0">
                <a:solidFill>
                  <a:srgbClr val="FF0000"/>
                </a:solidFill>
              </a:rPr>
              <a:t> اهمية </a:t>
            </a:r>
            <a:r>
              <a:rPr lang="ar-JO" dirty="0" smtClean="0">
                <a:solidFill>
                  <a:schemeClr val="tx1"/>
                </a:solidFill>
              </a:rPr>
              <a:t>بنود الصحيفة</a:t>
            </a:r>
            <a:r>
              <a:rPr lang="ar-JO" dirty="0" smtClean="0">
                <a:solidFill>
                  <a:srgbClr val="FF0000"/>
                </a:solidFill>
              </a:rPr>
              <a:t>:</a:t>
            </a:r>
          </a:p>
          <a:p>
            <a:pPr algn="r" rtl="1"/>
            <a:endParaRPr lang="ar-JO" dirty="0" smtClean="0">
              <a:solidFill>
                <a:srgbClr val="FF0000"/>
              </a:solidFill>
            </a:endParaRP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أقرت الصحيفة أن المسلمين أمة واحدة</a:t>
            </a:r>
            <a:r>
              <a:rPr lang="ar-SA" dirty="0" smtClean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أعطت الصحيفة</a:t>
            </a:r>
            <a:r>
              <a:rPr lang="ar-SA" dirty="0" smtClean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ال</a:t>
            </a:r>
            <a:r>
              <a:rPr lang="ar-SA" dirty="0" smtClean="0">
                <a:solidFill>
                  <a:srgbClr val="00B050"/>
                </a:solidFill>
              </a:rPr>
              <a:t>حرية ال</a:t>
            </a:r>
            <a:r>
              <a:rPr lang="ar-JO" dirty="0" smtClean="0">
                <a:solidFill>
                  <a:srgbClr val="00B050"/>
                </a:solidFill>
              </a:rPr>
              <a:t>دينية داخل</a:t>
            </a:r>
            <a:r>
              <a:rPr lang="ar-SA" dirty="0" smtClean="0">
                <a:solidFill>
                  <a:srgbClr val="00B050"/>
                </a:solidFill>
              </a:rPr>
              <a:t> </a:t>
            </a:r>
            <a:r>
              <a:rPr lang="ar-SA" dirty="0">
                <a:solidFill>
                  <a:srgbClr val="00B050"/>
                </a:solidFill>
              </a:rPr>
              <a:t>المدينة.</a:t>
            </a:r>
            <a:endParaRPr lang="en-US" dirty="0">
              <a:solidFill>
                <a:srgbClr val="00B050"/>
              </a:solidFill>
            </a:endParaRP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إصدار الصحيفة يمثل تطورا كبيرا في شبه الجزيرة العربية</a:t>
            </a:r>
            <a:r>
              <a:rPr lang="ar-SA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735" y="1904002"/>
            <a:ext cx="3208836" cy="311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13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</TotalTime>
  <Words>175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قيام المجتمع الإسلامي في المدينة المنورة</vt:lpstr>
      <vt:lpstr>بناء المسجد النبوي</vt:lpstr>
      <vt:lpstr>المؤاخاة </vt:lpstr>
      <vt:lpstr>    بناء السوق</vt:lpstr>
      <vt:lpstr> دستور المدينة (الصحيفة)  </vt:lpstr>
      <vt:lpstr> أهمية الصحيفة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122</cp:revision>
  <dcterms:created xsi:type="dcterms:W3CDTF">2020-07-18T18:58:59Z</dcterms:created>
  <dcterms:modified xsi:type="dcterms:W3CDTF">2023-02-13T09:39:26Z</dcterms:modified>
</cp:coreProperties>
</file>