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0" r:id="rId6"/>
    <p:sldId id="261" r:id="rId7"/>
    <p:sldId id="262" r:id="rId8"/>
    <p:sldId id="263" r:id="rId9"/>
    <p:sldId id="272" r:id="rId10"/>
    <p:sldId id="27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1" r:id="rId19"/>
  </p:sldIdLst>
  <p:sldSz cx="12192000" cy="6858000"/>
  <p:notesSz cx="6858000" cy="9144000"/>
  <p:custShowLst>
    <p:custShow name="Custom Show 1" id="0">
      <p:sldLst>
        <p:sld r:id="rId5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78940-3919-4F85-ADF4-BE80D2700FC4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972DD-717A-48CE-AD71-4C80E9519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30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972DD-717A-48CE-AD71-4C80E95197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4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8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1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0606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706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45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75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5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4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5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4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29F2-1D69-4ED9-B281-109EA03F8F4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2B73B9-25D4-4CA9-B59D-A84E39EB8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8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7E78-1E03-40AA-A618-28A5F3319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774" y="2742465"/>
            <a:ext cx="8144134" cy="13730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Unit (7): Equations and formulae</a:t>
            </a:r>
          </a:p>
        </p:txBody>
      </p:sp>
    </p:spTree>
    <p:extLst>
      <p:ext uri="{BB962C8B-B14F-4D97-AF65-F5344CB8AC3E}">
        <p14:creationId xmlns:p14="http://schemas.microsoft.com/office/powerpoint/2010/main" val="327291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"/>
    </mc:Choice>
    <mc:Fallback xmlns="">
      <p:transition spd="slow" advTm="13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3D579-ED57-4412-A10A-37914F0A4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674" y="293427"/>
            <a:ext cx="8596668" cy="1320800"/>
          </a:xfrm>
        </p:spPr>
        <p:txBody>
          <a:bodyPr/>
          <a:lstStyle/>
          <a:p>
            <a:r>
              <a:rPr lang="en-US" dirty="0"/>
              <a:t>Example: Rearrange these formulae to make </a:t>
            </a:r>
            <a:r>
              <a:rPr lang="en-US" i="1" dirty="0"/>
              <a:t>x</a:t>
            </a:r>
            <a:r>
              <a:rPr lang="en-US" dirty="0"/>
              <a:t> the subject.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B80D4-F98C-4DD9-93E4-880045F2E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82" y="1614227"/>
            <a:ext cx="9613861" cy="42277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a) </a:t>
            </a:r>
            <a:r>
              <a:rPr lang="en-US" sz="2000" i="1" dirty="0"/>
              <a:t>y</a:t>
            </a:r>
            <a:r>
              <a:rPr lang="en-US" sz="2000" dirty="0"/>
              <a:t> = 3x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To make</a:t>
            </a:r>
            <a:r>
              <a:rPr lang="en-US" sz="2000" i="1" dirty="0"/>
              <a:t> x </a:t>
            </a:r>
            <a:r>
              <a:rPr lang="en-US" sz="2000" dirty="0"/>
              <a:t>the subject, you have to take the inverse of the multiplication which is division.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So, </a:t>
            </a:r>
            <a:r>
              <a:rPr lang="en-US" sz="2000" i="1" dirty="0"/>
              <a:t>x</a:t>
            </a:r>
            <a:r>
              <a:rPr lang="en-US" sz="2000" dirty="0"/>
              <a:t> = </a:t>
            </a:r>
            <a:r>
              <a:rPr lang="en-US" sz="2000" i="1" dirty="0"/>
              <a:t>y </a:t>
            </a:r>
            <a:r>
              <a:rPr lang="en-US" sz="2000" dirty="0"/>
              <a:t>÷ 3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b) </a:t>
            </a:r>
            <a:r>
              <a:rPr lang="en-US" sz="2000" i="1" dirty="0"/>
              <a:t>C</a:t>
            </a:r>
            <a:r>
              <a:rPr lang="en-US" sz="2000" dirty="0"/>
              <a:t> = 5 + </a:t>
            </a:r>
            <a:r>
              <a:rPr lang="en-US" sz="2000" i="1" dirty="0"/>
              <a:t>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To make</a:t>
            </a:r>
            <a:r>
              <a:rPr lang="en-US" sz="2000" i="1" dirty="0"/>
              <a:t> x </a:t>
            </a:r>
            <a:r>
              <a:rPr lang="en-US" sz="2000" dirty="0"/>
              <a:t>the subject, you have to take the inverse of addition + which is subtraction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So, </a:t>
            </a:r>
            <a:r>
              <a:rPr lang="en-US" sz="2000" i="1" dirty="0"/>
              <a:t>x</a:t>
            </a:r>
            <a:r>
              <a:rPr lang="en-US" sz="2000" dirty="0"/>
              <a:t> = </a:t>
            </a:r>
            <a:r>
              <a:rPr lang="en-US" sz="2000" i="1" dirty="0"/>
              <a:t>C</a:t>
            </a:r>
            <a:r>
              <a:rPr lang="en-US" sz="2000" dirty="0"/>
              <a:t> – 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6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49CF33-74C1-4A07-96A9-A814DFF36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002" y="1407214"/>
            <a:ext cx="2394976" cy="24226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08134D-928B-46A2-ABD7-242666D6345F}"/>
              </a:ext>
            </a:extLst>
          </p:cNvPr>
          <p:cNvSpPr txBox="1"/>
          <p:nvPr/>
        </p:nvSpPr>
        <p:spPr>
          <a:xfrm>
            <a:off x="3644347" y="3988904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7D, P. 107</a:t>
            </a:r>
          </a:p>
          <a:p>
            <a:r>
              <a:rPr lang="en-US" dirty="0"/>
              <a:t>Q 1 , 2  </a:t>
            </a:r>
          </a:p>
        </p:txBody>
      </p:sp>
    </p:spTree>
    <p:extLst>
      <p:ext uri="{BB962C8B-B14F-4D97-AF65-F5344CB8AC3E}">
        <p14:creationId xmlns:p14="http://schemas.microsoft.com/office/powerpoint/2010/main" val="294506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164D3-04AF-4606-977E-6740BC23D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equations.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4B6A9-42F0-4268-A404-414438186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4574"/>
            <a:ext cx="9613861" cy="4883426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What is an equation?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An equation says that two things are equal. It will have an equals sign "=" like this: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                       </a:t>
            </a:r>
            <a:r>
              <a:rPr lang="en-US" i="1" dirty="0"/>
              <a:t>x </a:t>
            </a:r>
            <a:r>
              <a:rPr lang="en-US" dirty="0"/>
              <a:t>– 2 = 4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/>
              <a:t>That equation </a:t>
            </a:r>
            <a:r>
              <a:rPr lang="en-US" dirty="0"/>
              <a:t>says: </a:t>
            </a:r>
            <a:r>
              <a:rPr lang="en-US" b="1" dirty="0"/>
              <a:t>what is on the left (x − 2) is equal to what is on the right (4)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So an equation is like a </a:t>
            </a:r>
            <a:r>
              <a:rPr lang="en-US" b="1" dirty="0"/>
              <a:t>statement</a:t>
            </a:r>
            <a:r>
              <a:rPr lang="en-US" dirty="0"/>
              <a:t> "</a:t>
            </a:r>
            <a:r>
              <a:rPr lang="en-US" i="1" dirty="0"/>
              <a:t>this</a:t>
            </a:r>
            <a:r>
              <a:rPr lang="en-US" dirty="0"/>
              <a:t> equals </a:t>
            </a:r>
            <a:r>
              <a:rPr lang="en-US" i="1" dirty="0"/>
              <a:t>that</a:t>
            </a:r>
            <a:r>
              <a:rPr lang="en-US" dirty="0"/>
              <a:t>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8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CE3A2-79F2-46C9-8514-73FDB297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8E85-74C2-440B-884D-05D4A18CA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34828"/>
            <a:ext cx="9749140" cy="41699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What is a solution?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 Solution is a value we can put in place of a variable (such as </a:t>
            </a:r>
            <a:r>
              <a:rPr lang="en-US" b="1" i="1" dirty="0"/>
              <a:t>x</a:t>
            </a:r>
            <a:r>
              <a:rPr lang="en-US" dirty="0"/>
              <a:t>) that makes the equation </a:t>
            </a:r>
            <a:r>
              <a:rPr lang="en-US" b="1" dirty="0"/>
              <a:t>true.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The example x – 2 = 4:</a:t>
            </a:r>
          </a:p>
          <a:p>
            <a:pPr marL="0" indent="0">
              <a:buNone/>
            </a:pPr>
            <a:r>
              <a:rPr lang="en-US" dirty="0"/>
              <a:t>When we put 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6</a:t>
            </a:r>
            <a:r>
              <a:rPr lang="en-US" dirty="0"/>
              <a:t> in place of x we get:</a:t>
            </a:r>
          </a:p>
          <a:p>
            <a:pPr marL="0" indent="0">
              <a:buNone/>
            </a:pPr>
            <a:r>
              <a:rPr lang="en-US" dirty="0"/>
              <a:t>6 − 2 = 4</a:t>
            </a:r>
          </a:p>
          <a:p>
            <a:pPr marL="0" indent="0">
              <a:buNone/>
            </a:pPr>
            <a:r>
              <a:rPr lang="en-US" dirty="0"/>
              <a:t>which is </a:t>
            </a:r>
            <a:r>
              <a:rPr lang="en-US" b="1" dirty="0"/>
              <a:t>true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So 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x = 6</a:t>
            </a:r>
            <a:r>
              <a:rPr lang="en-US" dirty="0"/>
              <a:t> is a solution.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55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DCE5-0E9A-4D8F-9A5F-304A55D6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solve 2</a:t>
            </a:r>
            <a:r>
              <a:rPr lang="en-US" i="1" dirty="0"/>
              <a:t>a + 1 = 7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AD34E-97F4-4431-8E77-B23A398AA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90" y="2018820"/>
            <a:ext cx="9613861" cy="3957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good way to set out working for this example is like this: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i="1" dirty="0"/>
              <a:t>a + 1 = 7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    - 1    -1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2a    =   6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Now, divide both sides by the coefficient of variable </a:t>
            </a:r>
            <a:r>
              <a:rPr lang="en-US" i="1" dirty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which is 2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2a = 6</a:t>
            </a:r>
          </a:p>
          <a:p>
            <a:pPr marL="457200" indent="-457200">
              <a:buAutoNum type="arabicPlain" startAt="2"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  2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So, the value of </a:t>
            </a: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a = 3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B2B5ED-3BA6-42D8-B0F5-C4BFE5F7FCDF}"/>
              </a:ext>
            </a:extLst>
          </p:cNvPr>
          <p:cNvCxnSpPr/>
          <p:nvPr/>
        </p:nvCxnSpPr>
        <p:spPr>
          <a:xfrm flipH="1">
            <a:off x="543339" y="3520440"/>
            <a:ext cx="1497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8EB3A7-1530-4ACC-9DA5-766280631D83}"/>
              </a:ext>
            </a:extLst>
          </p:cNvPr>
          <p:cNvCxnSpPr/>
          <p:nvPr/>
        </p:nvCxnSpPr>
        <p:spPr>
          <a:xfrm flipH="1">
            <a:off x="1073426" y="2491409"/>
            <a:ext cx="371061" cy="93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CA3AB1-ED9A-4C4D-A10D-A27835941A23}"/>
              </a:ext>
            </a:extLst>
          </p:cNvPr>
          <p:cNvCxnSpPr/>
          <p:nvPr/>
        </p:nvCxnSpPr>
        <p:spPr>
          <a:xfrm flipH="1">
            <a:off x="543339" y="4751401"/>
            <a:ext cx="3180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D1339D3-9B9E-4FD1-A93D-6D8694D09066}"/>
              </a:ext>
            </a:extLst>
          </p:cNvPr>
          <p:cNvCxnSpPr/>
          <p:nvPr/>
        </p:nvCxnSpPr>
        <p:spPr>
          <a:xfrm flipH="1">
            <a:off x="1126435" y="4751401"/>
            <a:ext cx="3180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01CF34-2EAD-496A-BD60-846A95C5E35B}"/>
              </a:ext>
            </a:extLst>
          </p:cNvPr>
          <p:cNvCxnSpPr/>
          <p:nvPr/>
        </p:nvCxnSpPr>
        <p:spPr>
          <a:xfrm flipH="1">
            <a:off x="565383" y="3997774"/>
            <a:ext cx="136982" cy="756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426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EA7FB-FEB8-48DB-B272-8DFC00BF0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38091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/>
              <a:t>https://www.youtube.com/watch?v=Z-ZkmpQBIFo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D4991-999A-4F5B-9865-203396D13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6" y="2926856"/>
            <a:ext cx="1998680" cy="20217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6F068C-299A-44F2-8131-8D48956B2EFF}"/>
              </a:ext>
            </a:extLst>
          </p:cNvPr>
          <p:cNvSpPr txBox="1"/>
          <p:nvPr/>
        </p:nvSpPr>
        <p:spPr>
          <a:xfrm>
            <a:off x="8410576" y="4948642"/>
            <a:ext cx="3339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7E, P. 100</a:t>
            </a:r>
          </a:p>
          <a:p>
            <a:r>
              <a:rPr lang="en-US" dirty="0"/>
              <a:t>Q 1 to 18, Q 20, 21, 22, 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1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F2BC7-8593-4850-AA2B-C03A17F9D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F93730-D5C5-4FEA-9172-936CB175AD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 solve equations using inverse operations. </a:t>
                </a:r>
              </a:p>
              <a:p>
                <a:r>
                  <a:rPr lang="en-US" dirty="0"/>
                  <a:t>To solve 3x + 3 = 12, the first step is to do the inverse of +3, which is -3.</a:t>
                </a:r>
              </a:p>
              <a:p>
                <a:r>
                  <a:rPr lang="en-US" dirty="0"/>
                  <a:t>Then you do the inverse of x3, which is ÷3</a:t>
                </a:r>
              </a:p>
              <a:p>
                <a:r>
                  <a:rPr lang="en-US" dirty="0"/>
                  <a:t>Now,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solve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5</a:t>
                </a:r>
              </a:p>
              <a:p>
                <a:pPr marL="0" indent="0">
                  <a:buNone/>
                </a:pPr>
                <a:r>
                  <a:rPr lang="en-US" dirty="0"/>
                  <a:t>So, </a:t>
                </a:r>
                <a:r>
                  <a:rPr lang="en-US" i="1" dirty="0"/>
                  <a:t>y</a:t>
                </a:r>
                <a:r>
                  <a:rPr lang="en-US" dirty="0"/>
                  <a:t> = 5*4 = 20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F93730-D5C5-4FEA-9172-936CB175AD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5" t="-2369" r="-1458" b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03166F8D-B2BC-4ADF-AC79-1D06B8277442}"/>
              </a:ext>
            </a:extLst>
          </p:cNvPr>
          <p:cNvSpPr/>
          <p:nvPr/>
        </p:nvSpPr>
        <p:spPr>
          <a:xfrm rot="659354">
            <a:off x="2535411" y="4337748"/>
            <a:ext cx="2839621" cy="12707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inverse of ÷4 is  x4. Do this to both sides</a:t>
            </a:r>
          </a:p>
        </p:txBody>
      </p:sp>
    </p:spTree>
    <p:extLst>
      <p:ext uri="{BB962C8B-B14F-4D97-AF65-F5344CB8AC3E}">
        <p14:creationId xmlns:p14="http://schemas.microsoft.com/office/powerpoint/2010/main" val="915434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EC15-C100-4E3D-A4A9-550E06E8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4F2A-BAC4-4448-9C4A-658362807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/>
              <a:t>https://www.youtube.com/watch?v=kWOTmyoaWJg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828886-5B50-4208-B0ED-A2F5BFF7A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089" y="2114745"/>
            <a:ext cx="1998680" cy="20217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E347D4-5B0F-44E1-95D0-4B7711B8609F}"/>
              </a:ext>
            </a:extLst>
          </p:cNvPr>
          <p:cNvSpPr txBox="1"/>
          <p:nvPr/>
        </p:nvSpPr>
        <p:spPr>
          <a:xfrm>
            <a:off x="8490089" y="4177573"/>
            <a:ext cx="2814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7F, P. 109</a:t>
            </a:r>
          </a:p>
          <a:p>
            <a:r>
              <a:rPr lang="en-US" dirty="0"/>
              <a:t>Q 1 to 10</a:t>
            </a:r>
          </a:p>
          <a:p>
            <a:endParaRPr lang="en-US" dirty="0"/>
          </a:p>
          <a:p>
            <a:r>
              <a:rPr lang="en-US" u="sng" dirty="0"/>
              <a:t>Ex. 7G, P. 110</a:t>
            </a:r>
          </a:p>
          <a:p>
            <a:r>
              <a:rPr lang="en-US" dirty="0"/>
              <a:t>Q1 to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84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CEA9B-794D-48C4-B45D-F3D56F99A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9A49D-5E1B-4215-B658-F5205D8E5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99" y="2919969"/>
            <a:ext cx="9613861" cy="3599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>
                <a:solidFill>
                  <a:schemeClr val="tx2">
                    <a:lumMod val="10000"/>
                  </a:schemeClr>
                </a:solidFill>
              </a:rPr>
              <a:t>The End </a:t>
            </a:r>
            <a:r>
              <a:rPr lang="en-US" sz="8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88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C44EA-ADB0-41B5-8A2E-4CC1EB40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0ED63-396F-4A3C-9D15-4414A2A72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Learn how to substitute numbers into expressions or formulae.</a:t>
            </a:r>
          </a:p>
          <a:p>
            <a:pPr>
              <a:lnSpc>
                <a:spcPct val="150000"/>
              </a:lnSpc>
            </a:pPr>
            <a:r>
              <a:rPr lang="en-US" dirty="0"/>
              <a:t>Derive and use simple formulae, for example change hours to minutes.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 and solve simple linear equations with integer coefficient.</a:t>
            </a:r>
          </a:p>
        </p:txBody>
      </p:sp>
    </p:spTree>
    <p:extLst>
      <p:ext uri="{BB962C8B-B14F-4D97-AF65-F5344CB8AC3E}">
        <p14:creationId xmlns:p14="http://schemas.microsoft.com/office/powerpoint/2010/main" val="28504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"/>
    </mc:Choice>
    <mc:Fallback xmlns="">
      <p:transition spd="slow" advTm="35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8BB0-B0BE-4139-837F-3A3C2485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into expressions.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DF5C1-4B67-4749-ABCF-CE18834F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992316"/>
            <a:ext cx="9613861" cy="3599316"/>
          </a:xfrm>
        </p:spPr>
        <p:txBody>
          <a:bodyPr/>
          <a:lstStyle/>
          <a:p>
            <a:r>
              <a:rPr lang="en-US" b="1" dirty="0"/>
              <a:t>Substitution</a:t>
            </a:r>
            <a:r>
              <a:rPr lang="en-US" dirty="0"/>
              <a:t> means putting numbers in place of letters to calculate the value of an </a:t>
            </a:r>
            <a:r>
              <a:rPr lang="en-US" b="1" dirty="0"/>
              <a:t>expression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example: in the expression 3a + 4b,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if a= 2, b= 3</a:t>
            </a:r>
          </a:p>
          <a:p>
            <a:pPr marL="0" indent="0">
              <a:buNone/>
            </a:pPr>
            <a:r>
              <a:rPr lang="en-US" dirty="0"/>
              <a:t>  use the values of a and b to calculate the numerical value of the expression: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3*2 + 4*3 = 6 + 12 = 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1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8"/>
    </mc:Choice>
    <mc:Fallback xmlns="">
      <p:transition spd="slow" advTm="258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B2117-0EAD-414E-B610-79AB5952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05" y="417443"/>
            <a:ext cx="10213579" cy="1320800"/>
          </a:xfrm>
        </p:spPr>
        <p:txBody>
          <a:bodyPr/>
          <a:lstStyle/>
          <a:p>
            <a:r>
              <a:rPr lang="en-US" dirty="0"/>
              <a:t>Examples: if x= 2 , y=3 and z= 6</a:t>
            </a:r>
            <a:br>
              <a:rPr lang="en-US" dirty="0"/>
            </a:br>
            <a:r>
              <a:rPr lang="en-US" dirty="0"/>
              <a:t>Find the value of: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89AC6-4311-4039-9C5B-9184B9E9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4341"/>
            <a:ext cx="10053940" cy="4426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7x + 10                                         b) 2x + 5z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7*2 + 10 = 24                                         2*2 + 5*6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                                4 + 30 = 34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/>
              <a:t>c) 3x – 2y + z                                    d) 10z – y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3*2 -2*3 + 6                                           10*6 – 3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6 – 6 + 6 = 6                                           60 – 3 = 57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e) x – z                                             f) 2xyz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2 – 6 = -4                                              2*2*3*6 = 72</a:t>
            </a:r>
          </a:p>
        </p:txBody>
      </p:sp>
    </p:spTree>
    <p:extLst>
      <p:ext uri="{BB962C8B-B14F-4D97-AF65-F5344CB8AC3E}">
        <p14:creationId xmlns:p14="http://schemas.microsoft.com/office/powerpoint/2010/main" val="520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2"/>
    </mc:Choice>
    <mc:Fallback xmlns="">
      <p:transition spd="slow" advTm="101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A6E77-3EA4-40DF-B04C-2405E539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04" y="426961"/>
            <a:ext cx="9613861" cy="3599316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/>
              <a:t>https://www.youtube.com/watch?v=nARfQA8Vz6c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3A12B3-9BDC-4EA5-A1C1-84B1D8D90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054" y="2601171"/>
            <a:ext cx="2394976" cy="24226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1EBEBF-BEDE-4C9B-90CB-5FD722426CEB}"/>
              </a:ext>
            </a:extLst>
          </p:cNvPr>
          <p:cNvSpPr txBox="1"/>
          <p:nvPr/>
        </p:nvSpPr>
        <p:spPr>
          <a:xfrm>
            <a:off x="8278054" y="5018347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7A, P. 104</a:t>
            </a:r>
          </a:p>
          <a:p>
            <a:r>
              <a:rPr lang="en-US" dirty="0"/>
              <a:t>Q 1 , 2 , 3 , 4 , 5</a:t>
            </a:r>
          </a:p>
        </p:txBody>
      </p:sp>
    </p:spTree>
    <p:extLst>
      <p:ext uri="{BB962C8B-B14F-4D97-AF65-F5344CB8AC3E}">
        <p14:creationId xmlns:p14="http://schemas.microsoft.com/office/powerpoint/2010/main" val="35122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A8207-E061-466A-9F1B-B0184800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675" y="131928"/>
            <a:ext cx="8596668" cy="1320800"/>
          </a:xfrm>
        </p:spPr>
        <p:txBody>
          <a:bodyPr/>
          <a:lstStyle/>
          <a:p>
            <a:r>
              <a:rPr lang="en-US" dirty="0"/>
              <a:t>Formulae.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A9E63-4155-443C-A52B-50318263B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75" y="964639"/>
            <a:ext cx="9613861" cy="49175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 </a:t>
            </a:r>
            <a:r>
              <a:rPr lang="en-US" sz="2000" b="1" dirty="0"/>
              <a:t>formula</a:t>
            </a:r>
            <a:r>
              <a:rPr lang="en-US" sz="2000" dirty="0"/>
              <a:t> is a mathematical rule or relationship that uses letters to represent amounts that can be changed – these are called </a:t>
            </a:r>
            <a:r>
              <a:rPr lang="en-US" sz="2000" b="1" dirty="0">
                <a:solidFill>
                  <a:schemeClr val="tx2">
                    <a:lumMod val="10000"/>
                  </a:schemeClr>
                </a:solidFill>
              </a:rPr>
              <a:t>variables</a:t>
            </a:r>
            <a:r>
              <a:rPr lang="en-US" sz="2000" b="1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For example: </a:t>
            </a:r>
            <a:r>
              <a:rPr lang="en-US" sz="2000" b="1" dirty="0">
                <a:solidFill>
                  <a:schemeClr val="tx2">
                    <a:lumMod val="10000"/>
                  </a:schemeClr>
                </a:solidFill>
              </a:rPr>
              <a:t>P = 2L + 2W </a:t>
            </a:r>
            <a:r>
              <a:rPr lang="en-US" sz="2000" b="1" dirty="0"/>
              <a:t>is a formula. You would need to know the values to substitute for L and W to work out the value of P.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000" dirty="0"/>
              <a:t>Formulae are used in everyday life, from working out areas and volumes of shapes to converting units of measurement. Knowing how to use and rearrange formulae are very useful skills</a:t>
            </a:r>
          </a:p>
        </p:txBody>
      </p:sp>
    </p:spTree>
    <p:extLst>
      <p:ext uri="{BB962C8B-B14F-4D97-AF65-F5344CB8AC3E}">
        <p14:creationId xmlns:p14="http://schemas.microsoft.com/office/powerpoint/2010/main" val="355652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0F2AF-681B-4D73-B611-C59762B8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up formulae of your own.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8E08-737D-442B-95F2-DBDD09D34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799" y="1270000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To derive a formula means to use known information to write a formula connecting variables.</a:t>
            </a:r>
          </a:p>
        </p:txBody>
      </p:sp>
    </p:spTree>
    <p:extLst>
      <p:ext uri="{BB962C8B-B14F-4D97-AF65-F5344CB8AC3E}">
        <p14:creationId xmlns:p14="http://schemas.microsoft.com/office/powerpoint/2010/main" val="232204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07F5DC-10AA-4821-B7B1-0CEAABE18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002" y="1420862"/>
            <a:ext cx="2394976" cy="24226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814A53-B757-4942-B361-914AC1D5B098}"/>
              </a:ext>
            </a:extLst>
          </p:cNvPr>
          <p:cNvSpPr txBox="1"/>
          <p:nvPr/>
        </p:nvSpPr>
        <p:spPr>
          <a:xfrm>
            <a:off x="3644347" y="3988904"/>
            <a:ext cx="2814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7B, P. 105</a:t>
            </a:r>
          </a:p>
          <a:p>
            <a:r>
              <a:rPr lang="en-US" dirty="0"/>
              <a:t>Q 1 to 11 </a:t>
            </a:r>
          </a:p>
          <a:p>
            <a:endParaRPr lang="en-US" dirty="0"/>
          </a:p>
          <a:p>
            <a:r>
              <a:rPr lang="en-US" u="sng" dirty="0"/>
              <a:t>Ex. 7C, P. 106</a:t>
            </a:r>
          </a:p>
          <a:p>
            <a:r>
              <a:rPr lang="en-US" dirty="0"/>
              <a:t>Q 1 to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38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8BCD5-1C28-4BE3-B452-C82E130E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86" y="534864"/>
            <a:ext cx="9613861" cy="1080938"/>
          </a:xfrm>
        </p:spPr>
        <p:txBody>
          <a:bodyPr/>
          <a:lstStyle/>
          <a:p>
            <a:r>
              <a:rPr lang="en-US" dirty="0"/>
              <a:t>Rearranging formulae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0F439-9468-4866-83AF-54B8CE992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6" y="1818257"/>
            <a:ext cx="9613861" cy="41867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</a:t>
            </a:r>
            <a:r>
              <a:rPr lang="en-US" b="1" dirty="0"/>
              <a:t>subject </a:t>
            </a:r>
            <a:r>
              <a:rPr lang="en-US" dirty="0"/>
              <a:t>of a formula is the variable that is being found.</a:t>
            </a:r>
          </a:p>
          <a:p>
            <a:pPr>
              <a:lnSpc>
                <a:spcPct val="150000"/>
              </a:lnSpc>
            </a:pPr>
            <a:r>
              <a:rPr lang="en-US" dirty="0"/>
              <a:t>It is the letter on its own on one side of the equals sign.</a:t>
            </a:r>
          </a:p>
          <a:p>
            <a:pPr>
              <a:lnSpc>
                <a:spcPct val="150000"/>
              </a:lnSpc>
            </a:pPr>
            <a:r>
              <a:rPr lang="en-US" dirty="0"/>
              <a:t>For the formula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dirty="0"/>
              <a:t> + 2 the subject is </a:t>
            </a:r>
            <a:r>
              <a:rPr lang="en-US" i="1" dirty="0"/>
              <a:t>B</a:t>
            </a:r>
          </a:p>
          <a:p>
            <a:pPr>
              <a:lnSpc>
                <a:spcPct val="150000"/>
              </a:lnSpc>
            </a:pPr>
            <a:r>
              <a:rPr lang="en-US" dirty="0"/>
              <a:t>For the formula 6</a:t>
            </a:r>
            <a:r>
              <a:rPr lang="en-US" i="1" dirty="0"/>
              <a:t>p</a:t>
            </a:r>
            <a:r>
              <a:rPr lang="en-US" dirty="0"/>
              <a:t> = </a:t>
            </a:r>
            <a:r>
              <a:rPr lang="en-US" i="1" dirty="0"/>
              <a:t>m</a:t>
            </a:r>
            <a:r>
              <a:rPr lang="en-US" dirty="0"/>
              <a:t> the subject is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You can use the inverse operations in Algebra to </a:t>
            </a:r>
            <a:r>
              <a:rPr lang="en-US" b="1" dirty="0"/>
              <a:t>rearrange</a:t>
            </a:r>
            <a:r>
              <a:rPr lang="en-US" dirty="0"/>
              <a:t> a formula which is known as </a:t>
            </a:r>
            <a:r>
              <a:rPr lang="en-US" b="1" dirty="0"/>
              <a:t>changing the subject </a:t>
            </a:r>
            <a:r>
              <a:rPr lang="en-US" dirty="0"/>
              <a:t>of a formula.</a:t>
            </a:r>
          </a:p>
        </p:txBody>
      </p:sp>
    </p:spTree>
    <p:extLst>
      <p:ext uri="{BB962C8B-B14F-4D97-AF65-F5344CB8AC3E}">
        <p14:creationId xmlns:p14="http://schemas.microsoft.com/office/powerpoint/2010/main" val="4585024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6104</TotalTime>
  <Words>909</Words>
  <Application>Microsoft Office PowerPoint</Application>
  <PresentationFormat>Widescreen</PresentationFormat>
  <Paragraphs>99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  <vt:variant>
        <vt:lpstr>Custom Shows</vt:lpstr>
      </vt:variant>
      <vt:variant>
        <vt:i4>1</vt:i4>
      </vt:variant>
    </vt:vector>
  </HeadingPairs>
  <TitlesOfParts>
    <vt:vector size="26" baseType="lpstr">
      <vt:lpstr>Arial</vt:lpstr>
      <vt:lpstr>Calibri</vt:lpstr>
      <vt:lpstr>Cambria Math</vt:lpstr>
      <vt:lpstr>Trebuchet MS</vt:lpstr>
      <vt:lpstr>Wingdings</vt:lpstr>
      <vt:lpstr>Wingdings 3</vt:lpstr>
      <vt:lpstr>Facet</vt:lpstr>
      <vt:lpstr>Unit (7): Equations and formulae</vt:lpstr>
      <vt:lpstr>Objectives.</vt:lpstr>
      <vt:lpstr>Substitution into expressions.</vt:lpstr>
      <vt:lpstr>Examples: if x= 2 , y=3 and z= 6 Find the value of:</vt:lpstr>
      <vt:lpstr>PowerPoint Presentation</vt:lpstr>
      <vt:lpstr>Formulae.</vt:lpstr>
      <vt:lpstr>Making up formulae of your own.</vt:lpstr>
      <vt:lpstr>PowerPoint Presentation</vt:lpstr>
      <vt:lpstr>Rearranging formulae</vt:lpstr>
      <vt:lpstr>Example: Rearrange these formulae to make x the subject.</vt:lpstr>
      <vt:lpstr>PowerPoint Presentation</vt:lpstr>
      <vt:lpstr>Solving equations.</vt:lpstr>
      <vt:lpstr>PowerPoint Presentation</vt:lpstr>
      <vt:lpstr>Example: solve 2a + 1 = 7 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(8): Equations and formuale</dc:title>
  <dc:creator>Admin</dc:creator>
  <cp:lastModifiedBy>L.AldawaherAlhalasah</cp:lastModifiedBy>
  <cp:revision>27</cp:revision>
  <dcterms:created xsi:type="dcterms:W3CDTF">2021-02-16T06:15:57Z</dcterms:created>
  <dcterms:modified xsi:type="dcterms:W3CDTF">2023-03-04T08:09:52Z</dcterms:modified>
</cp:coreProperties>
</file>