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BF61-CE1D-47C5-953B-0A2772EB9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7DF7F-DF0D-4E1D-80EC-F3BA21784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2899D-AA44-4D95-B7B3-B989ACE0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F776A-A587-4ECF-A5CE-B37AF8E0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6955-0298-47D5-98CD-FBB9A172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1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7295-FB77-47E1-82DF-C5A563FC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12099-9186-43E6-92B6-A004BAB5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431F8-715A-4A08-8B51-DA96C3F1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FE72-DA28-4963-8B74-FE98A227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86A98-37E6-4C94-9E79-635E8FBD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02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E1D02-8779-4622-A025-F5F35A793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9F9CD-1A48-48E0-A019-5904B0B0B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30FE2-C70B-439C-9783-30AAE599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CF6E-9614-47A4-93F7-554B1950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B9E83-E0C5-40D7-8E15-23C225F3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0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F9CD-6217-402D-81F7-EAE43DC1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C3C21-24AA-4BBB-873D-15B2405EE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08896-BEB4-41C2-B92C-3332E75F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33A8-07EF-42E5-A735-CE4F4052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86E79-7A52-448F-A7E8-45D8077E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46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3D44-DD48-4D79-9C02-2954A516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A650E-0C65-4EA5-B815-0251AAA0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C4BBF-4346-43D8-AAD9-6552CFEB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44A11-9950-4CC0-9DE1-16C20D32E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D8882-D226-470A-9F90-8954FAF1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8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498F-F211-47D3-9F5A-57267091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E1C0-8F44-4263-9B26-FD2F5516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4CDAF-7D80-4957-AEBD-9DBE2C01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D6DD-3167-4100-A90F-F8D5854A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70ABC-C37E-4A2B-A59F-D299AB81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BEB49-DC7B-4A71-ACEF-FF779380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44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37C1-24DC-47DB-9A30-A823E651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07667-31FE-42AC-BA22-7B508AB15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A3D30-D20B-4B65-A376-2A751FC5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55163-9FD5-496E-9FB6-2827B4AD4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6FBD6-03BF-4C8E-897E-375B96241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1C7A5-5983-4832-974B-83D36C9D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0FF06-DC74-47A4-BBFC-6C5A0AE6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33786-48AC-4279-A8BF-B76CB205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2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A621-A1F4-4929-BCB2-83B96BA7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1FBDF-6237-4C66-A370-A2CCDD40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0B88E-B879-48E0-B211-4499E452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5F84-258C-4A30-8AAA-9B6B68D2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78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D1A9E-C6D7-4ED3-A435-E2A4F81E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CA526-1743-4404-B3F3-E60B571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A8C0-31C0-4E19-803F-9F96784B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1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E85D-4C1A-4E3A-B20E-72D3916F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A222-5FC5-47CC-A113-E06C7861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AE361-2484-4699-8983-101852805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C01CD-2071-407F-A50C-BC48B8A4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C44E1-7CFC-4CF8-99F1-0C960E20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6C41-C52E-4BB2-BE7B-C4A22B72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8197-1722-4129-9D05-D066FBD9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07CB7-730E-4A26-8D01-D24A2B190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F1146-17CC-4142-A004-F9337B857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FC058-C78A-4793-8E71-AEE6A3DA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707F-5B39-4263-B4F6-181A30B2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6EEF-8BB6-4128-8BB3-78760C36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1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75261-A5BB-4A5B-AF2B-9B566EEB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22F31-EC8B-4FE9-A84C-3AE596B12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80C26-7FAF-411E-91B2-2F9B1CC9A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FC650-D24D-4F88-AC4C-353C4BC31D4B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AA82-96B5-43D8-B580-91CC59371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ACC7C-9C2A-4CD7-8946-4DE27084C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5F9D-0D72-49DD-80E2-5C890E293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2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dictionary.cambridge.org/dictionary/english/number" TargetMode="External"/><Relationship Id="rId7" Type="http://schemas.openxmlformats.org/officeDocument/2006/relationships/hyperlink" Target="https://dictionary.cambridge.org/dictionary/english/measured" TargetMode="External"/><Relationship Id="rId2" Type="http://schemas.openxmlformats.org/officeDocument/2006/relationships/hyperlink" Target="https://dictionary.cambridge.org/dictionary/english/symbo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especially" TargetMode="External"/><Relationship Id="rId5" Type="http://schemas.openxmlformats.org/officeDocument/2006/relationships/hyperlink" Target="https://dictionary.cambridge.org/dictionary/english/express" TargetMode="External"/><Relationship Id="rId4" Type="http://schemas.openxmlformats.org/officeDocument/2006/relationships/hyperlink" Target="https://dictionary.cambridge.org/dictionary/english/amount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buy" TargetMode="External"/><Relationship Id="rId3" Type="http://schemas.openxmlformats.org/officeDocument/2006/relationships/hyperlink" Target="https://dictionary.cambridge.org/dictionary/english/sell" TargetMode="External"/><Relationship Id="rId7" Type="http://schemas.openxmlformats.org/officeDocument/2006/relationships/hyperlink" Target="https://dictionary.cambridge.org/dictionary/english/people" TargetMode="External"/><Relationship Id="rId2" Type="http://schemas.openxmlformats.org/officeDocument/2006/relationships/hyperlink" Target="https://dictionary.cambridge.org/dictionary/english/sho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food" TargetMode="External"/><Relationship Id="rId5" Type="http://schemas.openxmlformats.org/officeDocument/2006/relationships/hyperlink" Target="https://dictionary.cambridge.org/dictionary/english/magazine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dictionary.cambridge.org/dictionary/english/newspaper" TargetMode="Externa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dictionary.cambridge.org/dictionary/english/newspaper" TargetMode="External"/><Relationship Id="rId7" Type="http://schemas.openxmlformats.org/officeDocument/2006/relationships/hyperlink" Target="https://dictionary.cambridge.org/dictionary/english/group" TargetMode="External"/><Relationship Id="rId2" Type="http://schemas.openxmlformats.org/officeDocument/2006/relationships/hyperlink" Target="https://dictionary.cambridge.org/dictionary/english/interne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considered" TargetMode="External"/><Relationship Id="rId5" Type="http://schemas.openxmlformats.org/officeDocument/2006/relationships/hyperlink" Target="https://dictionary.cambridge.org/dictionary/english/television" TargetMode="External"/><Relationship Id="rId4" Type="http://schemas.openxmlformats.org/officeDocument/2006/relationships/hyperlink" Target="https://dictionary.cambridge.org/dictionary/english/magazine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description" TargetMode="External"/><Relationship Id="rId13" Type="http://schemas.openxmlformats.org/officeDocument/2006/relationships/hyperlink" Target="https://dictionary.cambridge.org/dictionary/english/happen" TargetMode="External"/><Relationship Id="rId3" Type="http://schemas.openxmlformats.org/officeDocument/2006/relationships/hyperlink" Target="https://dictionary.cambridge.org/dictionary/english/talk" TargetMode="External"/><Relationship Id="rId7" Type="http://schemas.openxmlformats.org/officeDocument/2006/relationships/hyperlink" Target="https://dictionary.cambridge.org/dictionary/english/spoken" TargetMode="External"/><Relationship Id="rId12" Type="http://schemas.openxmlformats.org/officeDocument/2006/relationships/hyperlink" Target="https://dictionary.cambridge.org/dictionary/english/broadcast" TargetMode="External"/><Relationship Id="rId2" Type="http://schemas.openxmlformats.org/officeDocument/2006/relationships/hyperlink" Target="https://dictionary.cambridge.org/dictionary/english/thin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decision" TargetMode="External"/><Relationship Id="rId11" Type="http://schemas.openxmlformats.org/officeDocument/2006/relationships/hyperlink" Target="https://dictionary.cambridge.org/dictionary/english/television" TargetMode="External"/><Relationship Id="rId5" Type="http://schemas.openxmlformats.org/officeDocument/2006/relationships/hyperlink" Target="https://dictionary.cambridge.org/dictionary/english/change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s://dictionary.cambridge.org/dictionary/english/radio" TargetMode="External"/><Relationship Id="rId4" Type="http://schemas.openxmlformats.org/officeDocument/2006/relationships/hyperlink" Target="https://dictionary.cambridge.org/dictionary/english/order" TargetMode="External"/><Relationship Id="rId9" Type="http://schemas.openxmlformats.org/officeDocument/2006/relationships/hyperlink" Target="https://dictionary.cambridge.org/dictionary/english/event" TargetMode="External"/><Relationship Id="rId1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attack" TargetMode="External"/><Relationship Id="rId2" Type="http://schemas.openxmlformats.org/officeDocument/2006/relationships/hyperlink" Target="https://dictionary.cambridge.org/dictionary/english/hi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dictionary.cambridge.org/dictionary/english/forceful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6A0FCD-67B3-4844-86F8-58EB6B20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Vocabulary Ex. B page 98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Targeting Vocabulary with Deaf and Hard of Hearing Children ...">
            <a:extLst>
              <a:ext uri="{FF2B5EF4-FFF2-40B4-BE49-F238E27FC236}">
                <a16:creationId xmlns:a16="http://schemas.microsoft.com/office/drawing/2014/main" id="{67E9B226-7291-4C96-B75C-ECA6BE35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338388"/>
            <a:ext cx="80486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2B3A-968B-40CB-8394-8E5D5A43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Statistics/ Measurement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4" descr="50 Surprising Social Media Statistics In 2020 | Social media ...">
            <a:extLst>
              <a:ext uri="{FF2B5EF4-FFF2-40B4-BE49-F238E27FC236}">
                <a16:creationId xmlns:a16="http://schemas.microsoft.com/office/drawing/2014/main" id="{DB5745B2-C15F-4DEB-8F22-FD54002A4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6" y="2785403"/>
            <a:ext cx="5911888" cy="37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easurement - Lessons - Tes Teach">
            <a:extLst>
              <a:ext uri="{FF2B5EF4-FFF2-40B4-BE49-F238E27FC236}">
                <a16:creationId xmlns:a16="http://schemas.microsoft.com/office/drawing/2014/main" id="{B711799B-F836-496A-9105-363C624B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67" y="2451652"/>
            <a:ext cx="5792644" cy="43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5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04E0-AEE1-4145-9A0B-FAF8D5BE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65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Statistics: </a:t>
            </a:r>
            <a:r>
              <a:rPr lang="en-US" dirty="0"/>
              <a:t> focuses on making the most of the data in hand.</a:t>
            </a:r>
            <a:br>
              <a:rPr lang="en-US" dirty="0"/>
            </a:br>
            <a:r>
              <a:rPr lang="en-US" b="1" dirty="0"/>
              <a:t>Measurement</a:t>
            </a:r>
            <a:r>
              <a:rPr lang="en-US" dirty="0"/>
              <a:t>:  is defined as the act of measuring or the size of something.</a:t>
            </a:r>
            <a:endParaRPr lang="en-GB" dirty="0"/>
          </a:p>
        </p:txBody>
      </p:sp>
      <p:pic>
        <p:nvPicPr>
          <p:cNvPr id="6146" name="Picture 2" descr="Measurement - Lessons - Tes Teach">
            <a:extLst>
              <a:ext uri="{FF2B5EF4-FFF2-40B4-BE49-F238E27FC236}">
                <a16:creationId xmlns:a16="http://schemas.microsoft.com/office/drawing/2014/main" id="{0269D874-5D82-4140-A99F-F5B1F016A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67" y="2451652"/>
            <a:ext cx="5792644" cy="43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50 Surprising Social Media Statistics In 2020 | Social media ...">
            <a:extLst>
              <a:ext uri="{FF2B5EF4-FFF2-40B4-BE49-F238E27FC236}">
                <a16:creationId xmlns:a16="http://schemas.microsoft.com/office/drawing/2014/main" id="{0BAA0835-03C2-49D9-9EE0-DA7AC1E4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6" y="2785403"/>
            <a:ext cx="5911888" cy="37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4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ACB7-E5BA-4B83-B83E-DE5A9E21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Figures/ Quantity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Relations - Math 9 Outline">
            <a:extLst>
              <a:ext uri="{FF2B5EF4-FFF2-40B4-BE49-F238E27FC236}">
                <a16:creationId xmlns:a16="http://schemas.microsoft.com/office/drawing/2014/main" id="{7A2EC2E3-F6CB-4ACB-9C0C-5FCAB776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2644727"/>
            <a:ext cx="4792801" cy="384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ee download | Brand Sales Logo , Last Chance transparent ...">
            <a:extLst>
              <a:ext uri="{FF2B5EF4-FFF2-40B4-BE49-F238E27FC236}">
                <a16:creationId xmlns:a16="http://schemas.microsoft.com/office/drawing/2014/main" id="{831892CF-2B15-4A4A-B379-10EDC61F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40" y="2799471"/>
            <a:ext cx="5358160" cy="349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4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2794-0DED-4D65-B23A-5A94FB00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3434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C000"/>
                </a:solidFill>
                <a:highlight>
                  <a:srgbClr val="FFFF00"/>
                </a:highlight>
                <a:latin typeface="+mn-lt"/>
              </a:rPr>
              <a:t>Figures: </a:t>
            </a:r>
            <a:r>
              <a:rPr lang="en-US" u="sng" dirty="0">
                <a:latin typeface="+mn-lt"/>
              </a:rPr>
              <a:t>the </a:t>
            </a:r>
            <a:r>
              <a:rPr lang="en-US" u="sng" dirty="0">
                <a:latin typeface="+mn-lt"/>
                <a:hlinkClick r:id="rId2" tooltip="symb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symbol</a:t>
            </a:r>
            <a:r>
              <a:rPr lang="en-US" u="sng" dirty="0">
                <a:latin typeface="+mn-lt"/>
              </a:rPr>
              <a:t> for a </a:t>
            </a:r>
            <a:r>
              <a:rPr lang="en-US" u="sng" dirty="0">
                <a:latin typeface="+mn-lt"/>
                <a:hlinkClick r:id="rId3" tooltip="numb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number</a:t>
            </a:r>
            <a:r>
              <a:rPr lang="en-US" u="sng" dirty="0">
                <a:latin typeface="+mn-lt"/>
              </a:rPr>
              <a:t> or an </a:t>
            </a:r>
            <a:r>
              <a:rPr lang="en-US" u="sng" dirty="0">
                <a:latin typeface="+mn-lt"/>
                <a:hlinkClick r:id="rId4" tooltip="amou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amount</a:t>
            </a:r>
            <a:r>
              <a:rPr lang="en-US" u="sng" dirty="0">
                <a:latin typeface="+mn-lt"/>
              </a:rPr>
              <a:t> </a:t>
            </a:r>
            <a:r>
              <a:rPr lang="en-US" u="sng" dirty="0">
                <a:latin typeface="+mn-lt"/>
                <a:hlinkClick r:id="rId5" tooltip="express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expressed</a:t>
            </a:r>
            <a:r>
              <a:rPr lang="en-US" u="sng" dirty="0">
                <a:latin typeface="+mn-lt"/>
              </a:rPr>
              <a:t> in </a:t>
            </a:r>
            <a:r>
              <a:rPr lang="en-US" u="sng" dirty="0">
                <a:latin typeface="+mn-lt"/>
                <a:hlinkClick r:id="rId3" tooltip="numb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numbers</a:t>
            </a:r>
            <a:r>
              <a:rPr lang="en-US" u="sng" dirty="0">
                <a:latin typeface="+mn-lt"/>
              </a:rPr>
              <a:t>.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GB" dirty="0">
                <a:solidFill>
                  <a:srgbClr val="FFC000"/>
                </a:solidFill>
                <a:highlight>
                  <a:srgbClr val="FFFF00"/>
                </a:highlight>
                <a:latin typeface="+mn-lt"/>
              </a:rPr>
              <a:t>Quantity</a:t>
            </a:r>
            <a:r>
              <a:rPr lang="en-GB" dirty="0">
                <a:latin typeface="+mn-lt"/>
              </a:rPr>
              <a:t> :</a:t>
            </a:r>
            <a:r>
              <a:rPr lang="en-US" u="sng" dirty="0">
                <a:latin typeface="+mn-lt"/>
              </a:rPr>
              <a:t>the </a:t>
            </a:r>
            <a:r>
              <a:rPr lang="en-US" u="sng" dirty="0">
                <a:latin typeface="+mn-lt"/>
                <a:hlinkClick r:id="rId4" tooltip="amou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amount</a:t>
            </a:r>
            <a:r>
              <a:rPr lang="en-US" u="sng" dirty="0">
                <a:latin typeface="+mn-lt"/>
              </a:rPr>
              <a:t> or </a:t>
            </a:r>
            <a:r>
              <a:rPr lang="en-US" u="sng" dirty="0">
                <a:latin typeface="+mn-lt"/>
                <a:hlinkClick r:id="rId3" tooltip="numb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number</a:t>
            </a:r>
            <a:r>
              <a:rPr lang="en-US" u="sng" dirty="0">
                <a:latin typeface="+mn-lt"/>
              </a:rPr>
              <a:t> of something, </a:t>
            </a:r>
            <a:r>
              <a:rPr lang="en-US" u="sng" dirty="0">
                <a:latin typeface="+mn-lt"/>
                <a:hlinkClick r:id="rId6" tooltip="especial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especially</a:t>
            </a:r>
            <a:r>
              <a:rPr lang="en-US" u="sng" dirty="0">
                <a:latin typeface="+mn-lt"/>
              </a:rPr>
              <a:t> that can be </a:t>
            </a:r>
            <a:r>
              <a:rPr lang="en-US" u="sng" dirty="0">
                <a:latin typeface="+mn-lt"/>
                <a:hlinkClick r:id="rId7" tooltip="measur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measured</a:t>
            </a:r>
            <a:r>
              <a:rPr lang="en-US" u="sng" dirty="0">
                <a:latin typeface="+mn-lt"/>
              </a:rPr>
              <a:t>.</a:t>
            </a:r>
            <a:endParaRPr lang="en-GB" u="sng" dirty="0">
              <a:latin typeface="+mn-lt"/>
            </a:endParaRPr>
          </a:p>
        </p:txBody>
      </p:sp>
      <p:pic>
        <p:nvPicPr>
          <p:cNvPr id="7170" name="Picture 2" descr="Relations - Math 9 Outline">
            <a:extLst>
              <a:ext uri="{FF2B5EF4-FFF2-40B4-BE49-F238E27FC236}">
                <a16:creationId xmlns:a16="http://schemas.microsoft.com/office/drawing/2014/main" id="{C6904C19-A9C5-44C3-B689-FABA917E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3222509"/>
            <a:ext cx="4073183" cy="32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ee download | Brand Sales Logo , Last Chance transparent ...">
            <a:extLst>
              <a:ext uri="{FF2B5EF4-FFF2-40B4-BE49-F238E27FC236}">
                <a16:creationId xmlns:a16="http://schemas.microsoft.com/office/drawing/2014/main" id="{46914EAF-6351-4E76-8B32-0D0784E4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40" y="3321507"/>
            <a:ext cx="4558060" cy="29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25C3-8532-4F9D-B05A-109B8F27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 booth - </a:t>
            </a:r>
            <a:r>
              <a:rPr lang="en-GB" b="1" dirty="0">
                <a:solidFill>
                  <a:srgbClr val="7030A0"/>
                </a:solidFill>
              </a:rPr>
              <a:t>Newsagent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 descr="How to make your booth stand out at your next retail trade show ...">
            <a:extLst>
              <a:ext uri="{FF2B5EF4-FFF2-40B4-BE49-F238E27FC236}">
                <a16:creationId xmlns:a16="http://schemas.microsoft.com/office/drawing/2014/main" id="{63C5EB50-D347-465A-9898-85D71042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" y="2366889"/>
            <a:ext cx="4862732" cy="36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utley Newsagents | The Merrion Shopping Centre">
            <a:extLst>
              <a:ext uri="{FF2B5EF4-FFF2-40B4-BE49-F238E27FC236}">
                <a16:creationId xmlns:a16="http://schemas.microsoft.com/office/drawing/2014/main" id="{830E830F-1997-4C36-985F-2A034647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366889"/>
            <a:ext cx="5475921" cy="36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0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D6DBC-1A9F-485E-AB9E-D90C521D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062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</a:rPr>
              <a:t>A booth: </a:t>
            </a:r>
            <a:r>
              <a:rPr lang="en-US" sz="3200" b="1" dirty="0">
                <a:solidFill>
                  <a:srgbClr val="0070C0"/>
                </a:solidFill>
              </a:rPr>
              <a:t> is a temporary table, tent, or area that you set up in order to sell something.</a:t>
            </a:r>
            <a:br>
              <a:rPr lang="en-US" sz="3200" dirty="0"/>
            </a:br>
            <a:br>
              <a:rPr lang="en-US" sz="3200" dirty="0"/>
            </a:br>
            <a:r>
              <a:rPr lang="en-GB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Newsagent</a:t>
            </a:r>
            <a:r>
              <a:rPr lang="en-GB" sz="3200" u="sng" dirty="0">
                <a:solidFill>
                  <a:srgbClr val="FF0000"/>
                </a:solidFill>
                <a:highlight>
                  <a:srgbClr val="FFFF00"/>
                </a:highlight>
              </a:rPr>
              <a:t>:</a:t>
            </a:r>
            <a:r>
              <a:rPr lang="en-US" sz="3200" b="1" u="sng" dirty="0">
                <a:solidFill>
                  <a:srgbClr val="FF0000"/>
                </a:solidFill>
              </a:rPr>
              <a:t>a </a:t>
            </a:r>
            <a:r>
              <a:rPr lang="en-US" sz="3200" b="1" u="sng" dirty="0">
                <a:solidFill>
                  <a:srgbClr val="FF0000"/>
                </a:solidFill>
                <a:hlinkClick r:id="rId2" tooltip="sho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</a:t>
            </a:r>
            <a:r>
              <a:rPr lang="en-US" sz="3200" b="1" u="sng" dirty="0">
                <a:solidFill>
                  <a:srgbClr val="FF0000"/>
                </a:solidFill>
              </a:rPr>
              <a:t> that </a:t>
            </a:r>
            <a:r>
              <a:rPr lang="en-US" sz="3200" b="1" u="sng" dirty="0">
                <a:solidFill>
                  <a:srgbClr val="FF0000"/>
                </a:solidFill>
                <a:hlinkClick r:id="rId3" tooltip="sel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sells</a:t>
            </a:r>
            <a:r>
              <a:rPr lang="en-US" sz="3200" b="1" u="sng" dirty="0">
                <a:solidFill>
                  <a:srgbClr val="FF0000"/>
                </a:solidFill>
              </a:rPr>
              <a:t> </a:t>
            </a:r>
            <a:r>
              <a:rPr lang="en-US" sz="3200" b="1" u="sng" dirty="0">
                <a:solidFill>
                  <a:srgbClr val="FF0000"/>
                </a:solidFill>
                <a:hlinkClick r:id="rId4" tooltip="newspap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newspapers</a:t>
            </a:r>
            <a:r>
              <a:rPr lang="en-US" sz="3200" b="1" u="sng" dirty="0">
                <a:solidFill>
                  <a:srgbClr val="FF0000"/>
                </a:solidFill>
              </a:rPr>
              <a:t> and </a:t>
            </a:r>
            <a:r>
              <a:rPr lang="en-US" sz="3200" b="1" u="sng" dirty="0">
                <a:solidFill>
                  <a:srgbClr val="FF0000"/>
                </a:solidFill>
                <a:hlinkClick r:id="rId5" tooltip="magazin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magazines</a:t>
            </a:r>
            <a:r>
              <a:rPr lang="en-US" sz="3200" b="1" u="sng" dirty="0">
                <a:solidFill>
                  <a:srgbClr val="FF0000"/>
                </a:solidFill>
              </a:rPr>
              <a:t>, as well as some </a:t>
            </a:r>
            <a:r>
              <a:rPr lang="en-US" sz="3200" b="1" u="sng" dirty="0">
                <a:solidFill>
                  <a:srgbClr val="FF0000"/>
                </a:solidFill>
                <a:hlinkClick r:id="rId6" tooltip="foo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foods</a:t>
            </a:r>
            <a:r>
              <a:rPr lang="en-US" sz="3200" b="1" u="sng" dirty="0">
                <a:solidFill>
                  <a:srgbClr val="FF0000"/>
                </a:solidFill>
              </a:rPr>
              <a:t> and things that </a:t>
            </a:r>
            <a:r>
              <a:rPr lang="en-US" sz="3200" b="1" u="sng" dirty="0">
                <a:solidFill>
                  <a:srgbClr val="FF0000"/>
                </a:solidFill>
                <a:hlinkClick r:id="rId7" tooltip="peop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</a:t>
            </a:r>
            <a:r>
              <a:rPr lang="en-US" sz="3200" b="1" u="sng" dirty="0">
                <a:solidFill>
                  <a:srgbClr val="FF0000"/>
                </a:solidFill>
              </a:rPr>
              <a:t> often </a:t>
            </a:r>
            <a:r>
              <a:rPr lang="en-US" sz="3200" b="1" u="sng" dirty="0">
                <a:solidFill>
                  <a:srgbClr val="FF0000"/>
                </a:solidFill>
                <a:hlinkClick r:id="rId8" tooltip="bu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buy</a:t>
            </a:r>
            <a:r>
              <a:rPr lang="en-US" sz="3200" b="1" u="sng" dirty="0">
                <a:solidFill>
                  <a:srgbClr val="FF0000"/>
                </a:solidFill>
              </a:rPr>
              <a:t> .</a:t>
            </a:r>
            <a:endParaRPr lang="en-GB" sz="3200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ow to make your booth stand out at your next retail trade show ...">
            <a:extLst>
              <a:ext uri="{FF2B5EF4-FFF2-40B4-BE49-F238E27FC236}">
                <a16:creationId xmlns:a16="http://schemas.microsoft.com/office/drawing/2014/main" id="{3F38FD9A-2934-48B2-932F-B013C8F8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" y="2366889"/>
            <a:ext cx="4862732" cy="36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tley Newsagents | The Merrion Shopping Centre">
            <a:extLst>
              <a:ext uri="{FF2B5EF4-FFF2-40B4-BE49-F238E27FC236}">
                <a16:creationId xmlns:a16="http://schemas.microsoft.com/office/drawing/2014/main" id="{3BCFE71C-FF58-4124-9CD1-75585E35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366889"/>
            <a:ext cx="5475921" cy="36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BD21-7EB7-4A47-B1F2-28A81A90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Media/ Press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 descr="Why Your Website Is Not Getting Traffic From Social Media">
            <a:extLst>
              <a:ext uri="{FF2B5EF4-FFF2-40B4-BE49-F238E27FC236}">
                <a16:creationId xmlns:a16="http://schemas.microsoft.com/office/drawing/2014/main" id="{428489CE-8BFD-43F0-9DF4-AAB6C502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5" y="2906484"/>
            <a:ext cx="4695972" cy="264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ress domain names registration - press out the news">
            <a:extLst>
              <a:ext uri="{FF2B5EF4-FFF2-40B4-BE49-F238E27FC236}">
                <a16:creationId xmlns:a16="http://schemas.microsoft.com/office/drawing/2014/main" id="{08359E74-2D7B-4431-BFFA-EE9E738E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85" y="2633628"/>
            <a:ext cx="3828610" cy="29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4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EC63-814D-4074-946F-5F8EB769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238539"/>
            <a:ext cx="10853531" cy="2451652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b="1" dirty="0">
                <a:highlight>
                  <a:srgbClr val="FFFF00"/>
                </a:highlight>
              </a:rPr>
              <a:t>Media: </a:t>
            </a:r>
            <a:r>
              <a:rPr lang="en-US" sz="4000" dirty="0"/>
              <a:t>is  like </a:t>
            </a:r>
            <a:r>
              <a:rPr lang="en-US" sz="4000" b="1" u="sng" dirty="0">
                <a:solidFill>
                  <a:srgbClr val="0070C0"/>
                </a:solidFill>
              </a:rPr>
              <a:t>the </a:t>
            </a:r>
            <a:r>
              <a:rPr lang="en-US" sz="4000" b="1" u="sng" dirty="0">
                <a:solidFill>
                  <a:srgbClr val="0070C0"/>
                </a:solidFill>
                <a:hlinkClick r:id="rId2" tooltip="intern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</a:t>
            </a:r>
            <a:r>
              <a:rPr lang="en-US" sz="4000" b="1" u="sng" dirty="0">
                <a:solidFill>
                  <a:srgbClr val="0070C0"/>
                </a:solidFill>
              </a:rPr>
              <a:t>, </a:t>
            </a:r>
            <a:r>
              <a:rPr lang="en-US" sz="4000" b="1" u="sng" dirty="0">
                <a:solidFill>
                  <a:srgbClr val="0070C0"/>
                </a:solidFill>
                <a:hlinkClick r:id="rId3" tooltip="newspap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newspapers</a:t>
            </a:r>
            <a:r>
              <a:rPr lang="en-US" sz="4000" b="1" u="sng" dirty="0">
                <a:solidFill>
                  <a:srgbClr val="0070C0"/>
                </a:solidFill>
              </a:rPr>
              <a:t>, </a:t>
            </a:r>
            <a:r>
              <a:rPr lang="en-US" sz="4000" b="1" u="sng" dirty="0">
                <a:solidFill>
                  <a:srgbClr val="0070C0"/>
                </a:solidFill>
                <a:hlinkClick r:id="rId4" tooltip="magazin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magazines</a:t>
            </a:r>
            <a:r>
              <a:rPr lang="en-US" sz="4000" b="1" u="sng" dirty="0">
                <a:solidFill>
                  <a:srgbClr val="0070C0"/>
                </a:solidFill>
              </a:rPr>
              <a:t>, </a:t>
            </a:r>
            <a:r>
              <a:rPr lang="en-US" sz="4000" b="1" u="sng" dirty="0">
                <a:solidFill>
                  <a:srgbClr val="0070C0"/>
                </a:solidFill>
                <a:hlinkClick r:id="rId5" tooltip="televis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television</a:t>
            </a:r>
            <a:r>
              <a:rPr lang="en-US" sz="4000" b="1" u="sng" dirty="0">
                <a:solidFill>
                  <a:srgbClr val="0070C0"/>
                </a:solidFill>
              </a:rPr>
              <a:t>, etc., </a:t>
            </a:r>
            <a:r>
              <a:rPr lang="en-US" sz="4000" b="1" u="sng" dirty="0">
                <a:solidFill>
                  <a:srgbClr val="0070C0"/>
                </a:solidFill>
                <a:hlinkClick r:id="rId6" tooltip="consider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considered</a:t>
            </a:r>
            <a:r>
              <a:rPr lang="en-US" sz="4000" b="1" u="sng" dirty="0">
                <a:solidFill>
                  <a:srgbClr val="0070C0"/>
                </a:solidFill>
              </a:rPr>
              <a:t> as a </a:t>
            </a:r>
            <a:r>
              <a:rPr lang="en-US" sz="4000" b="1" u="sng" dirty="0">
                <a:solidFill>
                  <a:srgbClr val="0070C0"/>
                </a:solidFill>
                <a:hlinkClick r:id="rId7" tooltip="grou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</a:t>
            </a:r>
            <a:r>
              <a:rPr lang="en-US" sz="4000" b="1" u="sng" dirty="0">
                <a:solidFill>
                  <a:srgbClr val="0070C0"/>
                </a:solidFill>
              </a:rPr>
              <a:t>.</a:t>
            </a:r>
            <a:br>
              <a:rPr lang="en-US" sz="4000" b="1" dirty="0"/>
            </a:br>
            <a:r>
              <a:rPr lang="en-US" sz="4000" b="1" dirty="0">
                <a:highlight>
                  <a:srgbClr val="FFFF00"/>
                </a:highlight>
              </a:rPr>
              <a:t>Press</a:t>
            </a:r>
            <a:r>
              <a:rPr lang="en-US" sz="4000" dirty="0">
                <a:highlight>
                  <a:srgbClr val="FFFF00"/>
                </a:highlight>
              </a:rPr>
              <a:t>: </a:t>
            </a:r>
            <a:r>
              <a:rPr lang="en-US" sz="4000" b="1" dirty="0">
                <a:solidFill>
                  <a:srgbClr val="FFC000"/>
                </a:solidFill>
              </a:rPr>
              <a:t>newspapers, and often radio and television news broadcasting.</a:t>
            </a:r>
            <a:endParaRPr lang="en-GB" sz="40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Why Your Website Is Not Getting Traffic From Social Media">
            <a:extLst>
              <a:ext uri="{FF2B5EF4-FFF2-40B4-BE49-F238E27FC236}">
                <a16:creationId xmlns:a16="http://schemas.microsoft.com/office/drawing/2014/main" id="{B6CFE8DC-F5DE-4FFE-997B-2A3EAB73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6" y="3105267"/>
            <a:ext cx="4695972" cy="264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ss domain names registration - press out the news">
            <a:extLst>
              <a:ext uri="{FF2B5EF4-FFF2-40B4-BE49-F238E27FC236}">
                <a16:creationId xmlns:a16="http://schemas.microsoft.com/office/drawing/2014/main" id="{3D4A27D3-A937-4D3C-90C3-7D0961F3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07" y="3105266"/>
            <a:ext cx="3828610" cy="291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5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CCEF-C185-47B3-BAD7-68334862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Review/ </a:t>
            </a:r>
            <a:r>
              <a:rPr lang="en-GB" b="1" u="sng" dirty="0"/>
              <a:t>Commentary</a:t>
            </a:r>
            <a:endParaRPr lang="en-US" dirty="0"/>
          </a:p>
        </p:txBody>
      </p:sp>
      <p:pic>
        <p:nvPicPr>
          <p:cNvPr id="3" name="Picture 2" descr="Listen to the Greatest Moments in Football Commentary History ...">
            <a:extLst>
              <a:ext uri="{FF2B5EF4-FFF2-40B4-BE49-F238E27FC236}">
                <a16:creationId xmlns:a16="http://schemas.microsoft.com/office/drawing/2014/main" id="{9F91A4E8-75C7-40DF-A28D-8752B0A0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8" y="2684015"/>
            <a:ext cx="5374152" cy="35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UCL start-up 'The Sport Review' enjoys record growth and ...">
            <a:extLst>
              <a:ext uri="{FF2B5EF4-FFF2-40B4-BE49-F238E27FC236}">
                <a16:creationId xmlns:a16="http://schemas.microsoft.com/office/drawing/2014/main" id="{FD2CBE80-0230-4D13-8E60-73357DBC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70" y="2684014"/>
            <a:ext cx="4619830" cy="356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2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37E6-2ADB-4C46-8FED-88EB86F5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6858"/>
          </a:xfrm>
        </p:spPr>
        <p:txBody>
          <a:bodyPr>
            <a:noAutofit/>
          </a:bodyPr>
          <a:lstStyle/>
          <a:p>
            <a:r>
              <a:rPr lang="en-US" sz="4000" b="1" u="sng" dirty="0">
                <a:highlight>
                  <a:srgbClr val="FFFF00"/>
                </a:highlight>
              </a:rPr>
              <a:t>Review</a:t>
            </a:r>
            <a:r>
              <a:rPr lang="en-US" sz="4000" b="1" u="sng" dirty="0"/>
              <a:t>: 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  <a:t>to 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hlinkClick r:id="rId2" tooltip="th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  <a:t> or 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hlinkClick r:id="rId3" tooltip="tal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  <a:t> about something again, in 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hlinkClick r:id="rId4" tooltip="ord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  <a:t> to make 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hlinkClick r:id="rId5" tooltip="chan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changes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  <a:t> to it or to make a 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hlinkClick r:id="rId6" tooltip="decis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decision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  <a:t> about it.</a:t>
            </a:r>
            <a:b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4000" b="1" u="sng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Commentary: </a:t>
            </a:r>
            <a:r>
              <a:rPr lang="en-US" sz="4000" b="1" u="sng" dirty="0">
                <a:solidFill>
                  <a:srgbClr val="00B0F0"/>
                </a:solidFill>
              </a:rPr>
              <a:t>a </a:t>
            </a:r>
            <a:r>
              <a:rPr lang="en-US" sz="4000" b="1" u="sng" dirty="0">
                <a:solidFill>
                  <a:srgbClr val="00B0F0"/>
                </a:solidFill>
                <a:hlinkClick r:id="rId7" tooltip="spok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spoken</a:t>
            </a:r>
            <a:r>
              <a:rPr lang="en-US" sz="4000" b="1" u="sng" dirty="0">
                <a:solidFill>
                  <a:srgbClr val="00B0F0"/>
                </a:solidFill>
              </a:rPr>
              <a:t> </a:t>
            </a:r>
            <a:r>
              <a:rPr lang="en-US" sz="4000" b="1" u="sng" dirty="0">
                <a:solidFill>
                  <a:srgbClr val="00B0F0"/>
                </a:solidFill>
                <a:hlinkClick r:id="rId8" tooltip="descri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description</a:t>
            </a:r>
            <a:r>
              <a:rPr lang="en-US" sz="4000" b="1" u="sng" dirty="0">
                <a:solidFill>
                  <a:srgbClr val="00B0F0"/>
                </a:solidFill>
              </a:rPr>
              <a:t> of an </a:t>
            </a:r>
            <a:r>
              <a:rPr lang="en-US" sz="4000" b="1" u="sng" dirty="0">
                <a:solidFill>
                  <a:srgbClr val="00B0F0"/>
                </a:solidFill>
                <a:hlinkClick r:id="rId9" tooltip="ev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</a:t>
            </a:r>
            <a:r>
              <a:rPr lang="en-US" sz="4000" b="1" u="sng" dirty="0">
                <a:solidFill>
                  <a:srgbClr val="00B0F0"/>
                </a:solidFill>
              </a:rPr>
              <a:t> on the </a:t>
            </a:r>
            <a:r>
              <a:rPr lang="en-US" sz="4000" b="1" u="sng" dirty="0">
                <a:solidFill>
                  <a:srgbClr val="00B0F0"/>
                </a:solidFill>
                <a:hlinkClick r:id="rId10" tooltip="rad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</a:t>
            </a:r>
            <a:r>
              <a:rPr lang="en-US" sz="4000" b="1" u="sng" dirty="0">
                <a:solidFill>
                  <a:srgbClr val="00B0F0"/>
                </a:solidFill>
              </a:rPr>
              <a:t> or </a:t>
            </a:r>
            <a:r>
              <a:rPr lang="en-US" sz="4000" b="1" u="sng" dirty="0">
                <a:solidFill>
                  <a:srgbClr val="00B0F0"/>
                </a:solidFill>
                <a:hlinkClick r:id="rId11" tooltip="televis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television</a:t>
            </a:r>
            <a:r>
              <a:rPr lang="en-US" sz="4000" b="1" u="sng" dirty="0">
                <a:solidFill>
                  <a:srgbClr val="00B0F0"/>
                </a:solidFill>
              </a:rPr>
              <a:t> that is </a:t>
            </a:r>
            <a:r>
              <a:rPr lang="en-US" sz="4000" b="1" u="sng" dirty="0">
                <a:solidFill>
                  <a:srgbClr val="00B0F0"/>
                </a:solidFill>
                <a:hlinkClick r:id="rId12" tooltip="broadca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broadcast</a:t>
            </a:r>
            <a:r>
              <a:rPr lang="en-US" sz="4000" b="1" u="sng" dirty="0">
                <a:solidFill>
                  <a:srgbClr val="00B0F0"/>
                </a:solidFill>
              </a:rPr>
              <a:t> as the </a:t>
            </a:r>
            <a:r>
              <a:rPr lang="en-US" sz="4000" b="1" u="sng" dirty="0">
                <a:solidFill>
                  <a:srgbClr val="00B0F0"/>
                </a:solidFill>
                <a:hlinkClick r:id="rId9" tooltip="ev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</a:t>
            </a:r>
            <a:r>
              <a:rPr lang="en-US" sz="4000" b="1" u="sng" dirty="0">
                <a:solidFill>
                  <a:srgbClr val="00B0F0"/>
                </a:solidFill>
              </a:rPr>
              <a:t> </a:t>
            </a:r>
            <a:r>
              <a:rPr lang="en-US" sz="4000" b="1" u="sng" dirty="0">
                <a:solidFill>
                  <a:srgbClr val="00B0F0"/>
                </a:solidFill>
                <a:hlinkClick r:id="rId13" tooltip="happe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happens</a:t>
            </a:r>
            <a:r>
              <a:rPr lang="en-US" sz="4000" b="1" u="sng" dirty="0">
                <a:solidFill>
                  <a:srgbClr val="00B0F0"/>
                </a:solidFill>
              </a:rPr>
              <a:t>.</a:t>
            </a:r>
            <a:endParaRPr lang="en-GB" sz="4000" b="1" u="sng" dirty="0">
              <a:solidFill>
                <a:srgbClr val="00B0F0"/>
              </a:solidFill>
            </a:endParaRPr>
          </a:p>
        </p:txBody>
      </p:sp>
      <p:pic>
        <p:nvPicPr>
          <p:cNvPr id="4098" name="Picture 2" descr="Listen to the Greatest Moments in Football Commentary History ...">
            <a:extLst>
              <a:ext uri="{FF2B5EF4-FFF2-40B4-BE49-F238E27FC236}">
                <a16:creationId xmlns:a16="http://schemas.microsoft.com/office/drawing/2014/main" id="{FB3C7550-C8B5-48D6-A1F1-51086D25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8" y="3379066"/>
            <a:ext cx="4327230" cy="28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CL start-up 'The Sport Review' enjoys record growth and ...">
            <a:extLst>
              <a:ext uri="{FF2B5EF4-FFF2-40B4-BE49-F238E27FC236}">
                <a16:creationId xmlns:a16="http://schemas.microsoft.com/office/drawing/2014/main" id="{74DB3940-DB52-42E3-A9C3-088D559A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70" y="3090842"/>
            <a:ext cx="4093056" cy="31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6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553D-9B2C-45B2-9DD4-021D6664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News flashes/ </a:t>
            </a:r>
            <a:r>
              <a:rPr lang="en-US" b="1" dirty="0">
                <a:solidFill>
                  <a:srgbClr val="C00000"/>
                </a:solidFill>
              </a:rPr>
              <a:t>Strike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 descr="news Flash&quot; photos, royalty-free images, graphics, vectors ...">
            <a:extLst>
              <a:ext uri="{FF2B5EF4-FFF2-40B4-BE49-F238E27FC236}">
                <a16:creationId xmlns:a16="http://schemas.microsoft.com/office/drawing/2014/main" id="{132FF203-54A5-4ED0-9940-77E3D748F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2" y="2994991"/>
            <a:ext cx="4270158" cy="34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You Don't Have to Hit to Hurt: An Open Letter to the Emotionally ...">
            <a:extLst>
              <a:ext uri="{FF2B5EF4-FFF2-40B4-BE49-F238E27FC236}">
                <a16:creationId xmlns:a16="http://schemas.microsoft.com/office/drawing/2014/main" id="{1D66A739-86AA-40D5-8990-EBA4849E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6763"/>
            <a:ext cx="4386469" cy="33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2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291B7-9F43-4EF1-9953-B21EDFBD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60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highlight>
                  <a:srgbClr val="FFFF00"/>
                </a:highlight>
              </a:rPr>
              <a:t>News flashes: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a single item of important news that is broadcast separately and often interrupts other programs.</a:t>
            </a:r>
            <a:br>
              <a:rPr lang="en-US" sz="4000" dirty="0"/>
            </a:br>
            <a:r>
              <a:rPr lang="en-US" sz="4000" b="1" dirty="0">
                <a:highlight>
                  <a:srgbClr val="FFFF00"/>
                </a:highlight>
              </a:rPr>
              <a:t>Strike: </a:t>
            </a:r>
            <a:r>
              <a:rPr lang="en-US" sz="4000" b="1" u="sng" dirty="0"/>
              <a:t>to </a:t>
            </a:r>
            <a:r>
              <a:rPr lang="en-US" sz="4000" b="1" u="sng" dirty="0">
                <a:hlinkClick r:id="rId2" tooltip="h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hit</a:t>
            </a:r>
            <a:r>
              <a:rPr lang="en-US" sz="4000" b="1" u="sng" dirty="0"/>
              <a:t> or </a:t>
            </a:r>
            <a:r>
              <a:rPr lang="en-US" sz="4000" b="1" u="sng" dirty="0">
                <a:hlinkClick r:id="rId3" tooltip="atta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attack</a:t>
            </a:r>
            <a:r>
              <a:rPr lang="en-US" sz="4000" b="1" u="sng" dirty="0"/>
              <a:t> someone or something </a:t>
            </a:r>
            <a:r>
              <a:rPr lang="en-US" sz="4000" b="1" u="sng" dirty="0">
                <a:hlinkClick r:id="rId4" tooltip="forceful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forcefully</a:t>
            </a:r>
            <a:r>
              <a:rPr lang="en-US" sz="4000" b="1" u="sng" dirty="0"/>
              <a:t>.</a:t>
            </a:r>
            <a:r>
              <a:rPr lang="en-US" sz="4000" b="1" dirty="0"/>
              <a:t> 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5122" name="Picture 2" descr="news Flash&quot; photos, royalty-free images, graphics, vectors ...">
            <a:extLst>
              <a:ext uri="{FF2B5EF4-FFF2-40B4-BE49-F238E27FC236}">
                <a16:creationId xmlns:a16="http://schemas.microsoft.com/office/drawing/2014/main" id="{F197CF6A-6712-4BFC-90D5-33105AFC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2" y="2994991"/>
            <a:ext cx="4270158" cy="34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ou Don't Have to Hit to Hurt: An Open Letter to the Emotionally ...">
            <a:extLst>
              <a:ext uri="{FF2B5EF4-FFF2-40B4-BE49-F238E27FC236}">
                <a16:creationId xmlns:a16="http://schemas.microsoft.com/office/drawing/2014/main" id="{0A04E184-DB21-4DC5-8A50-AD3AF29B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6763"/>
            <a:ext cx="4386469" cy="33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05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312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Vocabulary Ex. B page 98</vt:lpstr>
      <vt:lpstr>A booth - Newsagent</vt:lpstr>
      <vt:lpstr>A booth:  is a temporary table, tent, or area that you set up in order to sell something.  Newsagent:a shop that sells newspapers and magazines, as well as some foods and things that people often buy .</vt:lpstr>
      <vt:lpstr>Media/ Press</vt:lpstr>
      <vt:lpstr> Media: is  like the internet, newspapers, magazines, television, etc., considered as a group. Press: newspapers, and often radio and television news broadcasting.</vt:lpstr>
      <vt:lpstr>Review/ Commentary</vt:lpstr>
      <vt:lpstr>Review: to think or talk about something again, in order to make changes to it or to make a decision about it. Commentary: a spoken description of an event on the radio or television that is broadcast as the event happens.</vt:lpstr>
      <vt:lpstr>News flashes/ Strike</vt:lpstr>
      <vt:lpstr>News flashes: a single item of important news that is broadcast separately and often interrupts other programs. Strike: to hit or attack someone or something forcefully.  </vt:lpstr>
      <vt:lpstr>Statistics/ Measurement </vt:lpstr>
      <vt:lpstr>Statistics:  focuses on making the most of the data in hand. Measurement:  is defined as the act of measuring or the size of something.</vt:lpstr>
      <vt:lpstr>Figures/ Quantity</vt:lpstr>
      <vt:lpstr>Figures: the symbol for a number or an amount expressed in numbers.  Quantity :the amount or number of something, especially that can be measured.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 booth:  is a temporary table, tent, or area that you set up in order to sell something. Newsagent:a shop that sells newspapers and magazines, as well as some foods and things that people often buy .</dc:title>
  <dc:creator>Lubna Mreish</dc:creator>
  <cp:lastModifiedBy>L.Mriesh</cp:lastModifiedBy>
  <cp:revision>36</cp:revision>
  <dcterms:created xsi:type="dcterms:W3CDTF">2020-04-01T07:12:46Z</dcterms:created>
  <dcterms:modified xsi:type="dcterms:W3CDTF">2023-02-27T09:24:47Z</dcterms:modified>
</cp:coreProperties>
</file>