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3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b="1" dirty="0">
                <a:solidFill>
                  <a:srgbClr val="6A3918"/>
                </a:solidFill>
              </a:rPr>
              <a:t>ماذا تريدُ أن تكون؟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JO" sz="3600" b="1" dirty="0">
                <a:solidFill>
                  <a:srgbClr val="6A3918"/>
                </a:solidFill>
              </a:rPr>
              <a:t>رِحلَةُ ريشَةٍ</a:t>
            </a:r>
          </a:p>
        </p:txBody>
      </p:sp>
    </p:spTree>
    <p:extLst>
      <p:ext uri="{BB962C8B-B14F-4D97-AF65-F5344CB8AC3E}">
        <p14:creationId xmlns:p14="http://schemas.microsoft.com/office/powerpoint/2010/main" val="81634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>
                <a:solidFill>
                  <a:srgbClr val="6A3918"/>
                </a:solidFill>
              </a:rPr>
              <a:t>المعاني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1830" y="2560320"/>
            <a:ext cx="4368257" cy="3310128"/>
          </a:xfrm>
        </p:spPr>
        <p:txBody>
          <a:bodyPr/>
          <a:lstStyle/>
          <a:p>
            <a:r>
              <a:rPr lang="ar-JO" sz="2800" b="1" dirty="0">
                <a:solidFill>
                  <a:srgbClr val="6A3918"/>
                </a:solidFill>
              </a:rPr>
              <a:t>أخَذَ : بَدَأَ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ينزِعُ : يزيلُ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حارَت : تَرَدَّدَت 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يليقُ بي : يناسبني </a:t>
            </a:r>
          </a:p>
          <a:p>
            <a:endParaRPr lang="ar-J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4438" y="2560320"/>
            <a:ext cx="4035209" cy="3310128"/>
          </a:xfrm>
        </p:spPr>
        <p:txBody>
          <a:bodyPr/>
          <a:lstStyle/>
          <a:p>
            <a:r>
              <a:rPr lang="ar-JO" sz="2800" b="1" dirty="0">
                <a:solidFill>
                  <a:srgbClr val="6A3918"/>
                </a:solidFill>
              </a:rPr>
              <a:t>مخيفًا : مفزعًا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ظنَّت : توقعت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التحليق : الطيران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تَحُطَّ :تنزِلَ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أيقَنَت : تَأَكَّدَت </a:t>
            </a:r>
          </a:p>
          <a:p>
            <a:endParaRPr lang="ar-J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38" y="3693965"/>
            <a:ext cx="1243692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7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>
                <a:solidFill>
                  <a:srgbClr val="6A3918"/>
                </a:solidFill>
              </a:rPr>
              <a:t>المعاني</a:t>
            </a:r>
            <a:endParaRPr lang="ar-J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2" y="3419644"/>
            <a:ext cx="1243692" cy="245080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ar-JO" sz="2800" b="1" dirty="0">
                <a:solidFill>
                  <a:srgbClr val="6A3918"/>
                </a:solidFill>
              </a:rPr>
              <a:t>هَبَّت : ثارت 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غدير : النهر الصغير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طافية : عائمة 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استاءَت : كرهَت 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استَقَرَّت : ثَبَتَت 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غَمَرَها : مَلَأها </a:t>
            </a:r>
          </a:p>
        </p:txBody>
      </p:sp>
    </p:spTree>
    <p:extLst>
      <p:ext uri="{BB962C8B-B14F-4D97-AF65-F5344CB8AC3E}">
        <p14:creationId xmlns:p14="http://schemas.microsoft.com/office/powerpoint/2010/main" val="210070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>
                <a:solidFill>
                  <a:srgbClr val="6A3918"/>
                </a:solidFill>
              </a:rPr>
              <a:t>الأفكار</a:t>
            </a:r>
            <a:r>
              <a:rPr lang="ar-JO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ar-JO" sz="2800" b="1" dirty="0">
                <a:ln w="3175" cmpd="sng">
                  <a:noFill/>
                </a:ln>
                <a:solidFill>
                  <a:srgbClr val="6A3918"/>
                </a:solidFill>
                <a:latin typeface="+mj-lt"/>
                <a:ea typeface="+mj-ea"/>
                <a:cs typeface="+mj-cs"/>
              </a:rPr>
              <a:t> 1) اعتقاد الريشَة أنَّ الحمامة تَعِبَت من الطَّيران فَهَبَطَت .</a:t>
            </a:r>
          </a:p>
          <a:p>
            <a:pPr marL="0" indent="0">
              <a:spcBef>
                <a:spcPct val="0"/>
              </a:spcBef>
              <a:buNone/>
            </a:pPr>
            <a:endParaRPr lang="ar-JO" sz="2800" b="1" dirty="0">
              <a:ln w="3175" cmpd="sng">
                <a:noFill/>
              </a:ln>
              <a:solidFill>
                <a:srgbClr val="6A3918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ar-JO" sz="2800" b="1" dirty="0">
                <a:ln w="3175" cmpd="sng">
                  <a:noFill/>
                </a:ln>
                <a:solidFill>
                  <a:srgbClr val="6A3918"/>
                </a:solidFill>
                <a:latin typeface="+mj-lt"/>
                <a:ea typeface="+mj-ea"/>
                <a:cs typeface="+mj-cs"/>
              </a:rPr>
              <a:t> 2) حِيرَت الرّيشَة أينَ ستذهب بعد موت الحمامة .</a:t>
            </a:r>
          </a:p>
          <a:p>
            <a:pPr marL="0" indent="0">
              <a:spcBef>
                <a:spcPct val="0"/>
              </a:spcBef>
              <a:buNone/>
            </a:pPr>
            <a:endParaRPr lang="ar-JO" sz="2800" b="1" dirty="0">
              <a:ln w="3175" cmpd="sng">
                <a:noFill/>
              </a:ln>
              <a:solidFill>
                <a:srgbClr val="6A3918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ar-JO" sz="2800" b="1" dirty="0">
                <a:ln w="3175" cmpd="sng">
                  <a:noFill/>
                </a:ln>
                <a:solidFill>
                  <a:srgbClr val="6A3918"/>
                </a:solidFill>
                <a:latin typeface="+mj-lt"/>
                <a:ea typeface="+mj-ea"/>
                <a:cs typeface="+mj-cs"/>
              </a:rPr>
              <a:t>3) انتقال الرّيشة من مكان الى آخر حتى استَقَرّت في المكان الذي يليق بها .</a:t>
            </a:r>
          </a:p>
        </p:txBody>
      </p:sp>
    </p:spTree>
    <p:extLst>
      <p:ext uri="{BB962C8B-B14F-4D97-AF65-F5344CB8AC3E}">
        <p14:creationId xmlns:p14="http://schemas.microsoft.com/office/powerpoint/2010/main" val="111088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b="1" dirty="0">
                <a:solidFill>
                  <a:srgbClr val="6A3918"/>
                </a:solidFill>
              </a:rPr>
              <a:t>الفهم والإستيعاب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16" y="2446985"/>
            <a:ext cx="10315977" cy="3631843"/>
          </a:xfrm>
        </p:spPr>
        <p:txBody>
          <a:bodyPr/>
          <a:lstStyle/>
          <a:p>
            <a:r>
              <a:rPr lang="ar-JO" sz="2800" b="1" dirty="0">
                <a:solidFill>
                  <a:srgbClr val="6A3918"/>
                </a:solidFill>
              </a:rPr>
              <a:t>س1 كانت الرّيشَةُ البيضاء في جناح إحدى الحمامات .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س2 سَمِعَت الرّيشَةُ فَجأَةً صوتًا مخيفًا .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س3 لأنها لم تكن تَعلَمُ إلى أينَ سَتَذهَب بعد موت الحمامة وما المكان الذي يليقُ بها لتكون فيه .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س4 أ- لأن مكانها ليس على رأسِ طاووسٍ مغرورٍ بِجَماله .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     ب- لأنها رأت أنَّ هذا المكان الذي يليقُ بها سَتَكونُ أداةً لِرَسمِ أجمَلِ اللوحات .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4072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95011"/>
            <a:ext cx="9601196" cy="1303867"/>
          </a:xfrm>
        </p:spPr>
        <p:txBody>
          <a:bodyPr/>
          <a:lstStyle/>
          <a:p>
            <a:r>
              <a:rPr lang="ar-JO" b="1" dirty="0">
                <a:solidFill>
                  <a:srgbClr val="6A3918"/>
                </a:solidFill>
              </a:rPr>
              <a:t>استخرج من درس(رحلَةُ ريشةٍ) مايلي: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7696" y="2311757"/>
            <a:ext cx="4718304" cy="3889420"/>
          </a:xfrm>
        </p:spPr>
        <p:txBody>
          <a:bodyPr>
            <a:noAutofit/>
          </a:bodyPr>
          <a:lstStyle/>
          <a:p>
            <a:r>
              <a:rPr lang="ar-JO" sz="2800" b="1" dirty="0">
                <a:solidFill>
                  <a:srgbClr val="6A3918"/>
                </a:solidFill>
              </a:rPr>
              <a:t>8) اسمَ إشارةٍ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9) حرفَ عطفٍ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10) أسلوبَ إستفهامٍ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11) حرفَ نصبٍ 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12) فعلًا مضارعًا منصوبًا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13) جمعَ مؤنثٍ سالم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14</a:t>
            </a:r>
            <a:r>
              <a:rPr lang="ar-JO" sz="2800" b="1">
                <a:solidFill>
                  <a:srgbClr val="6A3918"/>
                </a:solidFill>
              </a:rPr>
              <a:t>) جمعَ تكسيرٍ </a:t>
            </a:r>
            <a:endParaRPr lang="ar-JO" sz="2800" b="1" dirty="0">
              <a:solidFill>
                <a:srgbClr val="6A391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294" y="2434107"/>
            <a:ext cx="4718304" cy="3889420"/>
          </a:xfrm>
        </p:spPr>
        <p:txBody>
          <a:bodyPr>
            <a:normAutofit lnSpcReduction="10000"/>
          </a:bodyPr>
          <a:lstStyle/>
          <a:p>
            <a:r>
              <a:rPr lang="ar-JO" sz="2800" b="1" dirty="0">
                <a:solidFill>
                  <a:srgbClr val="6A3918"/>
                </a:solidFill>
              </a:rPr>
              <a:t>1) فعلًا ماضيًا 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2) فعلًا مضارعًا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3) فاعلًا مرفوعًا 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4) حرفَ جرٍ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5) اسمًا مجرورًا 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6) صفة 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7) اسمَ تفضيلٍ 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016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95011"/>
            <a:ext cx="9601196" cy="1303867"/>
          </a:xfrm>
        </p:spPr>
        <p:txBody>
          <a:bodyPr/>
          <a:lstStyle/>
          <a:p>
            <a:r>
              <a:rPr lang="ar-JO" b="1" dirty="0">
                <a:solidFill>
                  <a:srgbClr val="6A3918"/>
                </a:solidFill>
              </a:rPr>
              <a:t>استخرج من درس(رحلَةُ ريشةٍ) مايلي: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366" y="2311757"/>
            <a:ext cx="5709634" cy="3889420"/>
          </a:xfrm>
        </p:spPr>
        <p:txBody>
          <a:bodyPr>
            <a:noAutofit/>
          </a:bodyPr>
          <a:lstStyle/>
          <a:p>
            <a:r>
              <a:rPr lang="ar-JO" sz="2800" b="1" dirty="0">
                <a:solidFill>
                  <a:srgbClr val="6A3918"/>
                </a:solidFill>
              </a:rPr>
              <a:t>8) اسم إشارة </a:t>
            </a:r>
            <a:r>
              <a:rPr lang="ar-JO" sz="2800" b="1" dirty="0">
                <a:solidFill>
                  <a:srgbClr val="FF0000"/>
                </a:solidFill>
              </a:rPr>
              <a:t>هذا</a:t>
            </a:r>
            <a:r>
              <a:rPr lang="ar-JO" sz="2800" b="1" dirty="0">
                <a:solidFill>
                  <a:srgbClr val="6A3918"/>
                </a:solidFill>
              </a:rPr>
              <a:t> 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9) حرف عطف </a:t>
            </a:r>
            <a:r>
              <a:rPr lang="ar-JO" sz="2800" b="1" dirty="0">
                <a:solidFill>
                  <a:srgbClr val="FF0000"/>
                </a:solidFill>
              </a:rPr>
              <a:t>و</a:t>
            </a:r>
            <a:r>
              <a:rPr lang="ar-JO" sz="2800" b="1" dirty="0">
                <a:solidFill>
                  <a:srgbClr val="6A3918"/>
                </a:solidFill>
              </a:rPr>
              <a:t> 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10) أسلوب إستفهام </a:t>
            </a:r>
            <a:r>
              <a:rPr lang="ar-JO" sz="2800" b="1" dirty="0">
                <a:solidFill>
                  <a:srgbClr val="FF0000"/>
                </a:solidFill>
              </a:rPr>
              <a:t>ما المكان الذي يليقُ لأكون فيه ؟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11) حرف نصب  </a:t>
            </a:r>
            <a:r>
              <a:rPr lang="ar-JO" sz="2800" b="1" dirty="0">
                <a:solidFill>
                  <a:srgbClr val="FF0000"/>
                </a:solidFill>
              </a:rPr>
              <a:t>أنْ  / حتى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12) فعل مضارع منصوب   </a:t>
            </a:r>
            <a:r>
              <a:rPr lang="ar-JO" sz="2800" b="1" dirty="0">
                <a:solidFill>
                  <a:srgbClr val="FF0000"/>
                </a:solidFill>
              </a:rPr>
              <a:t>تُبعِدَ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13) جمع مؤنث سالم   </a:t>
            </a:r>
            <a:r>
              <a:rPr lang="ar-JO" sz="2800" b="1" dirty="0">
                <a:solidFill>
                  <a:srgbClr val="FF0000"/>
                </a:solidFill>
              </a:rPr>
              <a:t>حمامات</a:t>
            </a:r>
            <a:r>
              <a:rPr lang="ar-JO" sz="2800" b="1" dirty="0">
                <a:solidFill>
                  <a:srgbClr val="6A3918"/>
                </a:solidFill>
              </a:rPr>
              <a:t> 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14) جمع تكسير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294" y="2434107"/>
            <a:ext cx="4718304" cy="3889420"/>
          </a:xfrm>
        </p:spPr>
        <p:txBody>
          <a:bodyPr>
            <a:normAutofit lnSpcReduction="10000"/>
          </a:bodyPr>
          <a:lstStyle/>
          <a:p>
            <a:r>
              <a:rPr lang="ar-JO" sz="2800" b="1" dirty="0">
                <a:solidFill>
                  <a:srgbClr val="6A3918"/>
                </a:solidFill>
              </a:rPr>
              <a:t>1) فعلًا ماضيًا  </a:t>
            </a:r>
            <a:r>
              <a:rPr lang="ar-JO" sz="2800" b="1" dirty="0">
                <a:solidFill>
                  <a:srgbClr val="FF0000"/>
                </a:solidFill>
              </a:rPr>
              <a:t>سَمِعَت /بَدَأَت/تَعِبَت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2) فعلًا مضارعًا </a:t>
            </a:r>
            <a:r>
              <a:rPr lang="ar-JO" sz="2800" b="1" dirty="0">
                <a:solidFill>
                  <a:srgbClr val="FF0000"/>
                </a:solidFill>
              </a:rPr>
              <a:t>تُريدُ/ يَنزِعُ/ يليقُ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3) فاعل  </a:t>
            </a:r>
            <a:r>
              <a:rPr lang="ar-JO" sz="2800" b="1" dirty="0">
                <a:solidFill>
                  <a:srgbClr val="FF0000"/>
                </a:solidFill>
              </a:rPr>
              <a:t>الريشَة /الصَّيّادُ /البَطَّة 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4) حرف جر </a:t>
            </a:r>
            <a:r>
              <a:rPr lang="ar-JO" sz="2800" b="1" dirty="0">
                <a:solidFill>
                  <a:srgbClr val="FF0000"/>
                </a:solidFill>
              </a:rPr>
              <a:t>إلى /عن /على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5) اسم مجرور </a:t>
            </a:r>
            <a:r>
              <a:rPr lang="ar-JO" sz="2800" b="1" dirty="0">
                <a:solidFill>
                  <a:srgbClr val="FF0000"/>
                </a:solidFill>
              </a:rPr>
              <a:t>بندقيّة/ غديرِ/ حديقةٍ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6) صفة  </a:t>
            </a:r>
            <a:r>
              <a:rPr lang="ar-JO" sz="2800" b="1" dirty="0">
                <a:solidFill>
                  <a:srgbClr val="FF0000"/>
                </a:solidFill>
              </a:rPr>
              <a:t>بيضاء /حمقاء  </a:t>
            </a:r>
          </a:p>
          <a:p>
            <a:r>
              <a:rPr lang="ar-JO" sz="2800" b="1" dirty="0">
                <a:solidFill>
                  <a:srgbClr val="6A3918"/>
                </a:solidFill>
              </a:rPr>
              <a:t>7) اسم تفضيل  </a:t>
            </a:r>
            <a:r>
              <a:rPr lang="ar-JO" sz="2800" b="1" dirty="0">
                <a:solidFill>
                  <a:srgbClr val="FF0000"/>
                </a:solidFill>
              </a:rPr>
              <a:t>أجمَل</a:t>
            </a:r>
            <a:r>
              <a:rPr lang="ar-JO" sz="2800" b="1" dirty="0">
                <a:solidFill>
                  <a:srgbClr val="6A3918"/>
                </a:solidFill>
              </a:rPr>
              <a:t> 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64403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181</TotalTime>
  <Words>334</Words>
  <Application>Microsoft Office PowerPoint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ماذا تريدُ أن تكون؟</vt:lpstr>
      <vt:lpstr>المعاني</vt:lpstr>
      <vt:lpstr>المعاني</vt:lpstr>
      <vt:lpstr>الأفكار </vt:lpstr>
      <vt:lpstr>الفهم والإستيعاب </vt:lpstr>
      <vt:lpstr>استخرج من درس(رحلَةُ ريشةٍ) مايلي:</vt:lpstr>
      <vt:lpstr>استخرج من درس(رحلَةُ ريشةٍ) مايلي: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ماذا تريدُ أن تكون؟</dc:title>
  <dc:creator>hiba</dc:creator>
  <cp:lastModifiedBy>لانا حجازين</cp:lastModifiedBy>
  <cp:revision>17</cp:revision>
  <dcterms:created xsi:type="dcterms:W3CDTF">2018-02-10T21:05:05Z</dcterms:created>
  <dcterms:modified xsi:type="dcterms:W3CDTF">2022-02-22T17:14:20Z</dcterms:modified>
</cp:coreProperties>
</file>