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2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273916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DBE2AF-8C07-43FC-985C-A823FC343D2D}"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26803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124503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9146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3350591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255722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585160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384386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6627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63369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156516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BE2AF-8C07-43FC-985C-A823FC343D2D}"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173055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BE2AF-8C07-43FC-985C-A823FC343D2D}"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298101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214262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153730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4DBE2AF-8C07-43FC-985C-A823FC343D2D}" type="datetimeFigureOut">
              <a:rPr lang="en-US" smtClean="0"/>
              <a:t>2/23/2023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97225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DBE2AF-8C07-43FC-985C-A823FC343D2D}"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3C9A3-837D-4548-BD3A-79F3B0932EC7}" type="slidenum">
              <a:rPr lang="en-US" smtClean="0"/>
              <a:t>‹#›</a:t>
            </a:fld>
            <a:endParaRPr lang="en-US"/>
          </a:p>
        </p:txBody>
      </p:sp>
    </p:spTree>
    <p:extLst>
      <p:ext uri="{BB962C8B-B14F-4D97-AF65-F5344CB8AC3E}">
        <p14:creationId xmlns:p14="http://schemas.microsoft.com/office/powerpoint/2010/main" val="36930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DBE2AF-8C07-43FC-985C-A823FC343D2D}" type="datetimeFigureOut">
              <a:rPr lang="en-US" smtClean="0"/>
              <a:t>2/23/2023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E3C9A3-837D-4548-BD3A-79F3B0932EC7}" type="slidenum">
              <a:rPr lang="en-US" smtClean="0"/>
              <a:t>‹#›</a:t>
            </a:fld>
            <a:endParaRPr lang="en-US"/>
          </a:p>
        </p:txBody>
      </p:sp>
    </p:spTree>
    <p:extLst>
      <p:ext uri="{BB962C8B-B14F-4D97-AF65-F5344CB8AC3E}">
        <p14:creationId xmlns:p14="http://schemas.microsoft.com/office/powerpoint/2010/main" val="42578617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5C39-4952-440B-A10E-3FA41E718C61}"/>
              </a:ext>
            </a:extLst>
          </p:cNvPr>
          <p:cNvSpPr>
            <a:spLocks noGrp="1"/>
          </p:cNvSpPr>
          <p:nvPr>
            <p:ph type="ctrTitle"/>
          </p:nvPr>
        </p:nvSpPr>
        <p:spPr>
          <a:xfrm>
            <a:off x="1114425" y="1122362"/>
            <a:ext cx="10601325" cy="4635501"/>
          </a:xfrm>
        </p:spPr>
        <p:txBody>
          <a:bodyPr>
            <a:normAutofit fontScale="90000"/>
          </a:bodyPr>
          <a:lstStyle/>
          <a:p>
            <a:pPr algn="ctr" rtl="1">
              <a:lnSpc>
                <a:spcPct val="150000"/>
              </a:lnSpc>
            </a:pPr>
            <a:r>
              <a:rPr lang="ar-JO" sz="5400" dirty="0"/>
              <a:t>المدرسة الوطنيّة الارثوذكسيّة / الأشرفية</a:t>
            </a:r>
            <a:br>
              <a:rPr lang="ar-JO" sz="5400" dirty="0"/>
            </a:br>
            <a:r>
              <a:rPr lang="ar-JO" sz="5400" dirty="0"/>
              <a:t>الصف الحادي عشر</a:t>
            </a:r>
            <a:br>
              <a:rPr lang="ar-JO" sz="5400" dirty="0"/>
            </a:br>
            <a:r>
              <a:rPr lang="ar-JO" sz="5400" dirty="0"/>
              <a:t>الدرس الثاني</a:t>
            </a:r>
            <a:br>
              <a:rPr lang="ar-JO" sz="5400" dirty="0"/>
            </a:br>
            <a:r>
              <a:rPr lang="ar-JO" sz="5400" b="1" dirty="0">
                <a:solidFill>
                  <a:srgbClr val="C00000"/>
                </a:solidFill>
              </a:rPr>
              <a:t>الأخلاق في المسيحية</a:t>
            </a:r>
            <a:endParaRPr lang="en-US" sz="5400" b="1" dirty="0">
              <a:solidFill>
                <a:srgbClr val="C00000"/>
              </a:solidFill>
            </a:endParaRPr>
          </a:p>
        </p:txBody>
      </p:sp>
      <p:sp>
        <p:nvSpPr>
          <p:cNvPr id="3" name="Double Brace 2">
            <a:extLst>
              <a:ext uri="{FF2B5EF4-FFF2-40B4-BE49-F238E27FC236}">
                <a16:creationId xmlns:a16="http://schemas.microsoft.com/office/drawing/2014/main" id="{1790D0CF-3B15-4134-8A9E-D1DC8CF5E184}"/>
              </a:ext>
            </a:extLst>
          </p:cNvPr>
          <p:cNvSpPr/>
          <p:nvPr/>
        </p:nvSpPr>
        <p:spPr>
          <a:xfrm>
            <a:off x="3664743" y="4714876"/>
            <a:ext cx="5500687" cy="1214437"/>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AC4A1FE1-DA09-4855-8847-46F59868F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56" y="396912"/>
            <a:ext cx="2718487" cy="1034974"/>
          </a:xfrm>
          <a:prstGeom prst="rect">
            <a:avLst/>
          </a:prstGeom>
        </p:spPr>
      </p:pic>
    </p:spTree>
    <p:extLst>
      <p:ext uri="{BB962C8B-B14F-4D97-AF65-F5344CB8AC3E}">
        <p14:creationId xmlns:p14="http://schemas.microsoft.com/office/powerpoint/2010/main" val="95507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10 Points 1">
            <a:extLst>
              <a:ext uri="{FF2B5EF4-FFF2-40B4-BE49-F238E27FC236}">
                <a16:creationId xmlns:a16="http://schemas.microsoft.com/office/drawing/2014/main" id="{0693781A-BB9E-4585-AEC8-204685BDE052}"/>
              </a:ext>
            </a:extLst>
          </p:cNvPr>
          <p:cNvSpPr/>
          <p:nvPr/>
        </p:nvSpPr>
        <p:spPr>
          <a:xfrm>
            <a:off x="7296870" y="527076"/>
            <a:ext cx="2986087" cy="98584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b="1" dirty="0"/>
              <a:t>إلهامات الروح القدس</a:t>
            </a:r>
            <a:endParaRPr lang="en-US" sz="2000" b="1" dirty="0"/>
          </a:p>
        </p:txBody>
      </p:sp>
      <p:sp>
        <p:nvSpPr>
          <p:cNvPr id="3" name="TextBox 2">
            <a:extLst>
              <a:ext uri="{FF2B5EF4-FFF2-40B4-BE49-F238E27FC236}">
                <a16:creationId xmlns:a16="http://schemas.microsoft.com/office/drawing/2014/main" id="{9FA3D8CA-E280-4408-9090-2C34EDC111AB}"/>
              </a:ext>
            </a:extLst>
          </p:cNvPr>
          <p:cNvSpPr txBox="1"/>
          <p:nvPr/>
        </p:nvSpPr>
        <p:spPr>
          <a:xfrm>
            <a:off x="1688306" y="1585219"/>
            <a:ext cx="8815388" cy="830997"/>
          </a:xfrm>
          <a:prstGeom prst="rect">
            <a:avLst/>
          </a:prstGeom>
          <a:noFill/>
        </p:spPr>
        <p:txBody>
          <a:bodyPr wrap="square" rtlCol="0">
            <a:spAutoFit/>
          </a:bodyPr>
          <a:lstStyle/>
          <a:p>
            <a:pPr algn="r" rtl="1"/>
            <a:r>
              <a:rPr lang="ar-JO" sz="2400" b="1" dirty="0"/>
              <a:t>يسكُن روح الله فينا ويلهمنا كل عمل صالح. فالخليقة تعني الإنقياد لإلهامات الروح القدس وسماع صوتَهُ فينا وإرشاداته لنا. ونكتسب أيضاً ثمار الروح القدس، بقلب نقي.</a:t>
            </a:r>
            <a:endParaRPr lang="en-US" sz="2400" b="1" dirty="0"/>
          </a:p>
        </p:txBody>
      </p:sp>
      <p:pic>
        <p:nvPicPr>
          <p:cNvPr id="5" name="Picture 4">
            <a:extLst>
              <a:ext uri="{FF2B5EF4-FFF2-40B4-BE49-F238E27FC236}">
                <a16:creationId xmlns:a16="http://schemas.microsoft.com/office/drawing/2014/main" id="{CA5BD1DC-BAC8-47B6-9925-92F30A050B9C}"/>
              </a:ext>
            </a:extLst>
          </p:cNvPr>
          <p:cNvPicPr>
            <a:picLocks noChangeAspect="1"/>
          </p:cNvPicPr>
          <p:nvPr/>
        </p:nvPicPr>
        <p:blipFill>
          <a:blip r:embed="rId2"/>
          <a:stretch>
            <a:fillRect/>
          </a:stretch>
        </p:blipFill>
        <p:spPr>
          <a:xfrm>
            <a:off x="4207423" y="3159859"/>
            <a:ext cx="3393527" cy="353492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6A19A9D-8129-4A9D-B3F2-EE72B312BD46}"/>
              </a:ext>
            </a:extLst>
          </p:cNvPr>
          <p:cNvSpPr txBox="1"/>
          <p:nvPr/>
        </p:nvSpPr>
        <p:spPr>
          <a:xfrm>
            <a:off x="4307322" y="2637881"/>
            <a:ext cx="2952368" cy="523220"/>
          </a:xfrm>
          <a:prstGeom prst="rect">
            <a:avLst/>
          </a:prstGeom>
          <a:noFill/>
        </p:spPr>
        <p:txBody>
          <a:bodyPr wrap="square" rtlCol="0">
            <a:spAutoFit/>
          </a:bodyPr>
          <a:lstStyle/>
          <a:p>
            <a:pPr algn="ctr" rtl="1"/>
            <a:r>
              <a:rPr lang="ar-JO" sz="2800" b="1" dirty="0">
                <a:solidFill>
                  <a:srgbClr val="FFC000"/>
                </a:solidFill>
              </a:rPr>
              <a:t>ثمار الروح القدس</a:t>
            </a:r>
            <a:endParaRPr lang="en-US" sz="2800" b="1" dirty="0">
              <a:solidFill>
                <a:srgbClr val="FFC000"/>
              </a:solidFill>
            </a:endParaRPr>
          </a:p>
        </p:txBody>
      </p:sp>
      <p:pic>
        <p:nvPicPr>
          <p:cNvPr id="7" name="Picture 6">
            <a:extLst>
              <a:ext uri="{FF2B5EF4-FFF2-40B4-BE49-F238E27FC236}">
                <a16:creationId xmlns:a16="http://schemas.microsoft.com/office/drawing/2014/main" id="{75BFCBBD-C924-4841-91A8-AD40ABA4948F}"/>
              </a:ext>
            </a:extLst>
          </p:cNvPr>
          <p:cNvPicPr>
            <a:picLocks noChangeAspect="1"/>
          </p:cNvPicPr>
          <p:nvPr/>
        </p:nvPicPr>
        <p:blipFill>
          <a:blip r:embed="rId3"/>
          <a:stretch>
            <a:fillRect/>
          </a:stretch>
        </p:blipFill>
        <p:spPr>
          <a:xfrm>
            <a:off x="6927888" y="2790874"/>
            <a:ext cx="1689025" cy="1265138"/>
          </a:xfrm>
          <a:prstGeom prst="rect">
            <a:avLst/>
          </a:prstGeom>
        </p:spPr>
      </p:pic>
      <p:sp>
        <p:nvSpPr>
          <p:cNvPr id="9" name="Rectangle 8">
            <a:extLst>
              <a:ext uri="{FF2B5EF4-FFF2-40B4-BE49-F238E27FC236}">
                <a16:creationId xmlns:a16="http://schemas.microsoft.com/office/drawing/2014/main" id="{81DE60C5-E921-48DC-8B9D-E398FFEF16B3}"/>
              </a:ext>
            </a:extLst>
          </p:cNvPr>
          <p:cNvSpPr/>
          <p:nvPr/>
        </p:nvSpPr>
        <p:spPr>
          <a:xfrm>
            <a:off x="7401341" y="3295400"/>
            <a:ext cx="656393" cy="400110"/>
          </a:xfrm>
          <a:prstGeom prst="rect">
            <a:avLst/>
          </a:prstGeom>
        </p:spPr>
        <p:txBody>
          <a:bodyPr wrap="square">
            <a:spAutoFit/>
          </a:bodyPr>
          <a:lstStyle/>
          <a:p>
            <a:pPr algn="r" rtl="1"/>
            <a:r>
              <a:rPr lang="ar-JO" sz="2000" b="1" dirty="0"/>
              <a:t>الفرح</a:t>
            </a:r>
            <a:endParaRPr lang="en-US" sz="2000" b="1" dirty="0"/>
          </a:p>
        </p:txBody>
      </p:sp>
      <p:pic>
        <p:nvPicPr>
          <p:cNvPr id="10" name="Picture 9">
            <a:extLst>
              <a:ext uri="{FF2B5EF4-FFF2-40B4-BE49-F238E27FC236}">
                <a16:creationId xmlns:a16="http://schemas.microsoft.com/office/drawing/2014/main" id="{74D6EBD6-5AF0-4309-802C-59C17E8E15F0}"/>
              </a:ext>
            </a:extLst>
          </p:cNvPr>
          <p:cNvPicPr>
            <a:picLocks noChangeAspect="1"/>
          </p:cNvPicPr>
          <p:nvPr/>
        </p:nvPicPr>
        <p:blipFill>
          <a:blip r:embed="rId3"/>
          <a:stretch>
            <a:fillRect/>
          </a:stretch>
        </p:blipFill>
        <p:spPr>
          <a:xfrm>
            <a:off x="7537402" y="4378065"/>
            <a:ext cx="1689025" cy="1265138"/>
          </a:xfrm>
          <a:prstGeom prst="rect">
            <a:avLst/>
          </a:prstGeom>
        </p:spPr>
      </p:pic>
      <p:pic>
        <p:nvPicPr>
          <p:cNvPr id="11" name="Picture 10">
            <a:extLst>
              <a:ext uri="{FF2B5EF4-FFF2-40B4-BE49-F238E27FC236}">
                <a16:creationId xmlns:a16="http://schemas.microsoft.com/office/drawing/2014/main" id="{D4861ACA-10F3-4E73-876D-E3AFEF89CCF1}"/>
              </a:ext>
            </a:extLst>
          </p:cNvPr>
          <p:cNvPicPr>
            <a:picLocks noChangeAspect="1"/>
          </p:cNvPicPr>
          <p:nvPr/>
        </p:nvPicPr>
        <p:blipFill>
          <a:blip r:embed="rId3"/>
          <a:stretch>
            <a:fillRect/>
          </a:stretch>
        </p:blipFill>
        <p:spPr>
          <a:xfrm>
            <a:off x="6902826" y="5559530"/>
            <a:ext cx="1689025" cy="1265138"/>
          </a:xfrm>
          <a:prstGeom prst="rect">
            <a:avLst/>
          </a:prstGeom>
        </p:spPr>
      </p:pic>
      <p:pic>
        <p:nvPicPr>
          <p:cNvPr id="12" name="Picture 11">
            <a:extLst>
              <a:ext uri="{FF2B5EF4-FFF2-40B4-BE49-F238E27FC236}">
                <a16:creationId xmlns:a16="http://schemas.microsoft.com/office/drawing/2014/main" id="{309A9B12-853B-4148-B6F5-A000EA9E878A}"/>
              </a:ext>
            </a:extLst>
          </p:cNvPr>
          <p:cNvPicPr>
            <a:picLocks noChangeAspect="1"/>
          </p:cNvPicPr>
          <p:nvPr/>
        </p:nvPicPr>
        <p:blipFill>
          <a:blip r:embed="rId3"/>
          <a:stretch>
            <a:fillRect/>
          </a:stretch>
        </p:blipFill>
        <p:spPr>
          <a:xfrm>
            <a:off x="2954527" y="5693938"/>
            <a:ext cx="1689025" cy="1265138"/>
          </a:xfrm>
          <a:prstGeom prst="rect">
            <a:avLst/>
          </a:prstGeom>
        </p:spPr>
      </p:pic>
      <p:pic>
        <p:nvPicPr>
          <p:cNvPr id="13" name="Picture 12">
            <a:extLst>
              <a:ext uri="{FF2B5EF4-FFF2-40B4-BE49-F238E27FC236}">
                <a16:creationId xmlns:a16="http://schemas.microsoft.com/office/drawing/2014/main" id="{971E58EC-6CA4-4271-A57F-3D6EA993817A}"/>
              </a:ext>
            </a:extLst>
          </p:cNvPr>
          <p:cNvPicPr>
            <a:picLocks noChangeAspect="1"/>
          </p:cNvPicPr>
          <p:nvPr/>
        </p:nvPicPr>
        <p:blipFill>
          <a:blip r:embed="rId3"/>
          <a:stretch>
            <a:fillRect/>
          </a:stretch>
        </p:blipFill>
        <p:spPr>
          <a:xfrm>
            <a:off x="2121060" y="3763611"/>
            <a:ext cx="1689025" cy="1265138"/>
          </a:xfrm>
          <a:prstGeom prst="rect">
            <a:avLst/>
          </a:prstGeom>
        </p:spPr>
      </p:pic>
      <p:pic>
        <p:nvPicPr>
          <p:cNvPr id="14" name="Picture 13">
            <a:extLst>
              <a:ext uri="{FF2B5EF4-FFF2-40B4-BE49-F238E27FC236}">
                <a16:creationId xmlns:a16="http://schemas.microsoft.com/office/drawing/2014/main" id="{FC13D18A-68F4-4730-90CC-C113F502DB42}"/>
              </a:ext>
            </a:extLst>
          </p:cNvPr>
          <p:cNvPicPr>
            <a:picLocks noChangeAspect="1"/>
          </p:cNvPicPr>
          <p:nvPr/>
        </p:nvPicPr>
        <p:blipFill>
          <a:blip r:embed="rId3"/>
          <a:stretch>
            <a:fillRect/>
          </a:stretch>
        </p:blipFill>
        <p:spPr>
          <a:xfrm>
            <a:off x="3073923" y="2858440"/>
            <a:ext cx="1689025" cy="1265138"/>
          </a:xfrm>
          <a:prstGeom prst="rect">
            <a:avLst/>
          </a:prstGeom>
        </p:spPr>
      </p:pic>
      <p:pic>
        <p:nvPicPr>
          <p:cNvPr id="15" name="Picture 14">
            <a:extLst>
              <a:ext uri="{FF2B5EF4-FFF2-40B4-BE49-F238E27FC236}">
                <a16:creationId xmlns:a16="http://schemas.microsoft.com/office/drawing/2014/main" id="{70BF1224-AAB6-4759-B7DD-C58B063639C5}"/>
              </a:ext>
            </a:extLst>
          </p:cNvPr>
          <p:cNvPicPr>
            <a:picLocks noChangeAspect="1"/>
          </p:cNvPicPr>
          <p:nvPr/>
        </p:nvPicPr>
        <p:blipFill>
          <a:blip r:embed="rId3"/>
          <a:stretch>
            <a:fillRect/>
          </a:stretch>
        </p:blipFill>
        <p:spPr>
          <a:xfrm>
            <a:off x="1968716" y="5011732"/>
            <a:ext cx="1689025" cy="1265138"/>
          </a:xfrm>
          <a:prstGeom prst="rect">
            <a:avLst/>
          </a:prstGeom>
        </p:spPr>
      </p:pic>
      <p:pic>
        <p:nvPicPr>
          <p:cNvPr id="16" name="Picture 15">
            <a:extLst>
              <a:ext uri="{FF2B5EF4-FFF2-40B4-BE49-F238E27FC236}">
                <a16:creationId xmlns:a16="http://schemas.microsoft.com/office/drawing/2014/main" id="{8FA15EB5-9231-4FDD-9926-40682F9EBDB4}"/>
              </a:ext>
            </a:extLst>
          </p:cNvPr>
          <p:cNvPicPr>
            <a:picLocks noChangeAspect="1"/>
          </p:cNvPicPr>
          <p:nvPr/>
        </p:nvPicPr>
        <p:blipFill>
          <a:blip r:embed="rId3"/>
          <a:stretch>
            <a:fillRect/>
          </a:stretch>
        </p:blipFill>
        <p:spPr>
          <a:xfrm>
            <a:off x="8577564" y="5615939"/>
            <a:ext cx="1689025" cy="1265138"/>
          </a:xfrm>
          <a:prstGeom prst="rect">
            <a:avLst/>
          </a:prstGeom>
        </p:spPr>
      </p:pic>
      <p:pic>
        <p:nvPicPr>
          <p:cNvPr id="17" name="Picture 16">
            <a:extLst>
              <a:ext uri="{FF2B5EF4-FFF2-40B4-BE49-F238E27FC236}">
                <a16:creationId xmlns:a16="http://schemas.microsoft.com/office/drawing/2014/main" id="{FDCBB7C6-2A9D-4035-88DD-7B0C550F89CB}"/>
              </a:ext>
            </a:extLst>
          </p:cNvPr>
          <p:cNvPicPr>
            <a:picLocks noChangeAspect="1"/>
          </p:cNvPicPr>
          <p:nvPr/>
        </p:nvPicPr>
        <p:blipFill>
          <a:blip r:embed="rId3"/>
          <a:stretch>
            <a:fillRect/>
          </a:stretch>
        </p:blipFill>
        <p:spPr>
          <a:xfrm>
            <a:off x="8654568" y="3422220"/>
            <a:ext cx="1689025" cy="1265138"/>
          </a:xfrm>
          <a:prstGeom prst="rect">
            <a:avLst/>
          </a:prstGeom>
        </p:spPr>
      </p:pic>
      <p:sp>
        <p:nvSpPr>
          <p:cNvPr id="18" name="Rectangle 17">
            <a:extLst>
              <a:ext uri="{FF2B5EF4-FFF2-40B4-BE49-F238E27FC236}">
                <a16:creationId xmlns:a16="http://schemas.microsoft.com/office/drawing/2014/main" id="{39A7308C-38E9-4FBE-A3E9-5962B2383FCB}"/>
              </a:ext>
            </a:extLst>
          </p:cNvPr>
          <p:cNvSpPr/>
          <p:nvPr/>
        </p:nvSpPr>
        <p:spPr>
          <a:xfrm>
            <a:off x="9133430" y="3987356"/>
            <a:ext cx="689612" cy="400110"/>
          </a:xfrm>
          <a:prstGeom prst="rect">
            <a:avLst/>
          </a:prstGeom>
        </p:spPr>
        <p:txBody>
          <a:bodyPr wrap="none">
            <a:spAutoFit/>
          </a:bodyPr>
          <a:lstStyle/>
          <a:p>
            <a:pPr algn="r" rtl="1"/>
            <a:r>
              <a:rPr lang="ar-JO" sz="2000" b="1" dirty="0"/>
              <a:t>السلام</a:t>
            </a:r>
            <a:endParaRPr lang="en-US" sz="2000" b="1" dirty="0"/>
          </a:p>
        </p:txBody>
      </p:sp>
      <p:sp>
        <p:nvSpPr>
          <p:cNvPr id="19" name="Rectangle 18">
            <a:extLst>
              <a:ext uri="{FF2B5EF4-FFF2-40B4-BE49-F238E27FC236}">
                <a16:creationId xmlns:a16="http://schemas.microsoft.com/office/drawing/2014/main" id="{DE7FC9FD-83C2-41C3-AAAB-B2163991AEBB}"/>
              </a:ext>
            </a:extLst>
          </p:cNvPr>
          <p:cNvSpPr/>
          <p:nvPr/>
        </p:nvSpPr>
        <p:spPr>
          <a:xfrm>
            <a:off x="8020370" y="4954358"/>
            <a:ext cx="691215" cy="400110"/>
          </a:xfrm>
          <a:prstGeom prst="rect">
            <a:avLst/>
          </a:prstGeom>
        </p:spPr>
        <p:txBody>
          <a:bodyPr wrap="none">
            <a:spAutoFit/>
          </a:bodyPr>
          <a:lstStyle/>
          <a:p>
            <a:pPr algn="r" rtl="1"/>
            <a:r>
              <a:rPr lang="ar-JO" sz="2000" b="1" dirty="0"/>
              <a:t>اللطف</a:t>
            </a:r>
            <a:endParaRPr lang="en-US" sz="2000" b="1" dirty="0"/>
          </a:p>
        </p:txBody>
      </p:sp>
      <p:sp>
        <p:nvSpPr>
          <p:cNvPr id="20" name="Rectangle 19">
            <a:extLst>
              <a:ext uri="{FF2B5EF4-FFF2-40B4-BE49-F238E27FC236}">
                <a16:creationId xmlns:a16="http://schemas.microsoft.com/office/drawing/2014/main" id="{FB5BC915-C168-4C04-AEAF-E06DFD5E1023}"/>
              </a:ext>
            </a:extLst>
          </p:cNvPr>
          <p:cNvSpPr/>
          <p:nvPr/>
        </p:nvSpPr>
        <p:spPr>
          <a:xfrm>
            <a:off x="9004472" y="6196916"/>
            <a:ext cx="806631" cy="400110"/>
          </a:xfrm>
          <a:prstGeom prst="rect">
            <a:avLst/>
          </a:prstGeom>
        </p:spPr>
        <p:txBody>
          <a:bodyPr wrap="none">
            <a:spAutoFit/>
          </a:bodyPr>
          <a:lstStyle/>
          <a:p>
            <a:pPr algn="r" rtl="1"/>
            <a:r>
              <a:rPr lang="ar-JO" sz="2000" b="1" dirty="0"/>
              <a:t>الوداعة</a:t>
            </a:r>
            <a:endParaRPr lang="en-US" sz="2000" b="1" dirty="0"/>
          </a:p>
        </p:txBody>
      </p:sp>
      <p:sp>
        <p:nvSpPr>
          <p:cNvPr id="21" name="Rectangle 20">
            <a:extLst>
              <a:ext uri="{FF2B5EF4-FFF2-40B4-BE49-F238E27FC236}">
                <a16:creationId xmlns:a16="http://schemas.microsoft.com/office/drawing/2014/main" id="{0FFF9842-A386-4221-B481-4BF53640A2AE}"/>
              </a:ext>
            </a:extLst>
          </p:cNvPr>
          <p:cNvSpPr/>
          <p:nvPr/>
        </p:nvSpPr>
        <p:spPr>
          <a:xfrm>
            <a:off x="3507171" y="3429000"/>
            <a:ext cx="716864" cy="400110"/>
          </a:xfrm>
          <a:prstGeom prst="rect">
            <a:avLst/>
          </a:prstGeom>
        </p:spPr>
        <p:txBody>
          <a:bodyPr wrap="none">
            <a:spAutoFit/>
          </a:bodyPr>
          <a:lstStyle/>
          <a:p>
            <a:pPr algn="r" rtl="1"/>
            <a:r>
              <a:rPr lang="ar-JO" sz="2000" b="1" dirty="0"/>
              <a:t>المحبه</a:t>
            </a:r>
            <a:endParaRPr lang="en-US" sz="2000" b="1" dirty="0"/>
          </a:p>
        </p:txBody>
      </p:sp>
      <p:sp>
        <p:nvSpPr>
          <p:cNvPr id="22" name="Rectangle 21">
            <a:extLst>
              <a:ext uri="{FF2B5EF4-FFF2-40B4-BE49-F238E27FC236}">
                <a16:creationId xmlns:a16="http://schemas.microsoft.com/office/drawing/2014/main" id="{C7D95AF9-B807-4570-A1A8-34F39327DA4B}"/>
              </a:ext>
            </a:extLst>
          </p:cNvPr>
          <p:cNvSpPr/>
          <p:nvPr/>
        </p:nvSpPr>
        <p:spPr>
          <a:xfrm>
            <a:off x="2569252" y="4315268"/>
            <a:ext cx="740908" cy="400110"/>
          </a:xfrm>
          <a:prstGeom prst="rect">
            <a:avLst/>
          </a:prstGeom>
        </p:spPr>
        <p:txBody>
          <a:bodyPr wrap="none">
            <a:spAutoFit/>
          </a:bodyPr>
          <a:lstStyle/>
          <a:p>
            <a:pPr algn="r" rtl="1"/>
            <a:r>
              <a:rPr lang="ar-JO" sz="2000" b="1" dirty="0"/>
              <a:t>الايمان</a:t>
            </a:r>
            <a:endParaRPr lang="en-US" sz="2000" b="1" dirty="0"/>
          </a:p>
        </p:txBody>
      </p:sp>
      <p:sp>
        <p:nvSpPr>
          <p:cNvPr id="23" name="Rectangle 22">
            <a:extLst>
              <a:ext uri="{FF2B5EF4-FFF2-40B4-BE49-F238E27FC236}">
                <a16:creationId xmlns:a16="http://schemas.microsoft.com/office/drawing/2014/main" id="{34D02399-171F-4BEC-80EB-D5565610D093}"/>
              </a:ext>
            </a:extLst>
          </p:cNvPr>
          <p:cNvSpPr/>
          <p:nvPr/>
        </p:nvSpPr>
        <p:spPr>
          <a:xfrm>
            <a:off x="2402286" y="5563389"/>
            <a:ext cx="785793" cy="400110"/>
          </a:xfrm>
          <a:prstGeom prst="rect">
            <a:avLst/>
          </a:prstGeom>
        </p:spPr>
        <p:txBody>
          <a:bodyPr wrap="none">
            <a:spAutoFit/>
          </a:bodyPr>
          <a:lstStyle/>
          <a:p>
            <a:pPr algn="r" rtl="1"/>
            <a:r>
              <a:rPr lang="ar-JO" sz="2000" b="1" dirty="0"/>
              <a:t>الصلاح</a:t>
            </a:r>
            <a:endParaRPr lang="en-US" sz="2000" b="1" dirty="0"/>
          </a:p>
        </p:txBody>
      </p:sp>
      <p:sp>
        <p:nvSpPr>
          <p:cNvPr id="24" name="Rectangle 23">
            <a:extLst>
              <a:ext uri="{FF2B5EF4-FFF2-40B4-BE49-F238E27FC236}">
                <a16:creationId xmlns:a16="http://schemas.microsoft.com/office/drawing/2014/main" id="{21695AC2-9C9D-46C4-857F-98C0D03DD978}"/>
              </a:ext>
            </a:extLst>
          </p:cNvPr>
          <p:cNvSpPr/>
          <p:nvPr/>
        </p:nvSpPr>
        <p:spPr>
          <a:xfrm>
            <a:off x="3375133" y="6294703"/>
            <a:ext cx="740908" cy="400110"/>
          </a:xfrm>
          <a:prstGeom prst="rect">
            <a:avLst/>
          </a:prstGeom>
        </p:spPr>
        <p:txBody>
          <a:bodyPr wrap="none">
            <a:spAutoFit/>
          </a:bodyPr>
          <a:lstStyle/>
          <a:p>
            <a:pPr algn="r" rtl="1"/>
            <a:r>
              <a:rPr lang="ar-JO" sz="2000" b="1" dirty="0"/>
              <a:t>التعفف</a:t>
            </a:r>
            <a:endParaRPr lang="en-US" sz="2000" b="1" dirty="0"/>
          </a:p>
        </p:txBody>
      </p:sp>
      <p:sp>
        <p:nvSpPr>
          <p:cNvPr id="25" name="Rectangle 24">
            <a:extLst>
              <a:ext uri="{FF2B5EF4-FFF2-40B4-BE49-F238E27FC236}">
                <a16:creationId xmlns:a16="http://schemas.microsoft.com/office/drawing/2014/main" id="{E4D3C604-C605-4853-880F-ABEAC3D7C97D}"/>
              </a:ext>
            </a:extLst>
          </p:cNvPr>
          <p:cNvSpPr/>
          <p:nvPr/>
        </p:nvSpPr>
        <p:spPr>
          <a:xfrm>
            <a:off x="7159237" y="6169339"/>
            <a:ext cx="1034259" cy="400110"/>
          </a:xfrm>
          <a:prstGeom prst="rect">
            <a:avLst/>
          </a:prstGeom>
        </p:spPr>
        <p:txBody>
          <a:bodyPr wrap="none">
            <a:spAutoFit/>
          </a:bodyPr>
          <a:lstStyle/>
          <a:p>
            <a:pPr algn="r" rtl="1"/>
            <a:r>
              <a:rPr lang="ar-JO" sz="2000" b="1" dirty="0"/>
              <a:t>طول الآناه</a:t>
            </a:r>
            <a:endParaRPr lang="en-US" sz="2000" b="1" dirty="0"/>
          </a:p>
        </p:txBody>
      </p:sp>
      <p:cxnSp>
        <p:nvCxnSpPr>
          <p:cNvPr id="27" name="Straight Connector 26">
            <a:extLst>
              <a:ext uri="{FF2B5EF4-FFF2-40B4-BE49-F238E27FC236}">
                <a16:creationId xmlns:a16="http://schemas.microsoft.com/office/drawing/2014/main" id="{BBB72F77-18A4-4CD9-B93C-9C769F67E564}"/>
              </a:ext>
            </a:extLst>
          </p:cNvPr>
          <p:cNvCxnSpPr/>
          <p:nvPr/>
        </p:nvCxnSpPr>
        <p:spPr>
          <a:xfrm flipH="1">
            <a:off x="3774163" y="2441497"/>
            <a:ext cx="337078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7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5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ppt_x"/>
                                          </p:val>
                                        </p:tav>
                                        <p:tav tm="100000">
                                          <p:val>
                                            <p:strVal val="#ppt_x"/>
                                          </p:val>
                                        </p:tav>
                                      </p:tavLst>
                                    </p:anim>
                                    <p:anim calcmode="lin" valueType="num">
                                      <p:cBhvr additive="base">
                                        <p:cTn id="93" dur="500" fill="hold"/>
                                        <p:tgtEl>
                                          <p:spTgt spid="13"/>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additive="base">
                                        <p:cTn id="96" dur="500" fill="hold"/>
                                        <p:tgtEl>
                                          <p:spTgt spid="22"/>
                                        </p:tgtEl>
                                        <p:attrNameLst>
                                          <p:attrName>ppt_x</p:attrName>
                                        </p:attrNameLst>
                                      </p:cBhvr>
                                      <p:tavLst>
                                        <p:tav tm="0">
                                          <p:val>
                                            <p:strVal val="#ppt_x"/>
                                          </p:val>
                                        </p:tav>
                                        <p:tav tm="100000">
                                          <p:val>
                                            <p:strVal val="#ppt_x"/>
                                          </p:val>
                                        </p:tav>
                                      </p:tavLst>
                                    </p:anim>
                                    <p:anim calcmode="lin" valueType="num">
                                      <p:cBhvr additive="base">
                                        <p:cTn id="9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ppt_x"/>
                                          </p:val>
                                        </p:tav>
                                        <p:tav tm="100000">
                                          <p:val>
                                            <p:strVal val="#ppt_x"/>
                                          </p:val>
                                        </p:tav>
                                      </p:tavLst>
                                    </p:anim>
                                    <p:anim calcmode="lin" valueType="num">
                                      <p:cBhvr additive="base">
                                        <p:cTn id="10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additive="base">
                                        <p:cTn id="112" dur="500" fill="hold"/>
                                        <p:tgtEl>
                                          <p:spTgt spid="12"/>
                                        </p:tgtEl>
                                        <p:attrNameLst>
                                          <p:attrName>ppt_x</p:attrName>
                                        </p:attrNameLst>
                                      </p:cBhvr>
                                      <p:tavLst>
                                        <p:tav tm="0">
                                          <p:val>
                                            <p:strVal val="#ppt_x"/>
                                          </p:val>
                                        </p:tav>
                                        <p:tav tm="100000">
                                          <p:val>
                                            <p:strVal val="#ppt_x"/>
                                          </p:val>
                                        </p:tav>
                                      </p:tavLst>
                                    </p:anim>
                                    <p:anim calcmode="lin" valueType="num">
                                      <p:cBhvr additive="base">
                                        <p:cTn id="113" dur="500" fill="hold"/>
                                        <p:tgtEl>
                                          <p:spTgt spid="12"/>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500" fill="hold"/>
                                        <p:tgtEl>
                                          <p:spTgt spid="24"/>
                                        </p:tgtEl>
                                        <p:attrNameLst>
                                          <p:attrName>ppt_x</p:attrName>
                                        </p:attrNameLst>
                                      </p:cBhvr>
                                      <p:tavLst>
                                        <p:tav tm="0">
                                          <p:val>
                                            <p:strVal val="#ppt_x"/>
                                          </p:val>
                                        </p:tav>
                                        <p:tav tm="100000">
                                          <p:val>
                                            <p:strVal val="#ppt_x"/>
                                          </p:val>
                                        </p:tav>
                                      </p:tavLst>
                                    </p:anim>
                                    <p:anim calcmode="lin" valueType="num">
                                      <p:cBhvr additive="base">
                                        <p:cTn id="1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C639CB-392D-45F9-A79C-A98A5EF56D06}"/>
              </a:ext>
            </a:extLst>
          </p:cNvPr>
          <p:cNvSpPr txBox="1"/>
          <p:nvPr/>
        </p:nvSpPr>
        <p:spPr>
          <a:xfrm>
            <a:off x="3643314" y="344096"/>
            <a:ext cx="4200524" cy="584775"/>
          </a:xfrm>
          <a:prstGeom prst="rect">
            <a:avLst/>
          </a:prstGeom>
          <a:noFill/>
        </p:spPr>
        <p:txBody>
          <a:bodyPr wrap="square" rtlCol="0">
            <a:spAutoFit/>
          </a:bodyPr>
          <a:lstStyle/>
          <a:p>
            <a:pPr algn="ctr" rtl="1"/>
            <a:r>
              <a:rPr lang="ar-JO" sz="3200" b="1" dirty="0">
                <a:solidFill>
                  <a:schemeClr val="bg1"/>
                </a:solidFill>
              </a:rPr>
              <a:t>العمل الخُلْقيّ وشروطه :</a:t>
            </a:r>
            <a:endParaRPr lang="en-US" sz="3200" b="1" dirty="0">
              <a:solidFill>
                <a:schemeClr val="bg1"/>
              </a:solidFill>
            </a:endParaRPr>
          </a:p>
        </p:txBody>
      </p:sp>
      <p:sp>
        <p:nvSpPr>
          <p:cNvPr id="5" name="TextBox 4">
            <a:extLst>
              <a:ext uri="{FF2B5EF4-FFF2-40B4-BE49-F238E27FC236}">
                <a16:creationId xmlns:a16="http://schemas.microsoft.com/office/drawing/2014/main" id="{312A5FDC-2C81-40F0-887C-EE30869DD2C6}"/>
              </a:ext>
            </a:extLst>
          </p:cNvPr>
          <p:cNvSpPr txBox="1"/>
          <p:nvPr/>
        </p:nvSpPr>
        <p:spPr>
          <a:xfrm>
            <a:off x="878681" y="1068259"/>
            <a:ext cx="9186862" cy="830997"/>
          </a:xfrm>
          <a:prstGeom prst="rect">
            <a:avLst/>
          </a:prstGeom>
          <a:noFill/>
        </p:spPr>
        <p:txBody>
          <a:bodyPr wrap="square" rtlCol="0">
            <a:spAutoFit/>
          </a:bodyPr>
          <a:lstStyle/>
          <a:p>
            <a:pPr algn="r" rtl="1"/>
            <a:r>
              <a:rPr lang="ar-JO" sz="2400" b="1" dirty="0">
                <a:solidFill>
                  <a:srgbClr val="FFC000"/>
                </a:solidFill>
              </a:rPr>
              <a:t>تتطلَّب أخلاقيّة الأفعال البشرية ( صلاح هذه الأعمال ) أن يكون موضوع العمل وغايته ووسائله كلها صالحه : </a:t>
            </a:r>
            <a:endParaRPr lang="en-US" sz="2400" b="1" dirty="0">
              <a:solidFill>
                <a:srgbClr val="FFC000"/>
              </a:solidFill>
            </a:endParaRPr>
          </a:p>
        </p:txBody>
      </p:sp>
      <p:sp>
        <p:nvSpPr>
          <p:cNvPr id="7" name="Thought Bubble: Cloud 6">
            <a:extLst>
              <a:ext uri="{FF2B5EF4-FFF2-40B4-BE49-F238E27FC236}">
                <a16:creationId xmlns:a16="http://schemas.microsoft.com/office/drawing/2014/main" id="{C213748A-2975-4092-88F8-1EB00E18D20C}"/>
              </a:ext>
            </a:extLst>
          </p:cNvPr>
          <p:cNvSpPr/>
          <p:nvPr/>
        </p:nvSpPr>
        <p:spPr>
          <a:xfrm>
            <a:off x="9244012" y="2281848"/>
            <a:ext cx="2300287"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t>الموضوع</a:t>
            </a:r>
            <a:endParaRPr lang="en-US" sz="2400" b="1" dirty="0"/>
          </a:p>
        </p:txBody>
      </p:sp>
      <p:sp>
        <p:nvSpPr>
          <p:cNvPr id="8" name="TextBox 7">
            <a:extLst>
              <a:ext uri="{FF2B5EF4-FFF2-40B4-BE49-F238E27FC236}">
                <a16:creationId xmlns:a16="http://schemas.microsoft.com/office/drawing/2014/main" id="{093353B5-B11C-4A16-953D-4A9F5ED9B45C}"/>
              </a:ext>
            </a:extLst>
          </p:cNvPr>
          <p:cNvSpPr txBox="1"/>
          <p:nvPr/>
        </p:nvSpPr>
        <p:spPr>
          <a:xfrm>
            <a:off x="1200149" y="2106736"/>
            <a:ext cx="7872413" cy="1200329"/>
          </a:xfrm>
          <a:prstGeom prst="rect">
            <a:avLst/>
          </a:prstGeom>
          <a:noFill/>
        </p:spPr>
        <p:txBody>
          <a:bodyPr wrap="square" rtlCol="0">
            <a:spAutoFit/>
          </a:bodyPr>
          <a:lstStyle/>
          <a:p>
            <a:pPr algn="r" rtl="1"/>
            <a:r>
              <a:rPr lang="ar-JO" sz="2400" b="1" dirty="0"/>
              <a:t>العمل الخُلُقي مرتبط بموضوع " العمل الذي نقوم به " ويكون هذا العمل صالحاً إذا كان مطابقاً للخير الحقيقي ( كعمل الرحمه ) وقد يكون طالحاً، إذا كان مخالفاً للخير الحقيقي ( كالقتل ).</a:t>
            </a:r>
            <a:endParaRPr lang="en-US" sz="2400" b="1" dirty="0"/>
          </a:p>
        </p:txBody>
      </p:sp>
      <p:sp>
        <p:nvSpPr>
          <p:cNvPr id="6" name="Thought Bubble: Cloud 5">
            <a:extLst>
              <a:ext uri="{FF2B5EF4-FFF2-40B4-BE49-F238E27FC236}">
                <a16:creationId xmlns:a16="http://schemas.microsoft.com/office/drawing/2014/main" id="{D7F997A4-8A97-4545-86D0-97F887FF3AB3}"/>
              </a:ext>
            </a:extLst>
          </p:cNvPr>
          <p:cNvSpPr/>
          <p:nvPr/>
        </p:nvSpPr>
        <p:spPr>
          <a:xfrm>
            <a:off x="9244012" y="3514721"/>
            <a:ext cx="2300287"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t>سلامة الهدف</a:t>
            </a:r>
            <a:endParaRPr lang="en-US" sz="2400" b="1" dirty="0"/>
          </a:p>
        </p:txBody>
      </p:sp>
      <p:sp>
        <p:nvSpPr>
          <p:cNvPr id="2" name="TextBox 1">
            <a:extLst>
              <a:ext uri="{FF2B5EF4-FFF2-40B4-BE49-F238E27FC236}">
                <a16:creationId xmlns:a16="http://schemas.microsoft.com/office/drawing/2014/main" id="{6B43DFA1-DFF4-4248-8322-8819DF2DF9C2}"/>
              </a:ext>
            </a:extLst>
          </p:cNvPr>
          <p:cNvSpPr txBox="1"/>
          <p:nvPr/>
        </p:nvSpPr>
        <p:spPr>
          <a:xfrm>
            <a:off x="1119188" y="3629021"/>
            <a:ext cx="7953374" cy="830997"/>
          </a:xfrm>
          <a:prstGeom prst="rect">
            <a:avLst/>
          </a:prstGeom>
          <a:noFill/>
        </p:spPr>
        <p:txBody>
          <a:bodyPr wrap="square" rtlCol="0">
            <a:spAutoFit/>
          </a:bodyPr>
          <a:lstStyle/>
          <a:p>
            <a:pPr algn="r" rtl="1"/>
            <a:r>
              <a:rPr lang="ar-JO" sz="2400" b="1" dirty="0"/>
              <a:t>أي بمعنى النيَّة أو الهدف الذي اتخذه الإنسان من عمله؛ هي عنصر أساسي لتحديد صفة العمل البشري.</a:t>
            </a:r>
            <a:endParaRPr lang="en-US" sz="2400" b="1" dirty="0"/>
          </a:p>
        </p:txBody>
      </p:sp>
      <p:sp>
        <p:nvSpPr>
          <p:cNvPr id="9" name="Thought Bubble: Cloud 8">
            <a:extLst>
              <a:ext uri="{FF2B5EF4-FFF2-40B4-BE49-F238E27FC236}">
                <a16:creationId xmlns:a16="http://schemas.microsoft.com/office/drawing/2014/main" id="{36FF8DD5-03A9-49AD-9C79-1A53A7353A1B}"/>
              </a:ext>
            </a:extLst>
          </p:cNvPr>
          <p:cNvSpPr/>
          <p:nvPr/>
        </p:nvSpPr>
        <p:spPr>
          <a:xfrm>
            <a:off x="9244012" y="4786310"/>
            <a:ext cx="2300287"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t>سلامة الوسائل</a:t>
            </a:r>
            <a:endParaRPr lang="en-US" sz="2000" b="1" dirty="0"/>
          </a:p>
        </p:txBody>
      </p:sp>
      <p:sp>
        <p:nvSpPr>
          <p:cNvPr id="10" name="Thought Bubble: Cloud 9">
            <a:extLst>
              <a:ext uri="{FF2B5EF4-FFF2-40B4-BE49-F238E27FC236}">
                <a16:creationId xmlns:a16="http://schemas.microsoft.com/office/drawing/2014/main" id="{68367ED3-D40E-4ECB-9F1C-47AF6C255E43}"/>
              </a:ext>
            </a:extLst>
          </p:cNvPr>
          <p:cNvSpPr/>
          <p:nvPr/>
        </p:nvSpPr>
        <p:spPr>
          <a:xfrm>
            <a:off x="9244012" y="5854702"/>
            <a:ext cx="2300287"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t>الحريَّة</a:t>
            </a:r>
            <a:endParaRPr lang="en-US" sz="2000" b="1" dirty="0"/>
          </a:p>
        </p:txBody>
      </p:sp>
      <p:sp>
        <p:nvSpPr>
          <p:cNvPr id="11" name="TextBox 10">
            <a:extLst>
              <a:ext uri="{FF2B5EF4-FFF2-40B4-BE49-F238E27FC236}">
                <a16:creationId xmlns:a16="http://schemas.microsoft.com/office/drawing/2014/main" id="{F7099AE4-DD9C-450D-85AC-3FAB907C4457}"/>
              </a:ext>
            </a:extLst>
          </p:cNvPr>
          <p:cNvSpPr txBox="1"/>
          <p:nvPr/>
        </p:nvSpPr>
        <p:spPr>
          <a:xfrm>
            <a:off x="1871662" y="4941241"/>
            <a:ext cx="7200900" cy="461665"/>
          </a:xfrm>
          <a:prstGeom prst="rect">
            <a:avLst/>
          </a:prstGeom>
          <a:noFill/>
        </p:spPr>
        <p:txBody>
          <a:bodyPr wrap="square" rtlCol="0">
            <a:spAutoFit/>
          </a:bodyPr>
          <a:lstStyle/>
          <a:p>
            <a:pPr algn="r" rtl="1"/>
            <a:r>
              <a:rPr lang="ar-JO" sz="2400" b="1" dirty="0"/>
              <a:t>مساعدة القريب لا تبرر السرقة من أجل هذه المساعدة.</a:t>
            </a:r>
            <a:endParaRPr lang="en-US" sz="2400" b="1" dirty="0"/>
          </a:p>
        </p:txBody>
      </p:sp>
      <p:sp>
        <p:nvSpPr>
          <p:cNvPr id="12" name="TextBox 11">
            <a:extLst>
              <a:ext uri="{FF2B5EF4-FFF2-40B4-BE49-F238E27FC236}">
                <a16:creationId xmlns:a16="http://schemas.microsoft.com/office/drawing/2014/main" id="{0E4528B6-1B5A-4839-B42F-53D9D6B05AA5}"/>
              </a:ext>
            </a:extLst>
          </p:cNvPr>
          <p:cNvSpPr txBox="1"/>
          <p:nvPr/>
        </p:nvSpPr>
        <p:spPr>
          <a:xfrm>
            <a:off x="2714625" y="6078837"/>
            <a:ext cx="6357937" cy="461665"/>
          </a:xfrm>
          <a:prstGeom prst="rect">
            <a:avLst/>
          </a:prstGeom>
          <a:noFill/>
        </p:spPr>
        <p:txBody>
          <a:bodyPr wrap="square" rtlCol="0">
            <a:spAutoFit/>
          </a:bodyPr>
          <a:lstStyle/>
          <a:p>
            <a:pPr algn="r" rtl="1"/>
            <a:r>
              <a:rPr lang="ar-JO" sz="2400" b="1" dirty="0"/>
              <a:t>أي القيام بالعمل بمعرفة وحريّة، دون ضغط أو إكراه.</a:t>
            </a:r>
            <a:endParaRPr lang="en-US" sz="2400" b="1" dirty="0"/>
          </a:p>
        </p:txBody>
      </p:sp>
    </p:spTree>
    <p:extLst>
      <p:ext uri="{BB962C8B-B14F-4D97-AF65-F5344CB8AC3E}">
        <p14:creationId xmlns:p14="http://schemas.microsoft.com/office/powerpoint/2010/main" val="29052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6" grpId="0" animBg="1"/>
      <p:bldP spid="2" grpId="0"/>
      <p:bldP spid="9" grpId="0" animBg="1"/>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ar: 12 Points 7">
            <a:extLst>
              <a:ext uri="{FF2B5EF4-FFF2-40B4-BE49-F238E27FC236}">
                <a16:creationId xmlns:a16="http://schemas.microsoft.com/office/drawing/2014/main" id="{B8C21E2E-219D-4780-A51A-E4B380CF050A}"/>
              </a:ext>
            </a:extLst>
          </p:cNvPr>
          <p:cNvSpPr/>
          <p:nvPr/>
        </p:nvSpPr>
        <p:spPr>
          <a:xfrm>
            <a:off x="8529638" y="1314450"/>
            <a:ext cx="2600325" cy="1085850"/>
          </a:xfrm>
          <a:prstGeom prst="star1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JO" sz="3600" b="1" dirty="0">
                <a:solidFill>
                  <a:srgbClr val="C00000"/>
                </a:solidFill>
              </a:rPr>
              <a:t>الضمير</a:t>
            </a:r>
            <a:endParaRPr lang="en-US" sz="3600" b="1" dirty="0">
              <a:solidFill>
                <a:srgbClr val="C00000"/>
              </a:solidFill>
            </a:endParaRPr>
          </a:p>
        </p:txBody>
      </p:sp>
      <p:sp>
        <p:nvSpPr>
          <p:cNvPr id="9" name="TextBox 8">
            <a:extLst>
              <a:ext uri="{FF2B5EF4-FFF2-40B4-BE49-F238E27FC236}">
                <a16:creationId xmlns:a16="http://schemas.microsoft.com/office/drawing/2014/main" id="{0263CAD9-43D8-4560-B555-53C3756B0D63}"/>
              </a:ext>
            </a:extLst>
          </p:cNvPr>
          <p:cNvSpPr txBox="1"/>
          <p:nvPr/>
        </p:nvSpPr>
        <p:spPr>
          <a:xfrm>
            <a:off x="1147765" y="1484740"/>
            <a:ext cx="7181851" cy="830997"/>
          </a:xfrm>
          <a:prstGeom prst="rect">
            <a:avLst/>
          </a:prstGeom>
          <a:noFill/>
        </p:spPr>
        <p:txBody>
          <a:bodyPr wrap="square" rtlCol="0">
            <a:spAutoFit/>
          </a:bodyPr>
          <a:lstStyle/>
          <a:p>
            <a:pPr algn="r" rtl="1"/>
            <a:r>
              <a:rPr lang="ar-JO" sz="2400" b="1" dirty="0"/>
              <a:t>هو صوت الله الداخلي، الذي يدعونا إلى عمل الخير، وينهانا عن عمل الشَّر. يستحسن ما هو صالح، ويُبَكِّت ما هو سيء.</a:t>
            </a:r>
            <a:endParaRPr lang="en-US" sz="2400" b="1" dirty="0"/>
          </a:p>
        </p:txBody>
      </p:sp>
      <p:sp>
        <p:nvSpPr>
          <p:cNvPr id="10" name="TextBox 9">
            <a:extLst>
              <a:ext uri="{FF2B5EF4-FFF2-40B4-BE49-F238E27FC236}">
                <a16:creationId xmlns:a16="http://schemas.microsoft.com/office/drawing/2014/main" id="{2B5A7E0A-D3A5-4B2D-8EBD-EC4F84A84154}"/>
              </a:ext>
            </a:extLst>
          </p:cNvPr>
          <p:cNvSpPr txBox="1"/>
          <p:nvPr/>
        </p:nvSpPr>
        <p:spPr>
          <a:xfrm>
            <a:off x="4114800" y="2786063"/>
            <a:ext cx="6843713" cy="584775"/>
          </a:xfrm>
          <a:prstGeom prst="rect">
            <a:avLst/>
          </a:prstGeom>
          <a:noFill/>
        </p:spPr>
        <p:txBody>
          <a:bodyPr wrap="square" rtlCol="0">
            <a:spAutoFit/>
          </a:bodyPr>
          <a:lstStyle/>
          <a:p>
            <a:pPr algn="r" rtl="1"/>
            <a:r>
              <a:rPr lang="ar-JO" sz="3200" b="1" dirty="0">
                <a:solidFill>
                  <a:srgbClr val="FFC000"/>
                </a:solidFill>
              </a:rPr>
              <a:t>التعامل مع الضمير يتم من خلال عدة أمور منها : </a:t>
            </a:r>
            <a:endParaRPr lang="en-US" sz="3200" b="1" dirty="0">
              <a:solidFill>
                <a:srgbClr val="FFC000"/>
              </a:solidFill>
            </a:endParaRPr>
          </a:p>
        </p:txBody>
      </p:sp>
      <p:sp>
        <p:nvSpPr>
          <p:cNvPr id="11" name="Cube 10">
            <a:extLst>
              <a:ext uri="{FF2B5EF4-FFF2-40B4-BE49-F238E27FC236}">
                <a16:creationId xmlns:a16="http://schemas.microsoft.com/office/drawing/2014/main" id="{F2F69BEC-7D17-4306-BEFD-3BA6C780AAB7}"/>
              </a:ext>
            </a:extLst>
          </p:cNvPr>
          <p:cNvSpPr/>
          <p:nvPr/>
        </p:nvSpPr>
        <p:spPr>
          <a:xfrm>
            <a:off x="8358190" y="3756601"/>
            <a:ext cx="2600324" cy="8858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t>الإصغاء إلى صوت الضمير</a:t>
            </a:r>
            <a:endParaRPr lang="en-US" sz="2000" b="1" dirty="0"/>
          </a:p>
        </p:txBody>
      </p:sp>
      <p:sp>
        <p:nvSpPr>
          <p:cNvPr id="12" name="Cube 11">
            <a:extLst>
              <a:ext uri="{FF2B5EF4-FFF2-40B4-BE49-F238E27FC236}">
                <a16:creationId xmlns:a16="http://schemas.microsoft.com/office/drawing/2014/main" id="{DD89AC11-01A5-46D6-A29B-3DA1FEE2A1C3}"/>
              </a:ext>
            </a:extLst>
          </p:cNvPr>
          <p:cNvSpPr/>
          <p:nvPr/>
        </p:nvSpPr>
        <p:spPr>
          <a:xfrm>
            <a:off x="852490" y="3756601"/>
            <a:ext cx="2600324" cy="8858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t>تنشئة الضمير</a:t>
            </a:r>
            <a:endParaRPr lang="en-US" sz="2000" b="1" dirty="0"/>
          </a:p>
        </p:txBody>
      </p:sp>
      <p:sp>
        <p:nvSpPr>
          <p:cNvPr id="13" name="Cube 12">
            <a:extLst>
              <a:ext uri="{FF2B5EF4-FFF2-40B4-BE49-F238E27FC236}">
                <a16:creationId xmlns:a16="http://schemas.microsoft.com/office/drawing/2014/main" id="{8FD28A0D-4CEA-4CCB-8B7F-AC31CA68EA33}"/>
              </a:ext>
            </a:extLst>
          </p:cNvPr>
          <p:cNvSpPr/>
          <p:nvPr/>
        </p:nvSpPr>
        <p:spPr>
          <a:xfrm>
            <a:off x="4795838" y="3756600"/>
            <a:ext cx="2600324" cy="8858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t>الإختيار حسب الضمير</a:t>
            </a:r>
            <a:endParaRPr lang="en-US" sz="2000" b="1" dirty="0"/>
          </a:p>
        </p:txBody>
      </p:sp>
      <p:sp>
        <p:nvSpPr>
          <p:cNvPr id="14" name="TextBox 13">
            <a:extLst>
              <a:ext uri="{FF2B5EF4-FFF2-40B4-BE49-F238E27FC236}">
                <a16:creationId xmlns:a16="http://schemas.microsoft.com/office/drawing/2014/main" id="{5DB8BA49-A9D4-4F25-BD61-186C501AB58E}"/>
              </a:ext>
            </a:extLst>
          </p:cNvPr>
          <p:cNvSpPr txBox="1"/>
          <p:nvPr/>
        </p:nvSpPr>
        <p:spPr>
          <a:xfrm>
            <a:off x="8679658" y="5028189"/>
            <a:ext cx="1957388" cy="461665"/>
          </a:xfrm>
          <a:prstGeom prst="rect">
            <a:avLst/>
          </a:prstGeom>
          <a:noFill/>
        </p:spPr>
        <p:txBody>
          <a:bodyPr wrap="square" rtlCol="0">
            <a:spAutoFit/>
          </a:bodyPr>
          <a:lstStyle/>
          <a:p>
            <a:pPr algn="ctr" rtl="1"/>
            <a:r>
              <a:rPr lang="ar-JO" sz="2400" b="1" dirty="0"/>
              <a:t>هو صوت الله فينا</a:t>
            </a:r>
            <a:endParaRPr lang="en-US" sz="2400" b="1" dirty="0"/>
          </a:p>
        </p:txBody>
      </p:sp>
      <p:sp>
        <p:nvSpPr>
          <p:cNvPr id="15" name="TextBox 14">
            <a:extLst>
              <a:ext uri="{FF2B5EF4-FFF2-40B4-BE49-F238E27FC236}">
                <a16:creationId xmlns:a16="http://schemas.microsoft.com/office/drawing/2014/main" id="{2007404D-4267-41B9-95EB-B0781E741B67}"/>
              </a:ext>
            </a:extLst>
          </p:cNvPr>
          <p:cNvSpPr txBox="1"/>
          <p:nvPr/>
        </p:nvSpPr>
        <p:spPr>
          <a:xfrm>
            <a:off x="4957763" y="4872038"/>
            <a:ext cx="2185987" cy="830997"/>
          </a:xfrm>
          <a:prstGeom prst="rect">
            <a:avLst/>
          </a:prstGeom>
          <a:noFill/>
        </p:spPr>
        <p:txBody>
          <a:bodyPr wrap="square" rtlCol="0">
            <a:spAutoFit/>
          </a:bodyPr>
          <a:lstStyle/>
          <a:p>
            <a:pPr algn="ctr" rtl="1"/>
            <a:r>
              <a:rPr lang="ar-JO" sz="2400" b="1" dirty="0"/>
              <a:t>البحث الدائم عمّا هو صالح والعمل به</a:t>
            </a:r>
            <a:endParaRPr lang="en-US" sz="2400" b="1" dirty="0"/>
          </a:p>
        </p:txBody>
      </p:sp>
      <p:sp>
        <p:nvSpPr>
          <p:cNvPr id="16" name="TextBox 15">
            <a:extLst>
              <a:ext uri="{FF2B5EF4-FFF2-40B4-BE49-F238E27FC236}">
                <a16:creationId xmlns:a16="http://schemas.microsoft.com/office/drawing/2014/main" id="{2DACA2BE-A9FB-4FF4-8077-6DE7A79AC56A}"/>
              </a:ext>
            </a:extLst>
          </p:cNvPr>
          <p:cNvSpPr txBox="1"/>
          <p:nvPr/>
        </p:nvSpPr>
        <p:spPr>
          <a:xfrm>
            <a:off x="1062037" y="4817210"/>
            <a:ext cx="2038351" cy="1569660"/>
          </a:xfrm>
          <a:prstGeom prst="rect">
            <a:avLst/>
          </a:prstGeom>
          <a:noFill/>
        </p:spPr>
        <p:txBody>
          <a:bodyPr wrap="square" rtlCol="0">
            <a:spAutoFit/>
          </a:bodyPr>
          <a:lstStyle/>
          <a:p>
            <a:pPr algn="ctr" rtl="1"/>
            <a:r>
              <a:rPr lang="ar-JO" sz="2400" b="1" dirty="0"/>
              <a:t>أي يبقى حيّاً ومستيقضاً ويقظاً، كي لا يتعرض للإنحراف والموت.</a:t>
            </a:r>
            <a:endParaRPr lang="en-US" sz="2400" b="1" dirty="0"/>
          </a:p>
        </p:txBody>
      </p:sp>
    </p:spTree>
    <p:extLst>
      <p:ext uri="{BB962C8B-B14F-4D97-AF65-F5344CB8AC3E}">
        <p14:creationId xmlns:p14="http://schemas.microsoft.com/office/powerpoint/2010/main" val="13548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80">
                                          <p:stCondLst>
                                            <p:cond delay="0"/>
                                          </p:stCondLst>
                                        </p:cTn>
                                        <p:tgtEl>
                                          <p:spTgt spid="14"/>
                                        </p:tgtEl>
                                      </p:cBhvr>
                                    </p:animEffect>
                                    <p:anim calcmode="lin" valueType="num">
                                      <p:cBhvr>
                                        <p:cTn id="5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8" dur="26">
                                          <p:stCondLst>
                                            <p:cond delay="650"/>
                                          </p:stCondLst>
                                        </p:cTn>
                                        <p:tgtEl>
                                          <p:spTgt spid="14"/>
                                        </p:tgtEl>
                                      </p:cBhvr>
                                      <p:to x="100000" y="60000"/>
                                    </p:animScale>
                                    <p:animScale>
                                      <p:cBhvr>
                                        <p:cTn id="59" dur="166" decel="50000">
                                          <p:stCondLst>
                                            <p:cond delay="676"/>
                                          </p:stCondLst>
                                        </p:cTn>
                                        <p:tgtEl>
                                          <p:spTgt spid="14"/>
                                        </p:tgtEl>
                                      </p:cBhvr>
                                      <p:to x="100000" y="100000"/>
                                    </p:animScale>
                                    <p:animScale>
                                      <p:cBhvr>
                                        <p:cTn id="60" dur="26">
                                          <p:stCondLst>
                                            <p:cond delay="1312"/>
                                          </p:stCondLst>
                                        </p:cTn>
                                        <p:tgtEl>
                                          <p:spTgt spid="14"/>
                                        </p:tgtEl>
                                      </p:cBhvr>
                                      <p:to x="100000" y="80000"/>
                                    </p:animScale>
                                    <p:animScale>
                                      <p:cBhvr>
                                        <p:cTn id="61" dur="166" decel="50000">
                                          <p:stCondLst>
                                            <p:cond delay="1338"/>
                                          </p:stCondLst>
                                        </p:cTn>
                                        <p:tgtEl>
                                          <p:spTgt spid="14"/>
                                        </p:tgtEl>
                                      </p:cBhvr>
                                      <p:to x="100000" y="100000"/>
                                    </p:animScale>
                                    <p:animScale>
                                      <p:cBhvr>
                                        <p:cTn id="62" dur="26">
                                          <p:stCondLst>
                                            <p:cond delay="1642"/>
                                          </p:stCondLst>
                                        </p:cTn>
                                        <p:tgtEl>
                                          <p:spTgt spid="14"/>
                                        </p:tgtEl>
                                      </p:cBhvr>
                                      <p:to x="100000" y="90000"/>
                                    </p:animScale>
                                    <p:animScale>
                                      <p:cBhvr>
                                        <p:cTn id="63" dur="166" decel="50000">
                                          <p:stCondLst>
                                            <p:cond delay="1668"/>
                                          </p:stCondLst>
                                        </p:cTn>
                                        <p:tgtEl>
                                          <p:spTgt spid="14"/>
                                        </p:tgtEl>
                                      </p:cBhvr>
                                      <p:to x="100000" y="100000"/>
                                    </p:animScale>
                                    <p:animScale>
                                      <p:cBhvr>
                                        <p:cTn id="64" dur="26">
                                          <p:stCondLst>
                                            <p:cond delay="1808"/>
                                          </p:stCondLst>
                                        </p:cTn>
                                        <p:tgtEl>
                                          <p:spTgt spid="14"/>
                                        </p:tgtEl>
                                      </p:cBhvr>
                                      <p:to x="100000" y="95000"/>
                                    </p:animScale>
                                    <p:animScale>
                                      <p:cBhvr>
                                        <p:cTn id="65" dur="166" decel="50000">
                                          <p:stCondLst>
                                            <p:cond delay="1834"/>
                                          </p:stCondLst>
                                        </p:cTn>
                                        <p:tgtEl>
                                          <p:spTgt spid="1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80">
                                          <p:stCondLst>
                                            <p:cond delay="0"/>
                                          </p:stCondLst>
                                        </p:cTn>
                                        <p:tgtEl>
                                          <p:spTgt spid="13"/>
                                        </p:tgtEl>
                                      </p:cBhvr>
                                    </p:animEffect>
                                    <p:anim calcmode="lin" valueType="num">
                                      <p:cBhvr>
                                        <p:cTn id="7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6" dur="26">
                                          <p:stCondLst>
                                            <p:cond delay="650"/>
                                          </p:stCondLst>
                                        </p:cTn>
                                        <p:tgtEl>
                                          <p:spTgt spid="13"/>
                                        </p:tgtEl>
                                      </p:cBhvr>
                                      <p:to x="100000" y="60000"/>
                                    </p:animScale>
                                    <p:animScale>
                                      <p:cBhvr>
                                        <p:cTn id="77" dur="166" decel="50000">
                                          <p:stCondLst>
                                            <p:cond delay="676"/>
                                          </p:stCondLst>
                                        </p:cTn>
                                        <p:tgtEl>
                                          <p:spTgt spid="13"/>
                                        </p:tgtEl>
                                      </p:cBhvr>
                                      <p:to x="100000" y="100000"/>
                                    </p:animScale>
                                    <p:animScale>
                                      <p:cBhvr>
                                        <p:cTn id="78" dur="26">
                                          <p:stCondLst>
                                            <p:cond delay="1312"/>
                                          </p:stCondLst>
                                        </p:cTn>
                                        <p:tgtEl>
                                          <p:spTgt spid="13"/>
                                        </p:tgtEl>
                                      </p:cBhvr>
                                      <p:to x="100000" y="80000"/>
                                    </p:animScale>
                                    <p:animScale>
                                      <p:cBhvr>
                                        <p:cTn id="79" dur="166" decel="50000">
                                          <p:stCondLst>
                                            <p:cond delay="1338"/>
                                          </p:stCondLst>
                                        </p:cTn>
                                        <p:tgtEl>
                                          <p:spTgt spid="13"/>
                                        </p:tgtEl>
                                      </p:cBhvr>
                                      <p:to x="100000" y="100000"/>
                                    </p:animScale>
                                    <p:animScale>
                                      <p:cBhvr>
                                        <p:cTn id="80" dur="26">
                                          <p:stCondLst>
                                            <p:cond delay="1642"/>
                                          </p:stCondLst>
                                        </p:cTn>
                                        <p:tgtEl>
                                          <p:spTgt spid="13"/>
                                        </p:tgtEl>
                                      </p:cBhvr>
                                      <p:to x="100000" y="90000"/>
                                    </p:animScale>
                                    <p:animScale>
                                      <p:cBhvr>
                                        <p:cTn id="81" dur="166" decel="50000">
                                          <p:stCondLst>
                                            <p:cond delay="1668"/>
                                          </p:stCondLst>
                                        </p:cTn>
                                        <p:tgtEl>
                                          <p:spTgt spid="13"/>
                                        </p:tgtEl>
                                      </p:cBhvr>
                                      <p:to x="100000" y="100000"/>
                                    </p:animScale>
                                    <p:animScale>
                                      <p:cBhvr>
                                        <p:cTn id="82" dur="26">
                                          <p:stCondLst>
                                            <p:cond delay="1808"/>
                                          </p:stCondLst>
                                        </p:cTn>
                                        <p:tgtEl>
                                          <p:spTgt spid="13"/>
                                        </p:tgtEl>
                                      </p:cBhvr>
                                      <p:to x="100000" y="95000"/>
                                    </p:animScale>
                                    <p:animScale>
                                      <p:cBhvr>
                                        <p:cTn id="83" dur="166" decel="50000">
                                          <p:stCondLst>
                                            <p:cond delay="1834"/>
                                          </p:stCondLst>
                                        </p:cTn>
                                        <p:tgtEl>
                                          <p:spTgt spid="13"/>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80">
                                          <p:stCondLst>
                                            <p:cond delay="0"/>
                                          </p:stCondLst>
                                        </p:cTn>
                                        <p:tgtEl>
                                          <p:spTgt spid="15"/>
                                        </p:tgtEl>
                                      </p:cBhvr>
                                    </p:animEffect>
                                    <p:anim calcmode="lin" valueType="num">
                                      <p:cBhvr>
                                        <p:cTn id="8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2" dur="26">
                                          <p:stCondLst>
                                            <p:cond delay="650"/>
                                          </p:stCondLst>
                                        </p:cTn>
                                        <p:tgtEl>
                                          <p:spTgt spid="15"/>
                                        </p:tgtEl>
                                      </p:cBhvr>
                                      <p:to x="100000" y="60000"/>
                                    </p:animScale>
                                    <p:animScale>
                                      <p:cBhvr>
                                        <p:cTn id="93" dur="166" decel="50000">
                                          <p:stCondLst>
                                            <p:cond delay="676"/>
                                          </p:stCondLst>
                                        </p:cTn>
                                        <p:tgtEl>
                                          <p:spTgt spid="15"/>
                                        </p:tgtEl>
                                      </p:cBhvr>
                                      <p:to x="100000" y="100000"/>
                                    </p:animScale>
                                    <p:animScale>
                                      <p:cBhvr>
                                        <p:cTn id="94" dur="26">
                                          <p:stCondLst>
                                            <p:cond delay="1312"/>
                                          </p:stCondLst>
                                        </p:cTn>
                                        <p:tgtEl>
                                          <p:spTgt spid="15"/>
                                        </p:tgtEl>
                                      </p:cBhvr>
                                      <p:to x="100000" y="80000"/>
                                    </p:animScale>
                                    <p:animScale>
                                      <p:cBhvr>
                                        <p:cTn id="95" dur="166" decel="50000">
                                          <p:stCondLst>
                                            <p:cond delay="1338"/>
                                          </p:stCondLst>
                                        </p:cTn>
                                        <p:tgtEl>
                                          <p:spTgt spid="15"/>
                                        </p:tgtEl>
                                      </p:cBhvr>
                                      <p:to x="100000" y="100000"/>
                                    </p:animScale>
                                    <p:animScale>
                                      <p:cBhvr>
                                        <p:cTn id="96" dur="26">
                                          <p:stCondLst>
                                            <p:cond delay="1642"/>
                                          </p:stCondLst>
                                        </p:cTn>
                                        <p:tgtEl>
                                          <p:spTgt spid="15"/>
                                        </p:tgtEl>
                                      </p:cBhvr>
                                      <p:to x="100000" y="90000"/>
                                    </p:animScale>
                                    <p:animScale>
                                      <p:cBhvr>
                                        <p:cTn id="97" dur="166" decel="50000">
                                          <p:stCondLst>
                                            <p:cond delay="1668"/>
                                          </p:stCondLst>
                                        </p:cTn>
                                        <p:tgtEl>
                                          <p:spTgt spid="15"/>
                                        </p:tgtEl>
                                      </p:cBhvr>
                                      <p:to x="100000" y="100000"/>
                                    </p:animScale>
                                    <p:animScale>
                                      <p:cBhvr>
                                        <p:cTn id="98" dur="26">
                                          <p:stCondLst>
                                            <p:cond delay="1808"/>
                                          </p:stCondLst>
                                        </p:cTn>
                                        <p:tgtEl>
                                          <p:spTgt spid="15"/>
                                        </p:tgtEl>
                                      </p:cBhvr>
                                      <p:to x="100000" y="95000"/>
                                    </p:animScale>
                                    <p:animScale>
                                      <p:cBhvr>
                                        <p:cTn id="99" dur="166" decel="50000">
                                          <p:stCondLst>
                                            <p:cond delay="1834"/>
                                          </p:stCondLst>
                                        </p:cTn>
                                        <p:tgtEl>
                                          <p:spTgt spid="15"/>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down)">
                                      <p:cBhvr>
                                        <p:cTn id="104" dur="580">
                                          <p:stCondLst>
                                            <p:cond delay="0"/>
                                          </p:stCondLst>
                                        </p:cTn>
                                        <p:tgtEl>
                                          <p:spTgt spid="12"/>
                                        </p:tgtEl>
                                      </p:cBhvr>
                                    </p:animEffect>
                                    <p:anim calcmode="lin" valueType="num">
                                      <p:cBhvr>
                                        <p:cTn id="10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0" dur="26">
                                          <p:stCondLst>
                                            <p:cond delay="650"/>
                                          </p:stCondLst>
                                        </p:cTn>
                                        <p:tgtEl>
                                          <p:spTgt spid="12"/>
                                        </p:tgtEl>
                                      </p:cBhvr>
                                      <p:to x="100000" y="60000"/>
                                    </p:animScale>
                                    <p:animScale>
                                      <p:cBhvr>
                                        <p:cTn id="111" dur="166" decel="50000">
                                          <p:stCondLst>
                                            <p:cond delay="676"/>
                                          </p:stCondLst>
                                        </p:cTn>
                                        <p:tgtEl>
                                          <p:spTgt spid="12"/>
                                        </p:tgtEl>
                                      </p:cBhvr>
                                      <p:to x="100000" y="100000"/>
                                    </p:animScale>
                                    <p:animScale>
                                      <p:cBhvr>
                                        <p:cTn id="112" dur="26">
                                          <p:stCondLst>
                                            <p:cond delay="1312"/>
                                          </p:stCondLst>
                                        </p:cTn>
                                        <p:tgtEl>
                                          <p:spTgt spid="12"/>
                                        </p:tgtEl>
                                      </p:cBhvr>
                                      <p:to x="100000" y="80000"/>
                                    </p:animScale>
                                    <p:animScale>
                                      <p:cBhvr>
                                        <p:cTn id="113" dur="166" decel="50000">
                                          <p:stCondLst>
                                            <p:cond delay="1338"/>
                                          </p:stCondLst>
                                        </p:cTn>
                                        <p:tgtEl>
                                          <p:spTgt spid="12"/>
                                        </p:tgtEl>
                                      </p:cBhvr>
                                      <p:to x="100000" y="100000"/>
                                    </p:animScale>
                                    <p:animScale>
                                      <p:cBhvr>
                                        <p:cTn id="114" dur="26">
                                          <p:stCondLst>
                                            <p:cond delay="1642"/>
                                          </p:stCondLst>
                                        </p:cTn>
                                        <p:tgtEl>
                                          <p:spTgt spid="12"/>
                                        </p:tgtEl>
                                      </p:cBhvr>
                                      <p:to x="100000" y="90000"/>
                                    </p:animScale>
                                    <p:animScale>
                                      <p:cBhvr>
                                        <p:cTn id="115" dur="166" decel="50000">
                                          <p:stCondLst>
                                            <p:cond delay="1668"/>
                                          </p:stCondLst>
                                        </p:cTn>
                                        <p:tgtEl>
                                          <p:spTgt spid="12"/>
                                        </p:tgtEl>
                                      </p:cBhvr>
                                      <p:to x="100000" y="100000"/>
                                    </p:animScale>
                                    <p:animScale>
                                      <p:cBhvr>
                                        <p:cTn id="116" dur="26">
                                          <p:stCondLst>
                                            <p:cond delay="1808"/>
                                          </p:stCondLst>
                                        </p:cTn>
                                        <p:tgtEl>
                                          <p:spTgt spid="12"/>
                                        </p:tgtEl>
                                      </p:cBhvr>
                                      <p:to x="100000" y="95000"/>
                                    </p:animScale>
                                    <p:animScale>
                                      <p:cBhvr>
                                        <p:cTn id="117" dur="166" decel="50000">
                                          <p:stCondLst>
                                            <p:cond delay="1834"/>
                                          </p:stCondLst>
                                        </p:cTn>
                                        <p:tgtEl>
                                          <p:spTgt spid="12"/>
                                        </p:tgtEl>
                                      </p:cBhvr>
                                      <p:to x="100000" y="100000"/>
                                    </p:animScale>
                                  </p:childTnLst>
                                </p:cTn>
                              </p:par>
                              <p:par>
                                <p:cTn id="118" presetID="26" presetClass="entr" presetSubtype="0"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wipe(down)">
                                      <p:cBhvr>
                                        <p:cTn id="120" dur="580">
                                          <p:stCondLst>
                                            <p:cond delay="0"/>
                                          </p:stCondLst>
                                        </p:cTn>
                                        <p:tgtEl>
                                          <p:spTgt spid="16"/>
                                        </p:tgtEl>
                                      </p:cBhvr>
                                    </p:animEffect>
                                    <p:anim calcmode="lin" valueType="num">
                                      <p:cBhvr>
                                        <p:cTn id="12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6" dur="26">
                                          <p:stCondLst>
                                            <p:cond delay="650"/>
                                          </p:stCondLst>
                                        </p:cTn>
                                        <p:tgtEl>
                                          <p:spTgt spid="16"/>
                                        </p:tgtEl>
                                      </p:cBhvr>
                                      <p:to x="100000" y="60000"/>
                                    </p:animScale>
                                    <p:animScale>
                                      <p:cBhvr>
                                        <p:cTn id="127" dur="166" decel="50000">
                                          <p:stCondLst>
                                            <p:cond delay="676"/>
                                          </p:stCondLst>
                                        </p:cTn>
                                        <p:tgtEl>
                                          <p:spTgt spid="16"/>
                                        </p:tgtEl>
                                      </p:cBhvr>
                                      <p:to x="100000" y="100000"/>
                                    </p:animScale>
                                    <p:animScale>
                                      <p:cBhvr>
                                        <p:cTn id="128" dur="26">
                                          <p:stCondLst>
                                            <p:cond delay="1312"/>
                                          </p:stCondLst>
                                        </p:cTn>
                                        <p:tgtEl>
                                          <p:spTgt spid="16"/>
                                        </p:tgtEl>
                                      </p:cBhvr>
                                      <p:to x="100000" y="80000"/>
                                    </p:animScale>
                                    <p:animScale>
                                      <p:cBhvr>
                                        <p:cTn id="129" dur="166" decel="50000">
                                          <p:stCondLst>
                                            <p:cond delay="1338"/>
                                          </p:stCondLst>
                                        </p:cTn>
                                        <p:tgtEl>
                                          <p:spTgt spid="16"/>
                                        </p:tgtEl>
                                      </p:cBhvr>
                                      <p:to x="100000" y="100000"/>
                                    </p:animScale>
                                    <p:animScale>
                                      <p:cBhvr>
                                        <p:cTn id="130" dur="26">
                                          <p:stCondLst>
                                            <p:cond delay="1642"/>
                                          </p:stCondLst>
                                        </p:cTn>
                                        <p:tgtEl>
                                          <p:spTgt spid="16"/>
                                        </p:tgtEl>
                                      </p:cBhvr>
                                      <p:to x="100000" y="90000"/>
                                    </p:animScale>
                                    <p:animScale>
                                      <p:cBhvr>
                                        <p:cTn id="131" dur="166" decel="50000">
                                          <p:stCondLst>
                                            <p:cond delay="1668"/>
                                          </p:stCondLst>
                                        </p:cTn>
                                        <p:tgtEl>
                                          <p:spTgt spid="16"/>
                                        </p:tgtEl>
                                      </p:cBhvr>
                                      <p:to x="100000" y="100000"/>
                                    </p:animScale>
                                    <p:animScale>
                                      <p:cBhvr>
                                        <p:cTn id="132" dur="26">
                                          <p:stCondLst>
                                            <p:cond delay="1808"/>
                                          </p:stCondLst>
                                        </p:cTn>
                                        <p:tgtEl>
                                          <p:spTgt spid="16"/>
                                        </p:tgtEl>
                                      </p:cBhvr>
                                      <p:to x="100000" y="95000"/>
                                    </p:animScale>
                                    <p:animScale>
                                      <p:cBhvr>
                                        <p:cTn id="13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A081DAD-A422-431F-8DAC-5B34B82B0286}"/>
              </a:ext>
            </a:extLst>
          </p:cNvPr>
          <p:cNvSpPr/>
          <p:nvPr/>
        </p:nvSpPr>
        <p:spPr>
          <a:xfrm>
            <a:off x="7015163" y="571500"/>
            <a:ext cx="2886075" cy="10858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ar-JO" sz="3600" b="1" dirty="0"/>
              <a:t>مفردات</a:t>
            </a:r>
            <a:endParaRPr lang="en-US" sz="3600" b="1" dirty="0"/>
          </a:p>
        </p:txBody>
      </p:sp>
      <p:sp>
        <p:nvSpPr>
          <p:cNvPr id="5" name="TextBox 4">
            <a:extLst>
              <a:ext uri="{FF2B5EF4-FFF2-40B4-BE49-F238E27FC236}">
                <a16:creationId xmlns:a16="http://schemas.microsoft.com/office/drawing/2014/main" id="{667A5156-4DE3-4883-A3ED-9E6315BD8504}"/>
              </a:ext>
            </a:extLst>
          </p:cNvPr>
          <p:cNvSpPr txBox="1"/>
          <p:nvPr/>
        </p:nvSpPr>
        <p:spPr>
          <a:xfrm>
            <a:off x="9172576" y="1985962"/>
            <a:ext cx="2100263" cy="461665"/>
          </a:xfrm>
          <a:prstGeom prst="rect">
            <a:avLst/>
          </a:prstGeom>
          <a:noFill/>
        </p:spPr>
        <p:txBody>
          <a:bodyPr wrap="square" rtlCol="0">
            <a:spAutoFit/>
          </a:bodyPr>
          <a:lstStyle/>
          <a:p>
            <a:pPr algn="r" rtl="1"/>
            <a:r>
              <a:rPr lang="ar-JO" sz="2400" b="1" dirty="0">
                <a:solidFill>
                  <a:srgbClr val="FFC000"/>
                </a:solidFill>
              </a:rPr>
              <a:t>الأخلاق المسيحية :</a:t>
            </a:r>
            <a:endParaRPr lang="en-US" sz="2400" b="1" dirty="0">
              <a:solidFill>
                <a:srgbClr val="FFC000"/>
              </a:solidFill>
            </a:endParaRPr>
          </a:p>
        </p:txBody>
      </p:sp>
      <p:sp>
        <p:nvSpPr>
          <p:cNvPr id="6" name="TextBox 5">
            <a:extLst>
              <a:ext uri="{FF2B5EF4-FFF2-40B4-BE49-F238E27FC236}">
                <a16:creationId xmlns:a16="http://schemas.microsoft.com/office/drawing/2014/main" id="{73DD5D15-BAB6-4876-853D-D65D0A07477C}"/>
              </a:ext>
            </a:extLst>
          </p:cNvPr>
          <p:cNvSpPr txBox="1"/>
          <p:nvPr/>
        </p:nvSpPr>
        <p:spPr>
          <a:xfrm>
            <a:off x="485775" y="2000247"/>
            <a:ext cx="8829683" cy="461665"/>
          </a:xfrm>
          <a:prstGeom prst="rect">
            <a:avLst/>
          </a:prstGeom>
          <a:noFill/>
        </p:spPr>
        <p:txBody>
          <a:bodyPr wrap="square" rtlCol="0">
            <a:spAutoFit/>
          </a:bodyPr>
          <a:lstStyle/>
          <a:p>
            <a:pPr algn="r" rtl="1"/>
            <a:r>
              <a:rPr lang="ar-JO" sz="2400" b="1" dirty="0"/>
              <a:t>هي كل عمل أخلاقي نابع من الإيمان المسيحي الذي نتَبِعَهُ، وهي ترتكز على التطويبات .</a:t>
            </a:r>
            <a:endParaRPr lang="en-US" sz="2400" b="1" dirty="0"/>
          </a:p>
        </p:txBody>
      </p:sp>
      <p:sp>
        <p:nvSpPr>
          <p:cNvPr id="7" name="TextBox 6">
            <a:extLst>
              <a:ext uri="{FF2B5EF4-FFF2-40B4-BE49-F238E27FC236}">
                <a16:creationId xmlns:a16="http://schemas.microsoft.com/office/drawing/2014/main" id="{D1E71BB2-C806-40AE-A3F0-414BE55D0B47}"/>
              </a:ext>
            </a:extLst>
          </p:cNvPr>
          <p:cNvSpPr txBox="1"/>
          <p:nvPr/>
        </p:nvSpPr>
        <p:spPr>
          <a:xfrm>
            <a:off x="10129838" y="3231201"/>
            <a:ext cx="1114425" cy="461665"/>
          </a:xfrm>
          <a:prstGeom prst="rect">
            <a:avLst/>
          </a:prstGeom>
          <a:noFill/>
        </p:spPr>
        <p:txBody>
          <a:bodyPr wrap="square" rtlCol="0">
            <a:spAutoFit/>
          </a:bodyPr>
          <a:lstStyle/>
          <a:p>
            <a:pPr algn="r" rtl="1"/>
            <a:r>
              <a:rPr lang="ar-JO" sz="2400" b="1" dirty="0">
                <a:solidFill>
                  <a:srgbClr val="FFC000"/>
                </a:solidFill>
              </a:rPr>
              <a:t>الوصايا :</a:t>
            </a:r>
            <a:endParaRPr lang="en-US" sz="2400" b="1" dirty="0">
              <a:solidFill>
                <a:srgbClr val="FFC000"/>
              </a:solidFill>
            </a:endParaRPr>
          </a:p>
        </p:txBody>
      </p:sp>
      <p:sp>
        <p:nvSpPr>
          <p:cNvPr id="9" name="TextBox 8">
            <a:extLst>
              <a:ext uri="{FF2B5EF4-FFF2-40B4-BE49-F238E27FC236}">
                <a16:creationId xmlns:a16="http://schemas.microsoft.com/office/drawing/2014/main" id="{9729213E-90DD-4C74-B71F-D93B6BFEFEC9}"/>
              </a:ext>
            </a:extLst>
          </p:cNvPr>
          <p:cNvSpPr txBox="1"/>
          <p:nvPr/>
        </p:nvSpPr>
        <p:spPr>
          <a:xfrm>
            <a:off x="1047749" y="3226743"/>
            <a:ext cx="9182101" cy="461665"/>
          </a:xfrm>
          <a:prstGeom prst="rect">
            <a:avLst/>
          </a:prstGeom>
          <a:noFill/>
        </p:spPr>
        <p:txBody>
          <a:bodyPr wrap="square" rtlCol="0">
            <a:spAutoFit/>
          </a:bodyPr>
          <a:lstStyle/>
          <a:p>
            <a:pPr algn="r" rtl="1"/>
            <a:r>
              <a:rPr lang="ar-JO" sz="2400" b="1" dirty="0"/>
              <a:t>هي الوصايا التي أعطاها الله للبشر على يد موسى على جبل سيناء ( حوريب ) . </a:t>
            </a:r>
            <a:endParaRPr lang="en-US" sz="2400" b="1" dirty="0"/>
          </a:p>
        </p:txBody>
      </p:sp>
      <p:sp>
        <p:nvSpPr>
          <p:cNvPr id="10" name="TextBox 9">
            <a:extLst>
              <a:ext uri="{FF2B5EF4-FFF2-40B4-BE49-F238E27FC236}">
                <a16:creationId xmlns:a16="http://schemas.microsoft.com/office/drawing/2014/main" id="{0053B252-4F3C-4153-A44F-46965B290154}"/>
              </a:ext>
            </a:extLst>
          </p:cNvPr>
          <p:cNvSpPr txBox="1"/>
          <p:nvPr/>
        </p:nvSpPr>
        <p:spPr>
          <a:xfrm>
            <a:off x="1047749" y="3990470"/>
            <a:ext cx="9841707" cy="954107"/>
          </a:xfrm>
          <a:prstGeom prst="rect">
            <a:avLst/>
          </a:prstGeom>
          <a:noFill/>
        </p:spPr>
        <p:txBody>
          <a:bodyPr wrap="square" rtlCol="0">
            <a:spAutoFit/>
          </a:bodyPr>
          <a:lstStyle/>
          <a:p>
            <a:pPr algn="ctr" rtl="1"/>
            <a:r>
              <a:rPr lang="ar-JO" sz="2800" b="1" dirty="0">
                <a:solidFill>
                  <a:schemeClr val="bg1"/>
                </a:solidFill>
              </a:rPr>
              <a:t>تنظم هذه الوصايا علاقة الإنسان بالله ( خروج 20 : 1 – 17 ) ( الوصايا 1 – 4 ) وبالأخرين ( الوصايا 5 – 10 ) وبالنفس والمجتمع.</a:t>
            </a:r>
            <a:endParaRPr lang="en-US" sz="2800" b="1" dirty="0">
              <a:solidFill>
                <a:schemeClr val="bg1"/>
              </a:solidFill>
            </a:endParaRPr>
          </a:p>
        </p:txBody>
      </p:sp>
      <p:sp>
        <p:nvSpPr>
          <p:cNvPr id="11" name="TextBox 10">
            <a:extLst>
              <a:ext uri="{FF2B5EF4-FFF2-40B4-BE49-F238E27FC236}">
                <a16:creationId xmlns:a16="http://schemas.microsoft.com/office/drawing/2014/main" id="{58D26C79-4D44-4399-B461-317A99580950}"/>
              </a:ext>
            </a:extLst>
          </p:cNvPr>
          <p:cNvSpPr txBox="1"/>
          <p:nvPr/>
        </p:nvSpPr>
        <p:spPr>
          <a:xfrm>
            <a:off x="9901238" y="5607372"/>
            <a:ext cx="1343025" cy="461665"/>
          </a:xfrm>
          <a:prstGeom prst="rect">
            <a:avLst/>
          </a:prstGeom>
          <a:noFill/>
        </p:spPr>
        <p:txBody>
          <a:bodyPr wrap="square" rtlCol="0">
            <a:spAutoFit/>
          </a:bodyPr>
          <a:lstStyle/>
          <a:p>
            <a:pPr algn="r" rtl="1"/>
            <a:r>
              <a:rPr lang="ar-JO" sz="2400" b="1" dirty="0">
                <a:solidFill>
                  <a:srgbClr val="FFC000"/>
                </a:solidFill>
              </a:rPr>
              <a:t>التطويبات :</a:t>
            </a:r>
            <a:endParaRPr lang="en-US" sz="2400" b="1" dirty="0">
              <a:solidFill>
                <a:srgbClr val="FFC000"/>
              </a:solidFill>
            </a:endParaRPr>
          </a:p>
        </p:txBody>
      </p:sp>
      <p:sp>
        <p:nvSpPr>
          <p:cNvPr id="12" name="TextBox 11">
            <a:extLst>
              <a:ext uri="{FF2B5EF4-FFF2-40B4-BE49-F238E27FC236}">
                <a16:creationId xmlns:a16="http://schemas.microsoft.com/office/drawing/2014/main" id="{9A5815EB-FE3F-46FF-A3EC-02A7E620F47B}"/>
              </a:ext>
            </a:extLst>
          </p:cNvPr>
          <p:cNvSpPr txBox="1"/>
          <p:nvPr/>
        </p:nvSpPr>
        <p:spPr>
          <a:xfrm>
            <a:off x="7158039" y="5607371"/>
            <a:ext cx="2886075" cy="461665"/>
          </a:xfrm>
          <a:prstGeom prst="rect">
            <a:avLst/>
          </a:prstGeom>
          <a:noFill/>
        </p:spPr>
        <p:txBody>
          <a:bodyPr wrap="square" rtlCol="0">
            <a:spAutoFit/>
          </a:bodyPr>
          <a:lstStyle/>
          <a:p>
            <a:pPr algn="r" rtl="1"/>
            <a:r>
              <a:rPr lang="ar-JO" sz="2400" b="1" dirty="0"/>
              <a:t>هي دستور الحياة المسيحية </a:t>
            </a:r>
            <a:endParaRPr lang="en-US" sz="2400" b="1" dirty="0"/>
          </a:p>
        </p:txBody>
      </p:sp>
      <p:cxnSp>
        <p:nvCxnSpPr>
          <p:cNvPr id="14" name="Straight Connector 13">
            <a:extLst>
              <a:ext uri="{FF2B5EF4-FFF2-40B4-BE49-F238E27FC236}">
                <a16:creationId xmlns:a16="http://schemas.microsoft.com/office/drawing/2014/main" id="{EACE947F-15DA-4FC5-B5CB-CD86997E42FE}"/>
              </a:ext>
            </a:extLst>
          </p:cNvPr>
          <p:cNvCxnSpPr>
            <a:cxnSpLocks/>
          </p:cNvCxnSpPr>
          <p:nvPr/>
        </p:nvCxnSpPr>
        <p:spPr>
          <a:xfrm flipH="1">
            <a:off x="7308059" y="6084474"/>
            <a:ext cx="2621755"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E7CEA406-BEF9-400A-BF34-8F301A83396C}"/>
              </a:ext>
            </a:extLst>
          </p:cNvPr>
          <p:cNvSpPr txBox="1"/>
          <p:nvPr/>
        </p:nvSpPr>
        <p:spPr>
          <a:xfrm>
            <a:off x="509589" y="5585462"/>
            <a:ext cx="6743700" cy="830997"/>
          </a:xfrm>
          <a:prstGeom prst="rect">
            <a:avLst/>
          </a:prstGeom>
          <a:noFill/>
        </p:spPr>
        <p:txBody>
          <a:bodyPr wrap="square" rtlCol="0">
            <a:spAutoFit/>
          </a:bodyPr>
          <a:lstStyle/>
          <a:p>
            <a:pPr algn="r" rtl="1"/>
            <a:r>
              <a:rPr lang="ar-JO" sz="2400" b="1" dirty="0"/>
              <a:t>التي لا يركز فيها الرب يسوع على الممنوعات، بل على الإيجابيات التي يدعونا للقيام بها.</a:t>
            </a:r>
            <a:endParaRPr lang="en-US" sz="2400" b="1" dirty="0"/>
          </a:p>
        </p:txBody>
      </p:sp>
      <p:sp>
        <p:nvSpPr>
          <p:cNvPr id="19" name="Action Button: Go Back or Previous 18">
            <a:hlinkClick r:id="rId2" action="ppaction://hlinksldjump" highlightClick="1"/>
            <a:extLst>
              <a:ext uri="{FF2B5EF4-FFF2-40B4-BE49-F238E27FC236}">
                <a16:creationId xmlns:a16="http://schemas.microsoft.com/office/drawing/2014/main" id="{A6C969D2-BA09-4E45-B85A-53F3A9D11827}"/>
              </a:ext>
            </a:extLst>
          </p:cNvPr>
          <p:cNvSpPr/>
          <p:nvPr/>
        </p:nvSpPr>
        <p:spPr>
          <a:xfrm>
            <a:off x="509589" y="4324395"/>
            <a:ext cx="473868" cy="18127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Go Back or Previous 2">
            <a:hlinkClick r:id="rId3" action="ppaction://hlinksldjump" highlightClick="1"/>
            <a:extLst>
              <a:ext uri="{FF2B5EF4-FFF2-40B4-BE49-F238E27FC236}">
                <a16:creationId xmlns:a16="http://schemas.microsoft.com/office/drawing/2014/main" id="{ABA8F1EC-808E-4A85-B3B6-D238ADBE1FDE}"/>
              </a:ext>
            </a:extLst>
          </p:cNvPr>
          <p:cNvSpPr/>
          <p:nvPr/>
        </p:nvSpPr>
        <p:spPr>
          <a:xfrm>
            <a:off x="10329863" y="6416459"/>
            <a:ext cx="559593" cy="1557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4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7" grpId="0"/>
      <p:bldP spid="19"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B8DE7-0645-4B28-B8B6-0748EC79B80A}"/>
              </a:ext>
            </a:extLst>
          </p:cNvPr>
          <p:cNvSpPr txBox="1"/>
          <p:nvPr/>
        </p:nvSpPr>
        <p:spPr>
          <a:xfrm>
            <a:off x="6153152" y="1128652"/>
            <a:ext cx="3900488" cy="400110"/>
          </a:xfrm>
          <a:prstGeom prst="rect">
            <a:avLst/>
          </a:prstGeom>
          <a:noFill/>
        </p:spPr>
        <p:txBody>
          <a:bodyPr wrap="square" rtlCol="0">
            <a:spAutoFit/>
          </a:bodyPr>
          <a:lstStyle/>
          <a:p>
            <a:pPr algn="r" rtl="1"/>
            <a:r>
              <a:rPr lang="ar-JO" sz="2000" b="1" dirty="0"/>
              <a:t>الوصايا التي تختص بعلاقة الإنسان بالله هي :</a:t>
            </a:r>
            <a:endParaRPr lang="en-US" sz="2000" b="1" dirty="0"/>
          </a:p>
        </p:txBody>
      </p:sp>
      <p:sp>
        <p:nvSpPr>
          <p:cNvPr id="4" name="Scroll: Vertical 3">
            <a:extLst>
              <a:ext uri="{FF2B5EF4-FFF2-40B4-BE49-F238E27FC236}">
                <a16:creationId xmlns:a16="http://schemas.microsoft.com/office/drawing/2014/main" id="{410BAD39-0400-4D88-826E-66188CCC55FD}"/>
              </a:ext>
            </a:extLst>
          </p:cNvPr>
          <p:cNvSpPr/>
          <p:nvPr/>
        </p:nvSpPr>
        <p:spPr>
          <a:xfrm>
            <a:off x="5700707" y="1728787"/>
            <a:ext cx="4486282" cy="491489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JO" sz="2000" b="1" dirty="0">
                <a:solidFill>
                  <a:schemeClr val="bg1"/>
                </a:solidFill>
              </a:rPr>
              <a:t>الأولى : </a:t>
            </a:r>
            <a:r>
              <a:rPr lang="ar-JO" sz="2000" b="1" dirty="0"/>
              <a:t>أنا هو الرب إلهك لا يكن لكَ آلهه آخرى أمامي</a:t>
            </a:r>
          </a:p>
          <a:p>
            <a:pPr algn="r" rtl="1">
              <a:lnSpc>
                <a:spcPct val="200000"/>
              </a:lnSpc>
            </a:pPr>
            <a:r>
              <a:rPr lang="ar-JO" sz="2000" b="1" dirty="0">
                <a:solidFill>
                  <a:schemeClr val="bg1"/>
                </a:solidFill>
              </a:rPr>
              <a:t>الثانية : </a:t>
            </a:r>
            <a:r>
              <a:rPr lang="ar-JO" sz="2000" b="1" dirty="0"/>
              <a:t>لا تنطِق باسم الرب إلهكَ باطلاً</a:t>
            </a:r>
          </a:p>
          <a:p>
            <a:pPr algn="r" rtl="1">
              <a:lnSpc>
                <a:spcPct val="200000"/>
              </a:lnSpc>
            </a:pPr>
            <a:r>
              <a:rPr lang="ar-JO" sz="2000" b="1" dirty="0">
                <a:solidFill>
                  <a:schemeClr val="bg1"/>
                </a:solidFill>
              </a:rPr>
              <a:t>الثالثة : </a:t>
            </a:r>
            <a:r>
              <a:rPr lang="ar-JO" sz="2000" b="1" dirty="0"/>
              <a:t>اذكر يوم السبت لتُقدِّسَهُ </a:t>
            </a:r>
          </a:p>
        </p:txBody>
      </p:sp>
      <p:sp>
        <p:nvSpPr>
          <p:cNvPr id="5" name="TextBox 4">
            <a:extLst>
              <a:ext uri="{FF2B5EF4-FFF2-40B4-BE49-F238E27FC236}">
                <a16:creationId xmlns:a16="http://schemas.microsoft.com/office/drawing/2014/main" id="{7136ED96-7980-415D-B7CB-7EF5F105FD3C}"/>
              </a:ext>
            </a:extLst>
          </p:cNvPr>
          <p:cNvSpPr txBox="1"/>
          <p:nvPr/>
        </p:nvSpPr>
        <p:spPr>
          <a:xfrm>
            <a:off x="738193" y="1142939"/>
            <a:ext cx="4833933" cy="400110"/>
          </a:xfrm>
          <a:prstGeom prst="rect">
            <a:avLst/>
          </a:prstGeom>
          <a:noFill/>
        </p:spPr>
        <p:txBody>
          <a:bodyPr wrap="square" rtlCol="0">
            <a:spAutoFit/>
          </a:bodyPr>
          <a:lstStyle/>
          <a:p>
            <a:pPr algn="r" rtl="1"/>
            <a:r>
              <a:rPr lang="ar-JO" sz="2000" b="1" dirty="0"/>
              <a:t>الوصايا التي تختص بعلاقة الإنسان بأخيه الإنسان هي :</a:t>
            </a:r>
            <a:endParaRPr lang="en-US" sz="2000" b="1" dirty="0"/>
          </a:p>
        </p:txBody>
      </p:sp>
      <p:sp>
        <p:nvSpPr>
          <p:cNvPr id="6" name="Scroll: Vertical 5">
            <a:extLst>
              <a:ext uri="{FF2B5EF4-FFF2-40B4-BE49-F238E27FC236}">
                <a16:creationId xmlns:a16="http://schemas.microsoft.com/office/drawing/2014/main" id="{A47B3C46-2C55-4FE7-8EE2-D4C5AA53D9AA}"/>
              </a:ext>
            </a:extLst>
          </p:cNvPr>
          <p:cNvSpPr/>
          <p:nvPr/>
        </p:nvSpPr>
        <p:spPr>
          <a:xfrm>
            <a:off x="1314450" y="1728788"/>
            <a:ext cx="4386256" cy="49149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JO" sz="2000" b="1" dirty="0">
                <a:solidFill>
                  <a:schemeClr val="bg1"/>
                </a:solidFill>
              </a:rPr>
              <a:t>الرابعة : </a:t>
            </a:r>
            <a:r>
              <a:rPr lang="ar-JO" sz="2000" b="1" dirty="0">
                <a:solidFill>
                  <a:schemeClr val="tx1"/>
                </a:solidFill>
              </a:rPr>
              <a:t>أكرم آباك وأمك</a:t>
            </a:r>
          </a:p>
          <a:p>
            <a:pPr algn="r" rtl="1">
              <a:lnSpc>
                <a:spcPct val="200000"/>
              </a:lnSpc>
            </a:pPr>
            <a:r>
              <a:rPr lang="ar-JO" sz="2000" b="1" dirty="0">
                <a:solidFill>
                  <a:schemeClr val="bg1"/>
                </a:solidFill>
              </a:rPr>
              <a:t>الخامسة : </a:t>
            </a:r>
            <a:r>
              <a:rPr lang="ar-JO" sz="2000" b="1" dirty="0"/>
              <a:t>لا </a:t>
            </a:r>
            <a:r>
              <a:rPr lang="ar-JO" sz="2000" b="1" dirty="0">
                <a:solidFill>
                  <a:schemeClr val="tx1"/>
                </a:solidFill>
              </a:rPr>
              <a:t>تقتل</a:t>
            </a:r>
            <a:r>
              <a:rPr lang="ar-JO" sz="2000" b="1" dirty="0"/>
              <a:t> </a:t>
            </a:r>
          </a:p>
          <a:p>
            <a:pPr algn="r" rtl="1">
              <a:lnSpc>
                <a:spcPct val="200000"/>
              </a:lnSpc>
            </a:pPr>
            <a:r>
              <a:rPr lang="ar-JO" sz="2000" b="1" dirty="0">
                <a:solidFill>
                  <a:schemeClr val="bg1"/>
                </a:solidFill>
              </a:rPr>
              <a:t>السادسة : </a:t>
            </a:r>
            <a:r>
              <a:rPr lang="ar-JO" sz="2000" b="1" dirty="0"/>
              <a:t>لا تَزنِ </a:t>
            </a:r>
          </a:p>
          <a:p>
            <a:pPr algn="r" rtl="1">
              <a:lnSpc>
                <a:spcPct val="200000"/>
              </a:lnSpc>
            </a:pPr>
            <a:r>
              <a:rPr lang="ar-JO" sz="2000" b="1" dirty="0">
                <a:solidFill>
                  <a:schemeClr val="bg1"/>
                </a:solidFill>
              </a:rPr>
              <a:t>السابعة : </a:t>
            </a:r>
            <a:r>
              <a:rPr lang="ar-JO" sz="2000" b="1" dirty="0"/>
              <a:t>لا تسرق</a:t>
            </a:r>
          </a:p>
          <a:p>
            <a:pPr algn="r" rtl="1">
              <a:lnSpc>
                <a:spcPct val="200000"/>
              </a:lnSpc>
            </a:pPr>
            <a:r>
              <a:rPr lang="ar-JO" sz="2000" b="1" dirty="0">
                <a:solidFill>
                  <a:schemeClr val="bg1"/>
                </a:solidFill>
              </a:rPr>
              <a:t>الثامنة : </a:t>
            </a:r>
            <a:r>
              <a:rPr lang="ar-JO" sz="2000" b="1" dirty="0"/>
              <a:t>لا تشهد بالزور</a:t>
            </a:r>
          </a:p>
          <a:p>
            <a:pPr algn="r" rtl="1">
              <a:lnSpc>
                <a:spcPct val="200000"/>
              </a:lnSpc>
            </a:pPr>
            <a:r>
              <a:rPr lang="ar-JO" sz="2000" b="1" dirty="0">
                <a:solidFill>
                  <a:schemeClr val="bg1"/>
                </a:solidFill>
              </a:rPr>
              <a:t>التاسعة : </a:t>
            </a:r>
            <a:r>
              <a:rPr lang="ar-JO" sz="2000" b="1" dirty="0"/>
              <a:t>لا تشتهِ أمرأة قريبك</a:t>
            </a:r>
          </a:p>
          <a:p>
            <a:pPr algn="r" rtl="1">
              <a:lnSpc>
                <a:spcPct val="200000"/>
              </a:lnSpc>
            </a:pPr>
            <a:r>
              <a:rPr lang="ar-JO" sz="2000" b="1" dirty="0">
                <a:solidFill>
                  <a:schemeClr val="bg1"/>
                </a:solidFill>
              </a:rPr>
              <a:t>العاشرة : </a:t>
            </a:r>
            <a:r>
              <a:rPr lang="ar-JO" sz="2000" b="1" dirty="0">
                <a:solidFill>
                  <a:schemeClr val="tx1"/>
                </a:solidFill>
              </a:rPr>
              <a:t>لا تشته بيت قريبك</a:t>
            </a:r>
            <a:endParaRPr lang="en-US" sz="2000" b="1" dirty="0">
              <a:solidFill>
                <a:schemeClr val="bg1"/>
              </a:solidFill>
            </a:endParaRPr>
          </a:p>
        </p:txBody>
      </p:sp>
      <p:sp>
        <p:nvSpPr>
          <p:cNvPr id="8" name="Action Button: Go Back or Previous 7">
            <a:hlinkClick r:id="rId2" action="ppaction://hlinksldjump" highlightClick="1"/>
            <a:extLst>
              <a:ext uri="{FF2B5EF4-FFF2-40B4-BE49-F238E27FC236}">
                <a16:creationId xmlns:a16="http://schemas.microsoft.com/office/drawing/2014/main" id="{F19330A2-83AB-48B9-B251-30C221FE625A}"/>
              </a:ext>
            </a:extLst>
          </p:cNvPr>
          <p:cNvSpPr/>
          <p:nvPr/>
        </p:nvSpPr>
        <p:spPr>
          <a:xfrm>
            <a:off x="10615613" y="5943600"/>
            <a:ext cx="614362"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Lenovo\OneDrive\Desktop\images (3).jpg">
            <a:extLst>
              <a:ext uri="{FF2B5EF4-FFF2-40B4-BE49-F238E27FC236}">
                <a16:creationId xmlns:a16="http://schemas.microsoft.com/office/drawing/2014/main" id="{EAE4B329-8166-4342-B87C-648A348B5080}"/>
              </a:ext>
            </a:extLst>
          </p:cNvPr>
          <p:cNvPicPr>
            <a:picLocks noChangeAspect="1" noChangeArrowheads="1"/>
          </p:cNvPicPr>
          <p:nvPr/>
        </p:nvPicPr>
        <p:blipFill>
          <a:blip r:embed="rId3"/>
          <a:srcRect/>
          <a:stretch>
            <a:fillRect/>
          </a:stretch>
        </p:blipFill>
        <p:spPr bwMode="auto">
          <a:xfrm>
            <a:off x="10325942" y="4914901"/>
            <a:ext cx="1185695" cy="971610"/>
          </a:xfrm>
          <a:prstGeom prst="rect">
            <a:avLst/>
          </a:prstGeom>
          <a:noFill/>
        </p:spPr>
      </p:pic>
    </p:spTree>
    <p:extLst>
      <p:ext uri="{BB962C8B-B14F-4D97-AF65-F5344CB8AC3E}">
        <p14:creationId xmlns:p14="http://schemas.microsoft.com/office/powerpoint/2010/main" val="30026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42A024-6390-4CF4-AD79-94731C39DE4A}"/>
              </a:ext>
            </a:extLst>
          </p:cNvPr>
          <p:cNvSpPr/>
          <p:nvPr/>
        </p:nvSpPr>
        <p:spPr>
          <a:xfrm>
            <a:off x="628650" y="2255311"/>
            <a:ext cx="5040630" cy="3731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lnSpc>
                <a:spcPct val="150000"/>
              </a:lnSpc>
            </a:pPr>
            <a:r>
              <a:rPr lang="ar-JO" sz="2000" b="1" dirty="0">
                <a:solidFill>
                  <a:schemeClr val="bg1"/>
                </a:solidFill>
              </a:rPr>
              <a:t>" طوبى لصانعي السلام، فإنهم أبناء الله يُدعَون ".</a:t>
            </a:r>
          </a:p>
          <a:p>
            <a:pPr algn="r" rtl="1">
              <a:lnSpc>
                <a:spcPct val="150000"/>
              </a:lnSpc>
            </a:pPr>
            <a:r>
              <a:rPr lang="ar-JO" sz="2000" b="1" dirty="0">
                <a:solidFill>
                  <a:schemeClr val="bg1"/>
                </a:solidFill>
              </a:rPr>
              <a:t>" طوبى للمُضطَهَدين من أجل البِرّ، فإنَّ لهم ملكوت السموات ".</a:t>
            </a:r>
          </a:p>
          <a:p>
            <a:pPr algn="r" rtl="1">
              <a:lnSpc>
                <a:spcPct val="150000"/>
              </a:lnSpc>
            </a:pPr>
            <a:r>
              <a:rPr lang="ar-JO" sz="2000" b="1" dirty="0">
                <a:solidFill>
                  <a:schemeClr val="bg1"/>
                </a:solidFill>
              </a:rPr>
              <a:t>" طوبى لكم إذا عَيَّرُكم واضطَهَدوكُم وقالوا عليكم كُلَّ كلمةِ سوءٍ مِن أجلي كاذبين ".</a:t>
            </a:r>
          </a:p>
          <a:p>
            <a:pPr algn="r" rtl="1">
              <a:lnSpc>
                <a:spcPct val="150000"/>
              </a:lnSpc>
            </a:pPr>
            <a:r>
              <a:rPr lang="ar-JO" sz="2000" b="1" dirty="0">
                <a:solidFill>
                  <a:schemeClr val="bg1"/>
                </a:solidFill>
              </a:rPr>
              <a:t>" إفرحوا وابتهجوا، فإنَّ أجركُم عظيمٌ في السموات ".</a:t>
            </a:r>
            <a:endParaRPr lang="en-US" sz="2000" b="1" dirty="0">
              <a:solidFill>
                <a:schemeClr val="bg1"/>
              </a:solidFill>
            </a:endParaRPr>
          </a:p>
        </p:txBody>
      </p:sp>
      <p:sp>
        <p:nvSpPr>
          <p:cNvPr id="5" name="Rectangle: Rounded Corners 4">
            <a:extLst>
              <a:ext uri="{FF2B5EF4-FFF2-40B4-BE49-F238E27FC236}">
                <a16:creationId xmlns:a16="http://schemas.microsoft.com/office/drawing/2014/main" id="{B7FE5C1F-9F76-4DF0-8370-314769907F3E}"/>
              </a:ext>
            </a:extLst>
          </p:cNvPr>
          <p:cNvSpPr/>
          <p:nvPr/>
        </p:nvSpPr>
        <p:spPr>
          <a:xfrm>
            <a:off x="5800725" y="2255312"/>
            <a:ext cx="5312753" cy="3731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lnSpc>
                <a:spcPct val="150000"/>
              </a:lnSpc>
            </a:pPr>
            <a:r>
              <a:rPr lang="ar-JO" sz="2000" b="1" dirty="0">
                <a:solidFill>
                  <a:schemeClr val="bg1"/>
                </a:solidFill>
              </a:rPr>
              <a:t>" طوبى للمساكين بالروح، فإنَّ لهم ملكوت السموات ".</a:t>
            </a:r>
          </a:p>
          <a:p>
            <a:pPr algn="r" rtl="1">
              <a:lnSpc>
                <a:spcPct val="150000"/>
              </a:lnSpc>
            </a:pPr>
            <a:r>
              <a:rPr lang="ar-JO" sz="2000" b="1" dirty="0">
                <a:solidFill>
                  <a:schemeClr val="bg1"/>
                </a:solidFill>
              </a:rPr>
              <a:t>" طوبى للحزانى، فإنهم يُعَزَّون ".</a:t>
            </a:r>
          </a:p>
          <a:p>
            <a:pPr algn="r" rtl="1">
              <a:lnSpc>
                <a:spcPct val="150000"/>
              </a:lnSpc>
            </a:pPr>
            <a:r>
              <a:rPr lang="ar-JO" sz="2000" b="1" dirty="0">
                <a:solidFill>
                  <a:schemeClr val="bg1"/>
                </a:solidFill>
              </a:rPr>
              <a:t>" طوبى للودعاء، فإنهم يرثون الأرض ".</a:t>
            </a:r>
          </a:p>
          <a:p>
            <a:pPr algn="r" rtl="1">
              <a:lnSpc>
                <a:spcPct val="150000"/>
              </a:lnSpc>
            </a:pPr>
            <a:r>
              <a:rPr lang="ar-JO" sz="2000" b="1" dirty="0">
                <a:solidFill>
                  <a:schemeClr val="bg1"/>
                </a:solidFill>
              </a:rPr>
              <a:t>" طوبى للجياع والعطاش إلى البِرّ، فإنهم يُشبَعون ".</a:t>
            </a:r>
          </a:p>
          <a:p>
            <a:pPr algn="r" rtl="1">
              <a:lnSpc>
                <a:spcPct val="150000"/>
              </a:lnSpc>
            </a:pPr>
            <a:r>
              <a:rPr lang="ar-JO" sz="2000" b="1" dirty="0">
                <a:solidFill>
                  <a:schemeClr val="bg1"/>
                </a:solidFill>
              </a:rPr>
              <a:t>" طوبى للرحماء، فإنهم يُرحمون ".</a:t>
            </a:r>
          </a:p>
          <a:p>
            <a:pPr algn="r" rtl="1">
              <a:lnSpc>
                <a:spcPct val="150000"/>
              </a:lnSpc>
            </a:pPr>
            <a:r>
              <a:rPr lang="ar-JO" sz="2000" b="1" dirty="0">
                <a:solidFill>
                  <a:schemeClr val="bg1"/>
                </a:solidFill>
              </a:rPr>
              <a:t>" طوبى لأنقياء القلوب، فإنهم يُعاينون الله ".</a:t>
            </a:r>
          </a:p>
        </p:txBody>
      </p:sp>
      <p:sp>
        <p:nvSpPr>
          <p:cNvPr id="7" name="Explosion: 8 Points 6">
            <a:extLst>
              <a:ext uri="{FF2B5EF4-FFF2-40B4-BE49-F238E27FC236}">
                <a16:creationId xmlns:a16="http://schemas.microsoft.com/office/drawing/2014/main" id="{D4153EFF-5EDC-4733-B64F-182D319F056F}"/>
              </a:ext>
            </a:extLst>
          </p:cNvPr>
          <p:cNvSpPr/>
          <p:nvPr/>
        </p:nvSpPr>
        <p:spPr>
          <a:xfrm>
            <a:off x="4071938" y="728663"/>
            <a:ext cx="3814762" cy="1371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200" b="1" dirty="0"/>
              <a:t>التطويبات</a:t>
            </a:r>
            <a:endParaRPr lang="en-US" sz="3200" b="1" dirty="0"/>
          </a:p>
        </p:txBody>
      </p:sp>
      <p:sp>
        <p:nvSpPr>
          <p:cNvPr id="8" name="Action Button: Go Forward or Next 7">
            <a:hlinkClick r:id="rId2" action="ppaction://hlinksldjump" highlightClick="1"/>
            <a:extLst>
              <a:ext uri="{FF2B5EF4-FFF2-40B4-BE49-F238E27FC236}">
                <a16:creationId xmlns:a16="http://schemas.microsoft.com/office/drawing/2014/main" id="{062AF9CC-F3C3-44EB-9C29-AB7E2CAFA535}"/>
              </a:ext>
            </a:extLst>
          </p:cNvPr>
          <p:cNvSpPr/>
          <p:nvPr/>
        </p:nvSpPr>
        <p:spPr>
          <a:xfrm>
            <a:off x="1500188" y="6243638"/>
            <a:ext cx="528637" cy="18573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9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800001CC-9570-40F5-99E8-9DAF141F1E5C}"/>
              </a:ext>
            </a:extLst>
          </p:cNvPr>
          <p:cNvSpPr/>
          <p:nvPr/>
        </p:nvSpPr>
        <p:spPr>
          <a:xfrm>
            <a:off x="3288507" y="1050130"/>
            <a:ext cx="5238750" cy="101441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200" b="1" dirty="0"/>
              <a:t>الحياة الخُلُقيَّة وأهميتها</a:t>
            </a:r>
            <a:endParaRPr lang="en-US" sz="3200" b="1" dirty="0"/>
          </a:p>
        </p:txBody>
      </p:sp>
      <p:sp>
        <p:nvSpPr>
          <p:cNvPr id="6" name="Rectangle 5">
            <a:extLst>
              <a:ext uri="{FF2B5EF4-FFF2-40B4-BE49-F238E27FC236}">
                <a16:creationId xmlns:a16="http://schemas.microsoft.com/office/drawing/2014/main" id="{3F6FC2FC-F69E-413A-8C5B-BBB6C880047F}"/>
              </a:ext>
            </a:extLst>
          </p:cNvPr>
          <p:cNvSpPr/>
          <p:nvPr/>
        </p:nvSpPr>
        <p:spPr>
          <a:xfrm>
            <a:off x="500064" y="2428874"/>
            <a:ext cx="10815636" cy="290036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r" rtl="1">
              <a:lnSpc>
                <a:spcPct val="150000"/>
              </a:lnSpc>
            </a:pPr>
            <a:r>
              <a:rPr lang="ar-JO" sz="3200" b="1" dirty="0"/>
              <a:t>الإيمان المسيحي عقيدة وحياة. فالإيمان السليم يؤدي إلى السلوك السليم، فقد خلق الله الإنسان على صورته ومثاله؛ أي لديه القدرة على التمييز بين الخير والشر، وهو مسؤول عن أعماله، كي يسمو بالفضيلة والأخلاق النبيلة.</a:t>
            </a:r>
            <a:endParaRPr lang="en-US" sz="3200" b="1" dirty="0"/>
          </a:p>
        </p:txBody>
      </p:sp>
      <p:cxnSp>
        <p:nvCxnSpPr>
          <p:cNvPr id="8" name="Straight Connector 7">
            <a:extLst>
              <a:ext uri="{FF2B5EF4-FFF2-40B4-BE49-F238E27FC236}">
                <a16:creationId xmlns:a16="http://schemas.microsoft.com/office/drawing/2014/main" id="{D9998427-A2B0-4065-916A-7D7D6F4FF536}"/>
              </a:ext>
            </a:extLst>
          </p:cNvPr>
          <p:cNvCxnSpPr>
            <a:cxnSpLocks/>
          </p:cNvCxnSpPr>
          <p:nvPr/>
        </p:nvCxnSpPr>
        <p:spPr>
          <a:xfrm flipH="1">
            <a:off x="1931194" y="3557589"/>
            <a:ext cx="3188493"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C986CB0B-E609-4F14-9300-5F2A5D769EEB}"/>
              </a:ext>
            </a:extLst>
          </p:cNvPr>
          <p:cNvCxnSpPr>
            <a:cxnSpLocks/>
          </p:cNvCxnSpPr>
          <p:nvPr/>
        </p:nvCxnSpPr>
        <p:spPr>
          <a:xfrm flipH="1">
            <a:off x="1143000" y="4286251"/>
            <a:ext cx="3745706"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075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25118-D6E9-4942-8382-4ACD67EFF7B7}"/>
              </a:ext>
            </a:extLst>
          </p:cNvPr>
          <p:cNvSpPr txBox="1"/>
          <p:nvPr/>
        </p:nvSpPr>
        <p:spPr>
          <a:xfrm>
            <a:off x="1395413" y="2659559"/>
            <a:ext cx="9086850" cy="769441"/>
          </a:xfrm>
          <a:prstGeom prst="rect">
            <a:avLst/>
          </a:prstGeom>
          <a:noFill/>
        </p:spPr>
        <p:txBody>
          <a:bodyPr wrap="square" rtlCol="0">
            <a:spAutoFit/>
          </a:bodyPr>
          <a:lstStyle/>
          <a:p>
            <a:pPr algn="r" rtl="1"/>
            <a:r>
              <a:rPr lang="ar-JO" sz="4400" b="1" dirty="0">
                <a:solidFill>
                  <a:srgbClr val="FFC000"/>
                </a:solidFill>
                <a:latin typeface="Arabic Typesetting" panose="03020402040406030203" pitchFamily="66" charset="-78"/>
                <a:cs typeface="Arabic Typesetting" panose="03020402040406030203" pitchFamily="66" charset="-78"/>
              </a:rPr>
              <a:t>متى ( 5: 48 ) فكونوا أنتم كاملين، كما أنَّ أباكم الذي في السموات هو كاملٌ .</a:t>
            </a:r>
            <a:endParaRPr lang="en-US" sz="4400" b="1" dirty="0">
              <a:solidFill>
                <a:srgbClr val="FFC000"/>
              </a:solidFill>
              <a:latin typeface="Arabic Typesetting" panose="03020402040406030203" pitchFamily="66" charset="-78"/>
              <a:cs typeface="Arabic Typesetting" panose="03020402040406030203" pitchFamily="66" charset="-78"/>
            </a:endParaRPr>
          </a:p>
        </p:txBody>
      </p:sp>
      <p:sp>
        <p:nvSpPr>
          <p:cNvPr id="8" name="Action Button: Go Forward or Next 7">
            <a:hlinkClick r:id="rId2" action="ppaction://hlinksldjump" highlightClick="1"/>
            <a:extLst>
              <a:ext uri="{FF2B5EF4-FFF2-40B4-BE49-F238E27FC236}">
                <a16:creationId xmlns:a16="http://schemas.microsoft.com/office/drawing/2014/main" id="{C5521552-D5A8-4047-8605-581E9FC282B2}"/>
              </a:ext>
            </a:extLst>
          </p:cNvPr>
          <p:cNvSpPr/>
          <p:nvPr/>
        </p:nvSpPr>
        <p:spPr>
          <a:xfrm>
            <a:off x="1214438" y="5686425"/>
            <a:ext cx="881062" cy="3143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4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1F4508-B6AE-45B7-B9A6-2F0A7FA44E60}"/>
              </a:ext>
            </a:extLst>
          </p:cNvPr>
          <p:cNvSpPr txBox="1"/>
          <p:nvPr/>
        </p:nvSpPr>
        <p:spPr>
          <a:xfrm>
            <a:off x="1114426" y="2414587"/>
            <a:ext cx="9744074" cy="1446550"/>
          </a:xfrm>
          <a:prstGeom prst="rect">
            <a:avLst/>
          </a:prstGeom>
          <a:noFill/>
        </p:spPr>
        <p:txBody>
          <a:bodyPr wrap="square" rtlCol="0">
            <a:spAutoFit/>
          </a:bodyPr>
          <a:lstStyle/>
          <a:p>
            <a:pPr algn="ctr" rtl="1"/>
            <a:r>
              <a:rPr lang="ar-JO" sz="4400" b="1" dirty="0">
                <a:solidFill>
                  <a:srgbClr val="FFC000"/>
                </a:solidFill>
                <a:latin typeface="Arabic Typesetting" panose="03020402040406030203" pitchFamily="66" charset="-78"/>
                <a:cs typeface="Arabic Typesetting" panose="03020402040406030203" pitchFamily="66" charset="-78"/>
              </a:rPr>
              <a:t>متى ( 11: 28 – 30 ) تعالوا إليَّ يا جميعَ المُتعبين والثقيليّ الأحمال وأنا أُريحُكم. احملوا نيري عليكم وتعلموا مني، لأني وديعٌ ومتواضع القلب، فتجدوا راحةً لنفوسكم.</a:t>
            </a:r>
            <a:endParaRPr lang="en-US" sz="4400" b="1" dirty="0">
              <a:solidFill>
                <a:srgbClr val="FFC000"/>
              </a:solidFill>
              <a:latin typeface="Arabic Typesetting" panose="03020402040406030203" pitchFamily="66" charset="-78"/>
              <a:cs typeface="Arabic Typesetting" panose="03020402040406030203" pitchFamily="66" charset="-78"/>
            </a:endParaRPr>
          </a:p>
        </p:txBody>
      </p:sp>
      <p:sp>
        <p:nvSpPr>
          <p:cNvPr id="5" name="Action Button: Go Forward or Next 4">
            <a:hlinkClick r:id="rId2" action="ppaction://hlinksldjump" highlightClick="1"/>
            <a:extLst>
              <a:ext uri="{FF2B5EF4-FFF2-40B4-BE49-F238E27FC236}">
                <a16:creationId xmlns:a16="http://schemas.microsoft.com/office/drawing/2014/main" id="{7710DC2C-B972-4C63-BBBC-DEFBD2CB14AD}"/>
              </a:ext>
            </a:extLst>
          </p:cNvPr>
          <p:cNvSpPr/>
          <p:nvPr/>
        </p:nvSpPr>
        <p:spPr>
          <a:xfrm>
            <a:off x="1400175" y="5486400"/>
            <a:ext cx="881062" cy="3143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05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0A5972-C308-4485-9BC4-D3F47AFC6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075" y="1200150"/>
            <a:ext cx="6247054" cy="5060639"/>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14 Points 5">
            <a:extLst>
              <a:ext uri="{FF2B5EF4-FFF2-40B4-BE49-F238E27FC236}">
                <a16:creationId xmlns:a16="http://schemas.microsoft.com/office/drawing/2014/main" id="{AB082CE5-B381-42B5-8A3C-194EB2A7CCC4}"/>
              </a:ext>
            </a:extLst>
          </p:cNvPr>
          <p:cNvSpPr/>
          <p:nvPr/>
        </p:nvSpPr>
        <p:spPr>
          <a:xfrm>
            <a:off x="8272463" y="2114550"/>
            <a:ext cx="3632079" cy="13144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t>لوقا </a:t>
            </a:r>
          </a:p>
          <a:p>
            <a:pPr algn="ctr" rtl="1"/>
            <a:r>
              <a:rPr lang="ar-JO" b="1" dirty="0"/>
              <a:t>( 8: 19 – 21 )</a:t>
            </a:r>
            <a:endParaRPr lang="en-US" b="1" dirty="0"/>
          </a:p>
        </p:txBody>
      </p:sp>
      <p:sp>
        <p:nvSpPr>
          <p:cNvPr id="7" name="Action Button: Go Forward or Next 6">
            <a:hlinkClick r:id="rId3" action="ppaction://hlinksldjump" highlightClick="1"/>
            <a:extLst>
              <a:ext uri="{FF2B5EF4-FFF2-40B4-BE49-F238E27FC236}">
                <a16:creationId xmlns:a16="http://schemas.microsoft.com/office/drawing/2014/main" id="{7346D71C-9345-4335-BBF2-5D4B0CC5881D}"/>
              </a:ext>
            </a:extLst>
          </p:cNvPr>
          <p:cNvSpPr/>
          <p:nvPr/>
        </p:nvSpPr>
        <p:spPr>
          <a:xfrm>
            <a:off x="9877424" y="6072189"/>
            <a:ext cx="823913" cy="3171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84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3C6752-4C22-4DC1-A95E-E7286F119420}"/>
              </a:ext>
            </a:extLst>
          </p:cNvPr>
          <p:cNvSpPr txBox="1"/>
          <p:nvPr/>
        </p:nvSpPr>
        <p:spPr>
          <a:xfrm>
            <a:off x="3514725" y="757238"/>
            <a:ext cx="5157788" cy="584775"/>
          </a:xfrm>
          <a:prstGeom prst="rect">
            <a:avLst/>
          </a:prstGeom>
          <a:noFill/>
        </p:spPr>
        <p:txBody>
          <a:bodyPr wrap="square" rtlCol="0">
            <a:spAutoFit/>
          </a:bodyPr>
          <a:lstStyle/>
          <a:p>
            <a:pPr algn="ctr" rtl="1"/>
            <a:r>
              <a:rPr lang="ar-JO" sz="3200" b="1" dirty="0">
                <a:solidFill>
                  <a:schemeClr val="bg1"/>
                </a:solidFill>
              </a:rPr>
              <a:t>أُسس الأخلاقيات المسيحية :</a:t>
            </a:r>
            <a:endParaRPr lang="en-US" sz="3200" b="1" dirty="0">
              <a:solidFill>
                <a:schemeClr val="bg1"/>
              </a:solidFill>
            </a:endParaRPr>
          </a:p>
        </p:txBody>
      </p:sp>
      <p:sp>
        <p:nvSpPr>
          <p:cNvPr id="5" name="TextBox 4">
            <a:extLst>
              <a:ext uri="{FF2B5EF4-FFF2-40B4-BE49-F238E27FC236}">
                <a16:creationId xmlns:a16="http://schemas.microsoft.com/office/drawing/2014/main" id="{12A86FF0-6EFD-4CB2-9D92-894620AFB102}"/>
              </a:ext>
            </a:extLst>
          </p:cNvPr>
          <p:cNvSpPr txBox="1"/>
          <p:nvPr/>
        </p:nvSpPr>
        <p:spPr>
          <a:xfrm>
            <a:off x="5022054" y="1480927"/>
            <a:ext cx="5386387" cy="461665"/>
          </a:xfrm>
          <a:prstGeom prst="rect">
            <a:avLst/>
          </a:prstGeom>
          <a:noFill/>
        </p:spPr>
        <p:txBody>
          <a:bodyPr wrap="square" rtlCol="0">
            <a:spAutoFit/>
          </a:bodyPr>
          <a:lstStyle/>
          <a:p>
            <a:pPr algn="r" rtl="1"/>
            <a:r>
              <a:rPr lang="ar-JO" sz="2400" b="1" dirty="0">
                <a:solidFill>
                  <a:srgbClr val="FFC000"/>
                </a:solidFill>
              </a:rPr>
              <a:t>ترتكز الأخلاقيات المسيحية على أُسس عدَّة منها :</a:t>
            </a:r>
            <a:endParaRPr lang="en-US" sz="2400" b="1" dirty="0">
              <a:solidFill>
                <a:srgbClr val="FFC000"/>
              </a:solidFill>
            </a:endParaRPr>
          </a:p>
        </p:txBody>
      </p:sp>
      <p:sp>
        <p:nvSpPr>
          <p:cNvPr id="6" name="Star: 10 Points 5">
            <a:extLst>
              <a:ext uri="{FF2B5EF4-FFF2-40B4-BE49-F238E27FC236}">
                <a16:creationId xmlns:a16="http://schemas.microsoft.com/office/drawing/2014/main" id="{C1EA622F-B835-458E-9A6E-8E3379E4A97C}"/>
              </a:ext>
            </a:extLst>
          </p:cNvPr>
          <p:cNvSpPr/>
          <p:nvPr/>
        </p:nvSpPr>
        <p:spPr>
          <a:xfrm>
            <a:off x="8715377" y="2100260"/>
            <a:ext cx="2500313" cy="8858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b="1" dirty="0"/>
              <a:t>على صورة الله ومثاله</a:t>
            </a:r>
            <a:endParaRPr lang="en-US" sz="2000" b="1" dirty="0"/>
          </a:p>
        </p:txBody>
      </p:sp>
      <p:sp>
        <p:nvSpPr>
          <p:cNvPr id="7" name="Star: 10 Points 6">
            <a:extLst>
              <a:ext uri="{FF2B5EF4-FFF2-40B4-BE49-F238E27FC236}">
                <a16:creationId xmlns:a16="http://schemas.microsoft.com/office/drawing/2014/main" id="{CE2D0748-8547-4287-AF3C-AE8566F4C8B8}"/>
              </a:ext>
            </a:extLst>
          </p:cNvPr>
          <p:cNvSpPr/>
          <p:nvPr/>
        </p:nvSpPr>
        <p:spPr>
          <a:xfrm>
            <a:off x="1014412" y="2100260"/>
            <a:ext cx="2500313" cy="8858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b="1" dirty="0"/>
              <a:t>العمل بكلمة الله</a:t>
            </a:r>
            <a:endParaRPr lang="en-US" sz="2000" b="1" dirty="0"/>
          </a:p>
        </p:txBody>
      </p:sp>
      <p:sp>
        <p:nvSpPr>
          <p:cNvPr id="8" name="Star: 10 Points 7">
            <a:extLst>
              <a:ext uri="{FF2B5EF4-FFF2-40B4-BE49-F238E27FC236}">
                <a16:creationId xmlns:a16="http://schemas.microsoft.com/office/drawing/2014/main" id="{4517ADD4-E708-4D70-B9B1-0397EE1FE2F4}"/>
              </a:ext>
            </a:extLst>
          </p:cNvPr>
          <p:cNvSpPr/>
          <p:nvPr/>
        </p:nvSpPr>
        <p:spPr>
          <a:xfrm>
            <a:off x="4864894" y="2100260"/>
            <a:ext cx="2500313" cy="8858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b="1" dirty="0"/>
              <a:t>مثال السيّد المسيح</a:t>
            </a:r>
            <a:endParaRPr lang="en-US" sz="2000" b="1" dirty="0"/>
          </a:p>
        </p:txBody>
      </p:sp>
      <p:sp>
        <p:nvSpPr>
          <p:cNvPr id="9" name="TextBox 8">
            <a:extLst>
              <a:ext uri="{FF2B5EF4-FFF2-40B4-BE49-F238E27FC236}">
                <a16:creationId xmlns:a16="http://schemas.microsoft.com/office/drawing/2014/main" id="{3F5DF542-D6B8-4BC4-A3F4-2ABE21F77847}"/>
              </a:ext>
            </a:extLst>
          </p:cNvPr>
          <p:cNvSpPr txBox="1"/>
          <p:nvPr/>
        </p:nvSpPr>
        <p:spPr>
          <a:xfrm>
            <a:off x="8586789" y="3080745"/>
            <a:ext cx="2757487" cy="3046988"/>
          </a:xfrm>
          <a:prstGeom prst="rect">
            <a:avLst/>
          </a:prstGeom>
          <a:noFill/>
        </p:spPr>
        <p:txBody>
          <a:bodyPr wrap="square" rtlCol="0">
            <a:spAutoFit/>
          </a:bodyPr>
          <a:lstStyle/>
          <a:p>
            <a:pPr algn="r" rtl="1"/>
            <a:r>
              <a:rPr lang="ar-JO" sz="2400" b="1" dirty="0"/>
              <a:t>من صفات الله المتعددة، التي تعد مصدر الأخلاق المسيحية، مثل المحبة، الرحمة، الصدق، الحكمة، الأمانة...، ويدعونا الله إلى أن نتمثل بهذه الصفات؛ لنكون على صورته ومثاله. </a:t>
            </a:r>
            <a:r>
              <a:rPr lang="ar-JO" sz="2000" b="1" dirty="0"/>
              <a:t>(متى 5 : 48)</a:t>
            </a:r>
            <a:endParaRPr lang="en-US" sz="2400" b="1" dirty="0"/>
          </a:p>
        </p:txBody>
      </p:sp>
      <p:sp>
        <p:nvSpPr>
          <p:cNvPr id="10" name="Action Button: Go Back or Previous 9">
            <a:hlinkClick r:id="rId2" action="ppaction://hlinksldjump" highlightClick="1"/>
            <a:extLst>
              <a:ext uri="{FF2B5EF4-FFF2-40B4-BE49-F238E27FC236}">
                <a16:creationId xmlns:a16="http://schemas.microsoft.com/office/drawing/2014/main" id="{DA7703AD-FF5F-4B24-9674-1176685F1624}"/>
              </a:ext>
            </a:extLst>
          </p:cNvPr>
          <p:cNvSpPr/>
          <p:nvPr/>
        </p:nvSpPr>
        <p:spPr>
          <a:xfrm>
            <a:off x="8901119" y="5800725"/>
            <a:ext cx="257174" cy="228601"/>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5678498-DFEA-499E-8339-5B2D0AAD49AA}"/>
              </a:ext>
            </a:extLst>
          </p:cNvPr>
          <p:cNvSpPr txBox="1"/>
          <p:nvPr/>
        </p:nvSpPr>
        <p:spPr>
          <a:xfrm>
            <a:off x="4929190" y="3042434"/>
            <a:ext cx="2543176" cy="3416320"/>
          </a:xfrm>
          <a:prstGeom prst="rect">
            <a:avLst/>
          </a:prstGeom>
          <a:noFill/>
        </p:spPr>
        <p:txBody>
          <a:bodyPr wrap="square" rtlCol="0">
            <a:spAutoFit/>
          </a:bodyPr>
          <a:lstStyle/>
          <a:p>
            <a:pPr algn="r" rtl="1"/>
            <a:r>
              <a:rPr lang="ar-JO" sz="2400" b="1" dirty="0"/>
              <a:t>يقدم لنا الرب يسوع في كل حياته على الأرض، مثال الأخلاق الفاضلة وقدوتها، حيث كان يجول في كل مكان وهو يصنع الخير، قولاً وفعلاً، ويدعونا إلى أن نتعلم منه ونقتدي به.   </a:t>
            </a:r>
            <a:r>
              <a:rPr lang="ar-JO" sz="2000" b="1" dirty="0"/>
              <a:t>(متى 11: 28 – 30)</a:t>
            </a:r>
            <a:endParaRPr lang="en-US" sz="2400" b="1" dirty="0"/>
          </a:p>
        </p:txBody>
      </p:sp>
      <p:sp>
        <p:nvSpPr>
          <p:cNvPr id="12" name="Action Button: Go Back or Previous 11">
            <a:hlinkClick r:id="rId3" action="ppaction://hlinksldjump" highlightClick="1"/>
            <a:extLst>
              <a:ext uri="{FF2B5EF4-FFF2-40B4-BE49-F238E27FC236}">
                <a16:creationId xmlns:a16="http://schemas.microsoft.com/office/drawing/2014/main" id="{E620CDDF-DE53-4B4E-A14D-0D65197EFF70}"/>
              </a:ext>
            </a:extLst>
          </p:cNvPr>
          <p:cNvSpPr/>
          <p:nvPr/>
        </p:nvSpPr>
        <p:spPr>
          <a:xfrm>
            <a:off x="5172072" y="6081119"/>
            <a:ext cx="335753" cy="21591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D7D59AF-30F7-445A-B649-ED8B579AB958}"/>
              </a:ext>
            </a:extLst>
          </p:cNvPr>
          <p:cNvSpPr txBox="1"/>
          <p:nvPr/>
        </p:nvSpPr>
        <p:spPr>
          <a:xfrm>
            <a:off x="1014412" y="3080745"/>
            <a:ext cx="2156218" cy="1877437"/>
          </a:xfrm>
          <a:prstGeom prst="rect">
            <a:avLst/>
          </a:prstGeom>
          <a:noFill/>
        </p:spPr>
        <p:txBody>
          <a:bodyPr wrap="square" rtlCol="0">
            <a:spAutoFit/>
          </a:bodyPr>
          <a:lstStyle/>
          <a:p>
            <a:pPr algn="ctr" rtl="1"/>
            <a:r>
              <a:rPr lang="ar-JO" sz="2400" b="1" dirty="0"/>
              <a:t>المؤمن هو من يسمع كلمة الله ويعمل بها،          </a:t>
            </a:r>
            <a:r>
              <a:rPr lang="ar-JO" sz="2000" b="1" dirty="0"/>
              <a:t>( لوقا 8: 19 – 21 )</a:t>
            </a:r>
          </a:p>
          <a:p>
            <a:pPr algn="ctr" rtl="1"/>
            <a:endParaRPr lang="en-US" sz="2400" b="1" dirty="0"/>
          </a:p>
        </p:txBody>
      </p:sp>
      <p:sp>
        <p:nvSpPr>
          <p:cNvPr id="15" name="Action Button: Go Back or Previous 14">
            <a:hlinkClick r:id="rId4" action="ppaction://hlinksldjump" highlightClick="1"/>
            <a:extLst>
              <a:ext uri="{FF2B5EF4-FFF2-40B4-BE49-F238E27FC236}">
                <a16:creationId xmlns:a16="http://schemas.microsoft.com/office/drawing/2014/main" id="{E3377FA4-FB60-4110-ADBC-40749F509AF6}"/>
              </a:ext>
            </a:extLst>
          </p:cNvPr>
          <p:cNvSpPr/>
          <p:nvPr/>
        </p:nvSpPr>
        <p:spPr>
          <a:xfrm>
            <a:off x="1771650" y="4643438"/>
            <a:ext cx="371475" cy="214312"/>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945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animBg="1"/>
      <p:bldP spid="11" grpId="0"/>
      <p:bldP spid="12" grpId="0" animBg="1"/>
      <p:bldP spid="13" grpId="0"/>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450</TotalTime>
  <Words>728</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Arabic Typesetting</vt:lpstr>
      <vt:lpstr>Arial</vt:lpstr>
      <vt:lpstr>Century Gothic</vt:lpstr>
      <vt:lpstr>Times New Roman</vt:lpstr>
      <vt:lpstr>Wingdings 3</vt:lpstr>
      <vt:lpstr>Ion</vt:lpstr>
      <vt:lpstr>المدرسة الوطنيّة الارثوذكسيّة / الأشرفية الصف الحادي عشر الدرس الثاني الأخلاق في المسيحية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المدرسة الوطنية الارثوذكسية / الأشرفية الصف الحادي عشر الدرس الثاني : الأخلاق في المسيحية</dc:title>
  <dc:creator>Muneer Haddad</dc:creator>
  <cp:lastModifiedBy>Muneer Haddad</cp:lastModifiedBy>
  <cp:revision>58</cp:revision>
  <dcterms:created xsi:type="dcterms:W3CDTF">2023-02-20T06:56:46Z</dcterms:created>
  <dcterms:modified xsi:type="dcterms:W3CDTF">2023-02-23T05:24:47Z</dcterms:modified>
</cp:coreProperties>
</file>