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0" r:id="rId13"/>
    <p:sldId id="272" r:id="rId14"/>
    <p:sldId id="271" r:id="rId15"/>
    <p:sldId id="273" r:id="rId16"/>
    <p:sldId id="274" r:id="rId17"/>
    <p:sldId id="266" r:id="rId18"/>
    <p:sldId id="275" r:id="rId19"/>
    <p:sldId id="267" r:id="rId20"/>
    <p:sldId id="26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2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0B32-CF84-4CBC-B93B-F4E774242F2E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8E13F-27E0-4ACF-9865-1143940F5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36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0B32-CF84-4CBC-B93B-F4E774242F2E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8E13F-27E0-4ACF-9865-1143940F5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59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0B32-CF84-4CBC-B93B-F4E774242F2E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8E13F-27E0-4ACF-9865-1143940F5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90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0B32-CF84-4CBC-B93B-F4E774242F2E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8E13F-27E0-4ACF-9865-1143940F5C5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3359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0B32-CF84-4CBC-B93B-F4E774242F2E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8E13F-27E0-4ACF-9865-1143940F5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7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0B32-CF84-4CBC-B93B-F4E774242F2E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8E13F-27E0-4ACF-9865-1143940F5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92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0B32-CF84-4CBC-B93B-F4E774242F2E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8E13F-27E0-4ACF-9865-1143940F5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30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0B32-CF84-4CBC-B93B-F4E774242F2E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8E13F-27E0-4ACF-9865-1143940F5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33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0B32-CF84-4CBC-B93B-F4E774242F2E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8E13F-27E0-4ACF-9865-1143940F5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00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0B32-CF84-4CBC-B93B-F4E774242F2E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8E13F-27E0-4ACF-9865-1143940F5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4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0B32-CF84-4CBC-B93B-F4E774242F2E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8E13F-27E0-4ACF-9865-1143940F5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3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0B32-CF84-4CBC-B93B-F4E774242F2E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8E13F-27E0-4ACF-9865-1143940F5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16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0B32-CF84-4CBC-B93B-F4E774242F2E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8E13F-27E0-4ACF-9865-1143940F5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66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0B32-CF84-4CBC-B93B-F4E774242F2E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8E13F-27E0-4ACF-9865-1143940F5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866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0B32-CF84-4CBC-B93B-F4E774242F2E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8E13F-27E0-4ACF-9865-1143940F5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34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0B32-CF84-4CBC-B93B-F4E774242F2E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8E13F-27E0-4ACF-9865-1143940F5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3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0B32-CF84-4CBC-B93B-F4E774242F2E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8E13F-27E0-4ACF-9865-1143940F5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87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60B32-CF84-4CBC-B93B-F4E774242F2E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8E13F-27E0-4ACF-9865-1143940F5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29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slide" Target="slide1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CFBC1-E6A9-4CB7-B85A-54BEA0254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519" y="609600"/>
            <a:ext cx="10533038" cy="51466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ar-JO" dirty="0"/>
              <a:t>المدرسة الوطنية الارثوذكسية / الأشرفية</a:t>
            </a:r>
            <a:br>
              <a:rPr lang="ar-JO" dirty="0"/>
            </a:br>
            <a:r>
              <a:rPr lang="ar-JO" dirty="0"/>
              <a:t>الصف الحادي عشر</a:t>
            </a:r>
            <a:br>
              <a:rPr lang="ar-JO" dirty="0"/>
            </a:br>
            <a:r>
              <a:rPr lang="ar-JO" dirty="0"/>
              <a:t>الدرس الأول : </a:t>
            </a:r>
            <a:br>
              <a:rPr lang="ar-JO" dirty="0"/>
            </a:br>
            <a:r>
              <a:rPr lang="ar-JO" dirty="0"/>
              <a:t>" ليس بالخبز وحده يحيا الإنسان "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09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878C7C-8E93-49BA-9D18-266D574778BD}"/>
              </a:ext>
            </a:extLst>
          </p:cNvPr>
          <p:cNvSpPr txBox="1"/>
          <p:nvPr/>
        </p:nvSpPr>
        <p:spPr>
          <a:xfrm>
            <a:off x="3971778" y="1574261"/>
            <a:ext cx="4248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3200" b="1" dirty="0"/>
              <a:t>( تثنية 30 : 19 )</a:t>
            </a:r>
            <a:endParaRPr lang="en-US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A4A974-5D8A-4FC1-8F69-C289C83825D0}"/>
              </a:ext>
            </a:extLst>
          </p:cNvPr>
          <p:cNvSpPr txBox="1"/>
          <p:nvPr/>
        </p:nvSpPr>
        <p:spPr>
          <a:xfrm>
            <a:off x="1463040" y="2700214"/>
            <a:ext cx="88063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أُشهِدُ عليكم اليومَ السماء والأرض. قد جعلتُ قُدامَكَ الحياة والموت. البركة واللعنة. فاختر الحياة لكي تحيا أنتَ ونسلُكَ.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1609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4279B9-E780-4706-9DA6-ED8388129D40}"/>
              </a:ext>
            </a:extLst>
          </p:cNvPr>
          <p:cNvSpPr txBox="1"/>
          <p:nvPr/>
        </p:nvSpPr>
        <p:spPr>
          <a:xfrm>
            <a:off x="2696440" y="724721"/>
            <a:ext cx="6133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200" b="1" dirty="0"/>
              <a:t>الصلاة المقبولة : حسب تعاليم الرب يسوع :</a:t>
            </a:r>
            <a:endParaRPr lang="en-US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D40703-2775-46FB-8276-9BCD6D07F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913" y="2460903"/>
            <a:ext cx="4900630" cy="27231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7A8BF5D-993A-43EA-A245-20BF20946418}"/>
              </a:ext>
            </a:extLst>
          </p:cNvPr>
          <p:cNvCxnSpPr>
            <a:cxnSpLocks/>
          </p:cNvCxnSpPr>
          <p:nvPr/>
        </p:nvCxnSpPr>
        <p:spPr>
          <a:xfrm flipV="1">
            <a:off x="8042566" y="2460126"/>
            <a:ext cx="1168657" cy="465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2E86B11-212F-4A70-A560-94447B6F21C3}"/>
              </a:ext>
            </a:extLst>
          </p:cNvPr>
          <p:cNvSpPr txBox="1"/>
          <p:nvPr/>
        </p:nvSpPr>
        <p:spPr>
          <a:xfrm>
            <a:off x="9289748" y="1944869"/>
            <a:ext cx="1588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/>
              <a:t>صلاة التسبيح</a:t>
            </a:r>
            <a:endParaRPr lang="en-US" sz="2400" b="1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D029B3A-E623-48E7-8199-9D871DF32337}"/>
              </a:ext>
            </a:extLst>
          </p:cNvPr>
          <p:cNvCxnSpPr>
            <a:cxnSpLocks/>
          </p:cNvCxnSpPr>
          <p:nvPr/>
        </p:nvCxnSpPr>
        <p:spPr>
          <a:xfrm flipV="1">
            <a:off x="8451455" y="3607709"/>
            <a:ext cx="1127260" cy="390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3492B79-5862-48FE-8057-E7FB02BD3AD5}"/>
              </a:ext>
            </a:extLst>
          </p:cNvPr>
          <p:cNvSpPr txBox="1"/>
          <p:nvPr/>
        </p:nvSpPr>
        <p:spPr>
          <a:xfrm>
            <a:off x="9346135" y="3243228"/>
            <a:ext cx="2173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/>
              <a:t>الصلاة في الخفية</a:t>
            </a:r>
            <a:endParaRPr lang="en-US" sz="2400" b="1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E345CC4-525E-416E-803B-B0A951FD3D56}"/>
              </a:ext>
            </a:extLst>
          </p:cNvPr>
          <p:cNvCxnSpPr>
            <a:cxnSpLocks/>
          </p:cNvCxnSpPr>
          <p:nvPr/>
        </p:nvCxnSpPr>
        <p:spPr>
          <a:xfrm flipV="1">
            <a:off x="7600013" y="4963915"/>
            <a:ext cx="1359954" cy="436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9114186-AB72-4DA3-B4EE-FDADA431922A}"/>
              </a:ext>
            </a:extLst>
          </p:cNvPr>
          <p:cNvSpPr txBox="1"/>
          <p:nvPr/>
        </p:nvSpPr>
        <p:spPr>
          <a:xfrm>
            <a:off x="8959967" y="4622919"/>
            <a:ext cx="1708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/>
              <a:t>الصلاة بتواضع</a:t>
            </a:r>
            <a:endParaRPr lang="en-US" sz="2400" b="1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1AA9A03-69F2-40D9-9621-082CFEEEFA08}"/>
              </a:ext>
            </a:extLst>
          </p:cNvPr>
          <p:cNvCxnSpPr>
            <a:cxnSpLocks/>
          </p:cNvCxnSpPr>
          <p:nvPr/>
        </p:nvCxnSpPr>
        <p:spPr>
          <a:xfrm flipH="1" flipV="1">
            <a:off x="2438556" y="2460903"/>
            <a:ext cx="1198060" cy="465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D236135-8238-4BD2-86DF-E99B8236025E}"/>
              </a:ext>
            </a:extLst>
          </p:cNvPr>
          <p:cNvSpPr txBox="1"/>
          <p:nvPr/>
        </p:nvSpPr>
        <p:spPr>
          <a:xfrm>
            <a:off x="1580079" y="1821029"/>
            <a:ext cx="2056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/>
              <a:t>الصلاة بثقة الأبناء </a:t>
            </a:r>
            <a:endParaRPr lang="en-US" sz="2400" b="1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100EA62-2001-498A-828F-BFDD17FE399C}"/>
              </a:ext>
            </a:extLst>
          </p:cNvPr>
          <p:cNvCxnSpPr>
            <a:cxnSpLocks/>
          </p:cNvCxnSpPr>
          <p:nvPr/>
        </p:nvCxnSpPr>
        <p:spPr>
          <a:xfrm flipH="1" flipV="1">
            <a:off x="2111879" y="3534398"/>
            <a:ext cx="1169122" cy="406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DC32CF9-3BA6-4DA8-AFAB-A82BE1135B61}"/>
              </a:ext>
            </a:extLst>
          </p:cNvPr>
          <p:cNvSpPr txBox="1"/>
          <p:nvPr/>
        </p:nvSpPr>
        <p:spPr>
          <a:xfrm>
            <a:off x="344307" y="3245057"/>
            <a:ext cx="170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/>
              <a:t>الصلاة بمغفرة</a:t>
            </a:r>
            <a:endParaRPr lang="en-US" sz="2400" b="1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A9F4E5D-A6AF-4ED4-8149-CB8DCD6C2E3F}"/>
              </a:ext>
            </a:extLst>
          </p:cNvPr>
          <p:cNvCxnSpPr>
            <a:cxnSpLocks/>
          </p:cNvCxnSpPr>
          <p:nvPr/>
        </p:nvCxnSpPr>
        <p:spPr>
          <a:xfrm flipH="1" flipV="1">
            <a:off x="2521233" y="4963980"/>
            <a:ext cx="1375868" cy="117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C2F74B4-4324-428C-8491-699675F122A4}"/>
              </a:ext>
            </a:extLst>
          </p:cNvPr>
          <p:cNvSpPr txBox="1"/>
          <p:nvPr/>
        </p:nvSpPr>
        <p:spPr>
          <a:xfrm>
            <a:off x="329784" y="4669086"/>
            <a:ext cx="2056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2400" b="1" dirty="0"/>
              <a:t>الصلاة بإنتباه وخشوع واحترام</a:t>
            </a:r>
            <a:endParaRPr lang="en-US" sz="2400" b="1" dirty="0"/>
          </a:p>
        </p:txBody>
      </p:sp>
      <p:sp>
        <p:nvSpPr>
          <p:cNvPr id="2" name="Action Button: Go Back or Previous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A0309F-8013-416E-AA12-B41674BB3EE6}"/>
              </a:ext>
            </a:extLst>
          </p:cNvPr>
          <p:cNvSpPr/>
          <p:nvPr/>
        </p:nvSpPr>
        <p:spPr>
          <a:xfrm>
            <a:off x="11519709" y="3243228"/>
            <a:ext cx="608372" cy="364481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Go Back or Previous 1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836847A-E713-455E-9C1F-73C35DEA08F1}"/>
              </a:ext>
            </a:extLst>
          </p:cNvPr>
          <p:cNvSpPr/>
          <p:nvPr/>
        </p:nvSpPr>
        <p:spPr>
          <a:xfrm>
            <a:off x="10878703" y="4622920"/>
            <a:ext cx="641005" cy="340996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ction Button: Go Back or Previous 19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E35FB30A-BEFF-422A-B480-C5FA0E5A79D2}"/>
              </a:ext>
            </a:extLst>
          </p:cNvPr>
          <p:cNvSpPr/>
          <p:nvPr/>
        </p:nvSpPr>
        <p:spPr>
          <a:xfrm>
            <a:off x="829994" y="1856433"/>
            <a:ext cx="483302" cy="26779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ction Button: Go Back or Previous 25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972FEE3D-C7AE-4551-96A4-214C152E7FDA}"/>
              </a:ext>
            </a:extLst>
          </p:cNvPr>
          <p:cNvSpPr/>
          <p:nvPr/>
        </p:nvSpPr>
        <p:spPr>
          <a:xfrm>
            <a:off x="1682109" y="2429041"/>
            <a:ext cx="483302" cy="26779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ction Button: Go Back or Previous 27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3CEB163C-B7E7-4F35-B595-1CBC921A656C}"/>
              </a:ext>
            </a:extLst>
          </p:cNvPr>
          <p:cNvSpPr/>
          <p:nvPr/>
        </p:nvSpPr>
        <p:spPr>
          <a:xfrm>
            <a:off x="701181" y="3688596"/>
            <a:ext cx="483302" cy="26779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13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8" grpId="0"/>
      <p:bldP spid="22" grpId="0"/>
      <p:bldP spid="24" grpId="0"/>
      <p:bldP spid="27" grpId="0"/>
      <p:bldP spid="2" grpId="0" animBg="1"/>
      <p:bldP spid="17" grpId="0" animBg="1"/>
      <p:bldP spid="20" grpId="0" animBg="1"/>
      <p:bldP spid="26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97727C7-1A06-4FE2-97BA-2989689354FA}"/>
              </a:ext>
            </a:extLst>
          </p:cNvPr>
          <p:cNvSpPr txBox="1"/>
          <p:nvPr/>
        </p:nvSpPr>
        <p:spPr>
          <a:xfrm>
            <a:off x="1742050" y="858129"/>
            <a:ext cx="8299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3200" b="1" dirty="0">
                <a:ln w="10160">
                  <a:solidFill>
                    <a:schemeClr val="tx1">
                      <a:lumMod val="9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الصلاة في الخفيَة</a:t>
            </a:r>
            <a:endParaRPr lang="en-US" sz="3200" b="1" dirty="0">
              <a:ln w="10160">
                <a:solidFill>
                  <a:schemeClr val="tx1">
                    <a:lumMod val="9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Double Wave 4">
            <a:extLst>
              <a:ext uri="{FF2B5EF4-FFF2-40B4-BE49-F238E27FC236}">
                <a16:creationId xmlns:a16="http://schemas.microsoft.com/office/drawing/2014/main" id="{E458817E-BB61-4FE9-AFF1-34F2F3754B91}"/>
              </a:ext>
            </a:extLst>
          </p:cNvPr>
          <p:cNvSpPr/>
          <p:nvPr/>
        </p:nvSpPr>
        <p:spPr>
          <a:xfrm>
            <a:off x="867509" y="1800664"/>
            <a:ext cx="10049020" cy="4360985"/>
          </a:xfrm>
          <a:prstGeom prst="doubleWav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50000"/>
              </a:lnSpc>
            </a:pPr>
            <a:r>
              <a:rPr lang="ar-JO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متى 6: 5-6  </a:t>
            </a:r>
          </a:p>
          <a:p>
            <a:pPr algn="ctr" rtl="1"/>
            <a:r>
              <a:rPr lang="ar-JO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ومتى صَليّتَ فلا تكن كالمُرائين، فإنهم يُحِبونَ أن يُصلّوا قائمين في المجامع وفي زوايا الشوارع، لكي يَظْهَروا للناس. الحق اقول لكم : إنهم قد استوفوا أجرهم، وأمّا أنت فمتى صليّتَ فدخل إلى مخدعِكَ وأغلق بابكَ، وصَلِّ إلى أبيكَ الذي في الخفاء، فأبوكَ الذي يرى في الخَفَاء يُجازيكَ علانيةً.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Action Button: Go to End 1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8CA5C0F-DCD8-41ED-9999-BA9A8F0DA57F}"/>
              </a:ext>
            </a:extLst>
          </p:cNvPr>
          <p:cNvSpPr/>
          <p:nvPr/>
        </p:nvSpPr>
        <p:spPr>
          <a:xfrm>
            <a:off x="11465169" y="6260123"/>
            <a:ext cx="534573" cy="28135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58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5E7DD-F231-401C-947B-1290F6763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92" y="450487"/>
            <a:ext cx="10353761" cy="477981"/>
          </a:xfrm>
        </p:spPr>
        <p:txBody>
          <a:bodyPr>
            <a:normAutofit fontScale="90000"/>
          </a:bodyPr>
          <a:lstStyle/>
          <a:p>
            <a:r>
              <a:rPr lang="ar-JO" dirty="0"/>
              <a:t>الصلاة بتواضع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D1C1DD-F63C-4CA2-929D-A1EECB9D3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372" y="1100283"/>
            <a:ext cx="6639951" cy="530723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Action Button: Go to End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218306A8-5351-4AEF-85E0-D88FEB824E96}"/>
              </a:ext>
            </a:extLst>
          </p:cNvPr>
          <p:cNvSpPr/>
          <p:nvPr/>
        </p:nvSpPr>
        <p:spPr>
          <a:xfrm>
            <a:off x="10142805" y="5866228"/>
            <a:ext cx="1153551" cy="365759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452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F73C2-C06D-4A7D-A1F1-25F6C527F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1036320"/>
          </a:xfrm>
        </p:spPr>
        <p:txBody>
          <a:bodyPr/>
          <a:lstStyle/>
          <a:p>
            <a:pPr rtl="1"/>
            <a:r>
              <a:rPr lang="ar-JO" dirty="0"/>
              <a:t>الصلاة بثقة الأبناء</a:t>
            </a:r>
            <a:endParaRPr lang="en-US" dirty="0"/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A30B25F6-EC30-4902-BFE7-1971DC06F3F8}"/>
              </a:ext>
            </a:extLst>
          </p:cNvPr>
          <p:cNvSpPr/>
          <p:nvPr/>
        </p:nvSpPr>
        <p:spPr>
          <a:xfrm>
            <a:off x="1575583" y="1935921"/>
            <a:ext cx="8932348" cy="2847094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JO" sz="2800" b="1" i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يوحنا 11 : 42</a:t>
            </a:r>
          </a:p>
          <a:p>
            <a:pPr algn="ctr" rtl="1"/>
            <a:r>
              <a:rPr lang="ar-JO" sz="40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وأنا عَلِمْتُ أنَّكَ في كُلِّ حينٍ تَسْمَعُ لي. ولكن لأجلِّ هذا الجمع الواقف قُلتُ، ليؤمنوا أنَّكَ أرسلتني.</a:t>
            </a:r>
            <a:endParaRPr lang="en-US" sz="40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Action Button: Go to End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C7903E7B-4CCD-454D-B328-F8D0B8D67F58}"/>
              </a:ext>
            </a:extLst>
          </p:cNvPr>
          <p:cNvSpPr/>
          <p:nvPr/>
        </p:nvSpPr>
        <p:spPr>
          <a:xfrm>
            <a:off x="9847386" y="5430130"/>
            <a:ext cx="815926" cy="40796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86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9DB1B-6A39-4E82-AA30-BA6AAB51A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398586"/>
            <a:ext cx="10353761" cy="572086"/>
          </a:xfrm>
        </p:spPr>
        <p:txBody>
          <a:bodyPr/>
          <a:lstStyle/>
          <a:p>
            <a:r>
              <a:rPr lang="ar-JO" dirty="0"/>
              <a:t>بإلحاح وتواتر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690BCB-8E19-408F-987F-A91C6BC1B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929" y="1252025"/>
            <a:ext cx="6569613" cy="53387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Action Button: Go to End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0C7B222-C8F2-4297-B8F5-9E73A271CDA1}"/>
              </a:ext>
            </a:extLst>
          </p:cNvPr>
          <p:cNvSpPr/>
          <p:nvPr/>
        </p:nvSpPr>
        <p:spPr>
          <a:xfrm>
            <a:off x="10142808" y="5345724"/>
            <a:ext cx="815926" cy="40796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37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2B73-8A24-41D9-91DB-9D544A4D7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783102"/>
          </a:xfrm>
        </p:spPr>
        <p:txBody>
          <a:bodyPr>
            <a:normAutofit fontScale="90000"/>
          </a:bodyPr>
          <a:lstStyle/>
          <a:p>
            <a:pPr rtl="1"/>
            <a:r>
              <a:rPr lang="ar-JO" dirty="0"/>
              <a:t>" الصلاة بمغفرة " </a:t>
            </a:r>
            <a:r>
              <a:rPr lang="ar-JO" sz="2200" dirty="0"/>
              <a:t>متى 5: 23 - 24 </a:t>
            </a:r>
            <a:br>
              <a:rPr lang="ar-JO" dirty="0"/>
            </a:br>
            <a:r>
              <a:rPr lang="ar-JO" dirty="0"/>
              <a:t>نصالح أخانا قبل الصلاة</a:t>
            </a:r>
            <a:endParaRPr lang="en-US" dirty="0"/>
          </a:p>
        </p:txBody>
      </p:sp>
      <p:sp>
        <p:nvSpPr>
          <p:cNvPr id="4" name="Star: 12 Points 3">
            <a:extLst>
              <a:ext uri="{FF2B5EF4-FFF2-40B4-BE49-F238E27FC236}">
                <a16:creationId xmlns:a16="http://schemas.microsoft.com/office/drawing/2014/main" id="{1A42C445-6CC9-4EBD-913D-7C5EC82A9213}"/>
              </a:ext>
            </a:extLst>
          </p:cNvPr>
          <p:cNvSpPr/>
          <p:nvPr/>
        </p:nvSpPr>
        <p:spPr>
          <a:xfrm>
            <a:off x="1645920" y="1519310"/>
            <a:ext cx="8314007" cy="4965895"/>
          </a:xfrm>
          <a:prstGeom prst="star12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725163-1578-47D2-8D94-439E97316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85" y="2757268"/>
            <a:ext cx="4691736" cy="2581422"/>
          </a:xfrm>
          <a:prstGeom prst="rect">
            <a:avLst/>
          </a:prstGeom>
        </p:spPr>
      </p:pic>
      <p:sp>
        <p:nvSpPr>
          <p:cNvPr id="7" name="Action Button: Go to End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7703703-5F71-4274-B0F0-3239D621ED74}"/>
              </a:ext>
            </a:extLst>
          </p:cNvPr>
          <p:cNvSpPr/>
          <p:nvPr/>
        </p:nvSpPr>
        <p:spPr>
          <a:xfrm>
            <a:off x="9270611" y="5840437"/>
            <a:ext cx="815926" cy="40796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22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CBD44A-43D8-429B-AFF9-506D7E702A98}"/>
              </a:ext>
            </a:extLst>
          </p:cNvPr>
          <p:cNvSpPr txBox="1"/>
          <p:nvPr/>
        </p:nvSpPr>
        <p:spPr>
          <a:xfrm rot="771747">
            <a:off x="9535487" y="584078"/>
            <a:ext cx="2343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4000" b="1" dirty="0"/>
              <a:t>الإنسان جسد</a:t>
            </a:r>
            <a:endParaRPr lang="en-US" sz="4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50A05B-FA49-4A20-A4E9-A6A529763B2D}"/>
              </a:ext>
            </a:extLst>
          </p:cNvPr>
          <p:cNvSpPr txBox="1"/>
          <p:nvPr/>
        </p:nvSpPr>
        <p:spPr>
          <a:xfrm>
            <a:off x="1241108" y="1128760"/>
            <a:ext cx="8391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/>
              <a:t>للإنسان حاجات جسدية تساعدهُ على الإستمرار في الوجود والنمو الدائم ، منها :</a:t>
            </a:r>
            <a:endParaRPr lang="en-US" sz="2400" b="1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CCE96E7-A86F-44FC-A4A1-1DC862838EA7}"/>
              </a:ext>
            </a:extLst>
          </p:cNvPr>
          <p:cNvSpPr/>
          <p:nvPr/>
        </p:nvSpPr>
        <p:spPr>
          <a:xfrm>
            <a:off x="8439456" y="2278505"/>
            <a:ext cx="2716705" cy="809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JO" sz="2400" b="1" dirty="0">
                <a:solidFill>
                  <a:srgbClr val="FF0000"/>
                </a:solidFill>
              </a:rPr>
              <a:t>الحاجات المادية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32CF16B-71BA-417C-A6DD-D0551B8493D1}"/>
              </a:ext>
            </a:extLst>
          </p:cNvPr>
          <p:cNvSpPr/>
          <p:nvPr/>
        </p:nvSpPr>
        <p:spPr>
          <a:xfrm>
            <a:off x="4606975" y="2278504"/>
            <a:ext cx="2716705" cy="809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JO" sz="2400" b="1" dirty="0">
                <a:solidFill>
                  <a:srgbClr val="FF0000"/>
                </a:solidFill>
              </a:rPr>
              <a:t>الحاجات العقليّة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B55395A-DE80-490E-9BC4-CA9B1F53E657}"/>
              </a:ext>
            </a:extLst>
          </p:cNvPr>
          <p:cNvSpPr/>
          <p:nvPr/>
        </p:nvSpPr>
        <p:spPr>
          <a:xfrm>
            <a:off x="737013" y="2278503"/>
            <a:ext cx="2716705" cy="809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JO" sz="2400" b="1" dirty="0">
                <a:solidFill>
                  <a:srgbClr val="FF0000"/>
                </a:solidFill>
              </a:rPr>
              <a:t>الحاجات النفسيّة والإجتماعيّة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DA7883-A190-473C-9C6B-FFC3F3E8B811}"/>
              </a:ext>
            </a:extLst>
          </p:cNvPr>
          <p:cNvSpPr txBox="1"/>
          <p:nvPr/>
        </p:nvSpPr>
        <p:spPr>
          <a:xfrm>
            <a:off x="8574374" y="4107300"/>
            <a:ext cx="2354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2000" b="1" dirty="0"/>
              <a:t>(المال / المأكل / المشرب)</a:t>
            </a:r>
            <a:endParaRPr lang="en-US" sz="2000" b="1" dirty="0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09AF905B-689C-4BDC-919B-E091EB80EF13}"/>
              </a:ext>
            </a:extLst>
          </p:cNvPr>
          <p:cNvSpPr/>
          <p:nvPr/>
        </p:nvSpPr>
        <p:spPr>
          <a:xfrm>
            <a:off x="9632918" y="3237874"/>
            <a:ext cx="365523" cy="6820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1FA751A8-3BE1-4A67-8EF5-8F414CAD2384}"/>
              </a:ext>
            </a:extLst>
          </p:cNvPr>
          <p:cNvSpPr/>
          <p:nvPr/>
        </p:nvSpPr>
        <p:spPr>
          <a:xfrm>
            <a:off x="5782565" y="3237872"/>
            <a:ext cx="365523" cy="6820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CAD9354D-3BDD-4F51-8AB2-5C18F18F1ACE}"/>
              </a:ext>
            </a:extLst>
          </p:cNvPr>
          <p:cNvSpPr/>
          <p:nvPr/>
        </p:nvSpPr>
        <p:spPr>
          <a:xfrm>
            <a:off x="1780950" y="3237873"/>
            <a:ext cx="365523" cy="6820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F62DAB-407F-42E9-B362-AF90F606C95A}"/>
              </a:ext>
            </a:extLst>
          </p:cNvPr>
          <p:cNvSpPr txBox="1"/>
          <p:nvPr/>
        </p:nvSpPr>
        <p:spPr>
          <a:xfrm>
            <a:off x="4372889" y="4107300"/>
            <a:ext cx="3631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2000" b="1" dirty="0"/>
              <a:t>(التعليم / والثقافة التي يُنمّي بها الإنسان طاقته الفكريّة لخدمة نفسه والمجتمع)</a:t>
            </a:r>
            <a:endParaRPr lang="en-US" sz="20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37304D-7B72-47FE-A6D1-E47BC1D68FF2}"/>
              </a:ext>
            </a:extLst>
          </p:cNvPr>
          <p:cNvSpPr txBox="1"/>
          <p:nvPr/>
        </p:nvSpPr>
        <p:spPr>
          <a:xfrm>
            <a:off x="405488" y="4153467"/>
            <a:ext cx="3350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2000" b="1" dirty="0"/>
              <a:t>(الحاجة إلى الحب والتقدير والإحترام والأمن والإنتماء وتحقيق الذات)</a:t>
            </a:r>
            <a:endParaRPr lang="en-US" sz="2000" b="1" dirty="0"/>
          </a:p>
        </p:txBody>
      </p:sp>
      <p:sp>
        <p:nvSpPr>
          <p:cNvPr id="2" name="Action Button: Go Back or Previous 1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76C53FCB-9226-4417-A521-41D7C320F1DC}"/>
              </a:ext>
            </a:extLst>
          </p:cNvPr>
          <p:cNvSpPr/>
          <p:nvPr/>
        </p:nvSpPr>
        <p:spPr>
          <a:xfrm>
            <a:off x="9486093" y="4712677"/>
            <a:ext cx="741119" cy="40011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50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/>
      <p:bldP spid="15" grpId="0" animBg="1"/>
      <p:bldP spid="16" grpId="0" animBg="1"/>
      <p:bldP spid="17" grpId="0" animBg="1"/>
      <p:bldP spid="19" grpId="0"/>
      <p:bldP spid="20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A03B-0ADB-4620-BF2A-8C1CC3128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916745"/>
            <a:ext cx="10353761" cy="797169"/>
          </a:xfrm>
        </p:spPr>
        <p:txBody>
          <a:bodyPr/>
          <a:lstStyle/>
          <a:p>
            <a:r>
              <a:rPr lang="ar-JO" dirty="0"/>
              <a:t>تكوين 3 : 19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A8FB77-0117-4725-8500-EA73797AD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21" y="1844207"/>
            <a:ext cx="10046214" cy="34030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Action Button: Go to End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85AA741-4E4E-43CB-94EF-3C53766FA499}"/>
              </a:ext>
            </a:extLst>
          </p:cNvPr>
          <p:cNvSpPr/>
          <p:nvPr/>
        </p:nvSpPr>
        <p:spPr>
          <a:xfrm>
            <a:off x="1252026" y="5875605"/>
            <a:ext cx="815926" cy="40796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57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FE6461-72E1-4FB8-95D5-4D97F5579F3A}"/>
              </a:ext>
            </a:extLst>
          </p:cNvPr>
          <p:cNvSpPr txBox="1"/>
          <p:nvPr/>
        </p:nvSpPr>
        <p:spPr>
          <a:xfrm>
            <a:off x="2143593" y="644577"/>
            <a:ext cx="6730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أساليب الاهتمام بالجسد ومخاطره :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C9768C-3188-475F-B187-0E3A1983A506}"/>
              </a:ext>
            </a:extLst>
          </p:cNvPr>
          <p:cNvSpPr txBox="1"/>
          <p:nvPr/>
        </p:nvSpPr>
        <p:spPr>
          <a:xfrm>
            <a:off x="9031458" y="1590631"/>
            <a:ext cx="216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>
                <a:solidFill>
                  <a:srgbClr val="FF0000"/>
                </a:solidFill>
              </a:rPr>
              <a:t>1) الاهتمام بالجسد: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1AADC6-B4F8-46E2-A2E3-25FF6B08052D}"/>
              </a:ext>
            </a:extLst>
          </p:cNvPr>
          <p:cNvSpPr txBox="1"/>
          <p:nvPr/>
        </p:nvSpPr>
        <p:spPr>
          <a:xfrm>
            <a:off x="773722" y="2052296"/>
            <a:ext cx="10447607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JO" sz="2400" b="1" dirty="0">
                <a:latin typeface="Arial" panose="020B0604020202020204" pitchFamily="34" charset="0"/>
                <a:cs typeface="Arial" panose="020B0604020202020204" pitchFamily="34" charset="0"/>
              </a:rPr>
              <a:t>تدعو المسيحيّة إلى ضرورة الإهتمام بأجسادنا، شريطة ألا تأخذ مكان الاهتمام بعلاقتنا بالله، " لأنَّ العبادة لله فقط، وليس للجسد "، الكنيسة تعلمنا الاهتمام بالجسد شرط تنقيتهُ من الأهواء الجسدية :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1511ED9-2254-4D00-B76C-0E90C36AA182}"/>
              </a:ext>
            </a:extLst>
          </p:cNvPr>
          <p:cNvCxnSpPr/>
          <p:nvPr/>
        </p:nvCxnSpPr>
        <p:spPr>
          <a:xfrm flipH="1">
            <a:off x="2321169" y="2640570"/>
            <a:ext cx="4192173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51FF12D-D29B-4E1A-AC6C-554344118380}"/>
              </a:ext>
            </a:extLst>
          </p:cNvPr>
          <p:cNvCxnSpPr/>
          <p:nvPr/>
        </p:nvCxnSpPr>
        <p:spPr>
          <a:xfrm flipH="1">
            <a:off x="2968283" y="3184144"/>
            <a:ext cx="3235569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Ribbon: Tilted Up 19">
            <a:extLst>
              <a:ext uri="{FF2B5EF4-FFF2-40B4-BE49-F238E27FC236}">
                <a16:creationId xmlns:a16="http://schemas.microsoft.com/office/drawing/2014/main" id="{1D0D7AFF-8499-4782-811B-5868484AFB50}"/>
              </a:ext>
            </a:extLst>
          </p:cNvPr>
          <p:cNvSpPr/>
          <p:nvPr/>
        </p:nvSpPr>
        <p:spPr>
          <a:xfrm>
            <a:off x="7427742" y="3429000"/>
            <a:ext cx="3770140" cy="1304177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JO" sz="3600" b="1" dirty="0">
                <a:solidFill>
                  <a:srgbClr val="FF0000"/>
                </a:solidFill>
              </a:rPr>
              <a:t>بغير افراط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1" name="Ribbon: Tilted Up 20">
            <a:extLst>
              <a:ext uri="{FF2B5EF4-FFF2-40B4-BE49-F238E27FC236}">
                <a16:creationId xmlns:a16="http://schemas.microsoft.com/office/drawing/2014/main" id="{797731A8-9253-427C-A0F1-DC2720577A59}"/>
              </a:ext>
            </a:extLst>
          </p:cNvPr>
          <p:cNvSpPr/>
          <p:nvPr/>
        </p:nvSpPr>
        <p:spPr>
          <a:xfrm>
            <a:off x="1432560" y="3428999"/>
            <a:ext cx="3770140" cy="1304177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JO" sz="3600" b="1" dirty="0">
                <a:solidFill>
                  <a:srgbClr val="FF0000"/>
                </a:solidFill>
              </a:rPr>
              <a:t>بغير تفريط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8F220D9D-B365-4CA3-BDF9-B0F7D35FF8B4}"/>
              </a:ext>
            </a:extLst>
          </p:cNvPr>
          <p:cNvSpPr/>
          <p:nvPr/>
        </p:nvSpPr>
        <p:spPr>
          <a:xfrm>
            <a:off x="7955279" y="5110693"/>
            <a:ext cx="2715065" cy="1304176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JO" sz="2400" b="1" dirty="0"/>
              <a:t>أي بغير مبالغة</a:t>
            </a:r>
            <a:endParaRPr lang="en-US" sz="2400" b="1" dirty="0"/>
          </a:p>
        </p:txBody>
      </p:sp>
      <p:sp>
        <p:nvSpPr>
          <p:cNvPr id="26" name="Cloud 25">
            <a:extLst>
              <a:ext uri="{FF2B5EF4-FFF2-40B4-BE49-F238E27FC236}">
                <a16:creationId xmlns:a16="http://schemas.microsoft.com/office/drawing/2014/main" id="{420AB892-8196-4841-A9EE-641E1C0D5073}"/>
              </a:ext>
            </a:extLst>
          </p:cNvPr>
          <p:cNvSpPr/>
          <p:nvPr/>
        </p:nvSpPr>
        <p:spPr>
          <a:xfrm>
            <a:off x="1960097" y="5110693"/>
            <a:ext cx="2715065" cy="1304176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JO" sz="2400" b="1" dirty="0"/>
              <a:t>أي بغير تقصير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4201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0" grpId="0" animBg="1"/>
      <p:bldP spid="21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ECCB2-7CF4-4AA4-91F1-CCCDB1882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269" y="2528618"/>
            <a:ext cx="9001462" cy="1311128"/>
          </a:xfrm>
        </p:spPr>
        <p:txBody>
          <a:bodyPr>
            <a:spAutoFit/>
          </a:bodyPr>
          <a:lstStyle/>
          <a:p>
            <a:pPr rtl="1"/>
            <a:r>
              <a:rPr lang="ar-JO" sz="8800" dirty="0">
                <a:solidFill>
                  <a:schemeClr val="accent1"/>
                </a:solidFill>
              </a:rPr>
              <a:t>الحياة المسيحيّة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7560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CEFA933D-0F5C-47F9-86BD-EE8083D2DD78}"/>
              </a:ext>
            </a:extLst>
          </p:cNvPr>
          <p:cNvSpPr/>
          <p:nvPr/>
        </p:nvSpPr>
        <p:spPr>
          <a:xfrm>
            <a:off x="3227162" y="604911"/>
            <a:ext cx="5737676" cy="1463040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JO" sz="2800" b="1" dirty="0">
                <a:solidFill>
                  <a:srgbClr val="FF0000"/>
                </a:solidFill>
              </a:rPr>
              <a:t>مخاطر الاهتمام المفرط بالجسد والخيرات المادية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Callout: Down Arrow 10">
            <a:extLst>
              <a:ext uri="{FF2B5EF4-FFF2-40B4-BE49-F238E27FC236}">
                <a16:creationId xmlns:a16="http://schemas.microsoft.com/office/drawing/2014/main" id="{F2655C7F-C40C-4390-A5E7-7CEBCB6D7495}"/>
              </a:ext>
            </a:extLst>
          </p:cNvPr>
          <p:cNvSpPr/>
          <p:nvPr/>
        </p:nvSpPr>
        <p:spPr>
          <a:xfrm>
            <a:off x="8219251" y="2433711"/>
            <a:ext cx="2570668" cy="1716258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JO" sz="4000" b="1" dirty="0">
                <a:solidFill>
                  <a:srgbClr val="FF0000"/>
                </a:solidFill>
              </a:rPr>
              <a:t>عبادة الجسد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AB4FA8-068C-4AE2-B471-4CF3E62BA276}"/>
              </a:ext>
            </a:extLst>
          </p:cNvPr>
          <p:cNvSpPr/>
          <p:nvPr/>
        </p:nvSpPr>
        <p:spPr>
          <a:xfrm>
            <a:off x="7505480" y="4385548"/>
            <a:ext cx="3998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JO" sz="2400" b="1" dirty="0">
                <a:solidFill>
                  <a:schemeClr val="accent6"/>
                </a:solidFill>
              </a:rPr>
              <a:t>أي التضحية بكل شيء في سبيل الجسد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13" name="Callout: Down Arrow 12">
            <a:extLst>
              <a:ext uri="{FF2B5EF4-FFF2-40B4-BE49-F238E27FC236}">
                <a16:creationId xmlns:a16="http://schemas.microsoft.com/office/drawing/2014/main" id="{857E0693-676D-4962-889E-F15E2CEC65BD}"/>
              </a:ext>
            </a:extLst>
          </p:cNvPr>
          <p:cNvSpPr/>
          <p:nvPr/>
        </p:nvSpPr>
        <p:spPr>
          <a:xfrm>
            <a:off x="2054369" y="2433711"/>
            <a:ext cx="2570668" cy="1716258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JO" sz="4000" b="1" dirty="0">
                <a:solidFill>
                  <a:srgbClr val="FF0000"/>
                </a:solidFill>
              </a:rPr>
              <a:t>العقلية المادية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4E0D3B-178B-4F3A-B8C5-7359D2C0CF01}"/>
              </a:ext>
            </a:extLst>
          </p:cNvPr>
          <p:cNvSpPr txBox="1"/>
          <p:nvPr/>
        </p:nvSpPr>
        <p:spPr>
          <a:xfrm>
            <a:off x="858129" y="4477881"/>
            <a:ext cx="5036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2400" b="1" dirty="0">
                <a:solidFill>
                  <a:schemeClr val="accent6"/>
                </a:solidFill>
              </a:rPr>
              <a:t>أي الإهتمام فقط بالمادة، واعتبارها فوق كل شيء</a:t>
            </a:r>
            <a:endParaRPr lang="en-US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967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B38359-8474-4A8E-9216-1EB945316F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105" y="1472480"/>
            <a:ext cx="4121265" cy="496855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91A303-E352-4051-A455-914E57A079AB}"/>
              </a:ext>
            </a:extLst>
          </p:cNvPr>
          <p:cNvSpPr txBox="1"/>
          <p:nvPr/>
        </p:nvSpPr>
        <p:spPr>
          <a:xfrm>
            <a:off x="464234" y="604911"/>
            <a:ext cx="10719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4000" b="1" dirty="0"/>
              <a:t>ما هو مصدر حياتنا المسيحية ؟</a:t>
            </a:r>
            <a:endParaRPr lang="en-US" sz="40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5794B8A-6D33-4F82-A45E-2C889A114B15}"/>
              </a:ext>
            </a:extLst>
          </p:cNvPr>
          <p:cNvCxnSpPr>
            <a:cxnSpLocks/>
          </p:cNvCxnSpPr>
          <p:nvPr/>
        </p:nvCxnSpPr>
        <p:spPr>
          <a:xfrm>
            <a:off x="8167000" y="1781726"/>
            <a:ext cx="1700781" cy="2044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DBEB8AC-8A5A-4B02-9157-FB59FF641E04}"/>
              </a:ext>
            </a:extLst>
          </p:cNvPr>
          <p:cNvSpPr txBox="1"/>
          <p:nvPr/>
        </p:nvSpPr>
        <p:spPr>
          <a:xfrm>
            <a:off x="9124380" y="4295340"/>
            <a:ext cx="1486802" cy="598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200" b="1" dirty="0">
                <a:solidFill>
                  <a:prstClr val="white"/>
                </a:solidFill>
                <a:ea typeface="+mj-ea"/>
                <a:cs typeface="Times New Roman" panose="02020603050405020304" pitchFamily="18" charset="0"/>
              </a:rPr>
              <a:t> الإيمان</a:t>
            </a:r>
            <a:r>
              <a:rPr lang="ar-JO" sz="2000" b="1" dirty="0">
                <a:solidFill>
                  <a:prstClr val="white"/>
                </a:solidFill>
                <a:ea typeface="+mj-ea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B9A16CA-80B4-4ED9-A777-AC9C313CED4F}"/>
              </a:ext>
            </a:extLst>
          </p:cNvPr>
          <p:cNvCxnSpPr>
            <a:cxnSpLocks/>
          </p:cNvCxnSpPr>
          <p:nvPr/>
        </p:nvCxnSpPr>
        <p:spPr>
          <a:xfrm flipH="1">
            <a:off x="1707240" y="1781725"/>
            <a:ext cx="1598952" cy="2044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C1410B0-FD81-42AD-ABFE-94B20E8FD6D6}"/>
              </a:ext>
            </a:extLst>
          </p:cNvPr>
          <p:cNvSpPr txBox="1"/>
          <p:nvPr/>
        </p:nvSpPr>
        <p:spPr>
          <a:xfrm>
            <a:off x="963839" y="4295339"/>
            <a:ext cx="1486802" cy="598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200" b="1" dirty="0">
                <a:solidFill>
                  <a:prstClr val="white"/>
                </a:solidFill>
                <a:ea typeface="+mj-ea"/>
                <a:cs typeface="Times New Roman" panose="02020603050405020304" pitchFamily="18" charset="0"/>
              </a:rPr>
              <a:t> الاخلاق</a:t>
            </a:r>
            <a:r>
              <a:rPr lang="ar-JO" sz="2000" b="1" dirty="0">
                <a:solidFill>
                  <a:prstClr val="white"/>
                </a:solidFill>
                <a:ea typeface="+mj-ea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1428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2C8CE-118F-4F19-B897-7AC7F6DEE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58462"/>
            <a:ext cx="10353762" cy="4515729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endParaRPr lang="ar-JO" sz="4400" i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ambria Math" panose="02040503050406030204" pitchFamily="18" charset="0"/>
            </a:endParaRPr>
          </a:p>
          <a:p>
            <a:pPr marL="0" indent="0" algn="ctr" rtl="1">
              <a:buNone/>
            </a:pPr>
            <a:r>
              <a:rPr lang="ar-JO" sz="4400" dirty="0"/>
              <a:t>" طوبى لِمن لا يَسلُك في مشورة الأشرار، وفي طريق الخاطئين لا يقف، وفي مجلس المستهزئين لا يجلس. بل في شريعة الرَّبِّ مَسرَّتَهُ، وبها يلهجُ نهاراً وليلاً ".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8EBBB40-F754-44A6-B696-DCBC66D3487B}"/>
                  </a:ext>
                </a:extLst>
              </p:cNvPr>
              <p:cNvSpPr txBox="1"/>
              <p:nvPr/>
            </p:nvSpPr>
            <p:spPr>
              <a:xfrm>
                <a:off x="3530356" y="1320525"/>
                <a:ext cx="5120640" cy="1129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JO" sz="4400" b="1" i="1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ar-JO" sz="4400" b="1" i="1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JO" sz="4400" b="1" i="1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ar-JO" sz="4400" b="1" i="1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ar-JO" sz="4400" b="1" i="1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ar-JO" sz="4400" b="1" i="1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ar-JO" sz="4400" b="1" i="1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مزمور</m:t>
                      </m:r>
                    </m:oMath>
                  </m:oMathPara>
                </a14:m>
                <a:endParaRPr lang="ar-JO" sz="20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  <a:p>
                <a:pPr algn="r" rtl="1"/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8EBBB40-F754-44A6-B696-DCBC66D34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356" y="1320525"/>
                <a:ext cx="5120640" cy="11290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1778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2A3A8-A1EB-4821-ABAF-322220B4E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4550" y="609600"/>
            <a:ext cx="1964865" cy="811237"/>
          </a:xfrm>
        </p:spPr>
        <p:txBody>
          <a:bodyPr/>
          <a:lstStyle/>
          <a:p>
            <a:pPr algn="r" rtl="1"/>
            <a:r>
              <a:rPr lang="ar-JO" dirty="0"/>
              <a:t>  مفردات :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C43F83-DCF9-4384-B6EC-E5D296A8D5D7}"/>
              </a:ext>
            </a:extLst>
          </p:cNvPr>
          <p:cNvSpPr txBox="1"/>
          <p:nvPr/>
        </p:nvSpPr>
        <p:spPr>
          <a:xfrm>
            <a:off x="7045377" y="1719550"/>
            <a:ext cx="3357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>
                <a:solidFill>
                  <a:srgbClr val="FF0000"/>
                </a:solidFill>
                <a:cs typeface="+mj-cs"/>
              </a:rPr>
              <a:t>النمو في الحياة المسيحية :</a:t>
            </a:r>
            <a:endParaRPr lang="en-US" sz="28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4ABBF4-0712-4D61-A24D-CAE2744BE3B4}"/>
              </a:ext>
            </a:extLst>
          </p:cNvPr>
          <p:cNvSpPr txBox="1"/>
          <p:nvPr/>
        </p:nvSpPr>
        <p:spPr>
          <a:xfrm>
            <a:off x="665881" y="2468355"/>
            <a:ext cx="10163935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JO" sz="2800" b="1" dirty="0">
                <a:cs typeface="+mj-cs"/>
              </a:rPr>
              <a:t>أي أن ينمو الإنسان نمواً شاملاً ومنسجماً ومتناغماً في مختلف جوانب شخصيته، الروحية والجسدية والمادية، لكي يصل إلى الكمال الإلهي ( القداسة ).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D303FA-7053-4B78-B4AF-832223C0C5EE}"/>
              </a:ext>
            </a:extLst>
          </p:cNvPr>
          <p:cNvSpPr txBox="1"/>
          <p:nvPr/>
        </p:nvSpPr>
        <p:spPr>
          <a:xfrm>
            <a:off x="8529405" y="4973457"/>
            <a:ext cx="1873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600" b="1" dirty="0">
                <a:solidFill>
                  <a:srgbClr val="FF0000"/>
                </a:solidFill>
              </a:rPr>
              <a:t>الصلاة :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D0BB08-7FAE-4A8D-9243-AF8665E74F17}"/>
              </a:ext>
            </a:extLst>
          </p:cNvPr>
          <p:cNvSpPr txBox="1"/>
          <p:nvPr/>
        </p:nvSpPr>
        <p:spPr>
          <a:xfrm>
            <a:off x="6338487" y="4973457"/>
            <a:ext cx="1751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4000" b="1" dirty="0"/>
              <a:t> ؟؟؟؟؟؟؟</a:t>
            </a:r>
            <a:endParaRPr lang="en-US" sz="4000" b="1" dirty="0"/>
          </a:p>
        </p:txBody>
      </p:sp>
      <p:sp>
        <p:nvSpPr>
          <p:cNvPr id="3" name="Explosion: 8 Points 2">
            <a:extLst>
              <a:ext uri="{FF2B5EF4-FFF2-40B4-BE49-F238E27FC236}">
                <a16:creationId xmlns:a16="http://schemas.microsoft.com/office/drawing/2014/main" id="{39D8057D-B409-4671-8A1B-B11DD8605B95}"/>
              </a:ext>
            </a:extLst>
          </p:cNvPr>
          <p:cNvSpPr/>
          <p:nvPr/>
        </p:nvSpPr>
        <p:spPr>
          <a:xfrm>
            <a:off x="10538084" y="1719551"/>
            <a:ext cx="419726" cy="49899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xplosion: 8 Points 7">
            <a:extLst>
              <a:ext uri="{FF2B5EF4-FFF2-40B4-BE49-F238E27FC236}">
                <a16:creationId xmlns:a16="http://schemas.microsoft.com/office/drawing/2014/main" id="{6C406431-AFA9-4861-BCF8-CF8EFC6FCA0A}"/>
              </a:ext>
            </a:extLst>
          </p:cNvPr>
          <p:cNvSpPr/>
          <p:nvPr/>
        </p:nvSpPr>
        <p:spPr>
          <a:xfrm>
            <a:off x="10619953" y="4975915"/>
            <a:ext cx="419726" cy="49899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E48FFED-92BB-417D-AA86-32B01D4C2D1E}"/>
              </a:ext>
            </a:extLst>
          </p:cNvPr>
          <p:cNvCxnSpPr/>
          <p:nvPr/>
        </p:nvCxnSpPr>
        <p:spPr>
          <a:xfrm flipH="1">
            <a:off x="7202658" y="3052689"/>
            <a:ext cx="71745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495E5C9-CA49-4C07-8A76-A73E48A10A40}"/>
              </a:ext>
            </a:extLst>
          </p:cNvPr>
          <p:cNvCxnSpPr/>
          <p:nvPr/>
        </p:nvCxnSpPr>
        <p:spPr>
          <a:xfrm flipH="1">
            <a:off x="6096000" y="3052689"/>
            <a:ext cx="94937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7B63F2E-A34D-4D81-84CC-757F26556940}"/>
              </a:ext>
            </a:extLst>
          </p:cNvPr>
          <p:cNvCxnSpPr/>
          <p:nvPr/>
        </p:nvCxnSpPr>
        <p:spPr>
          <a:xfrm flipH="1">
            <a:off x="4951828" y="3052689"/>
            <a:ext cx="92846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9E172D6-2129-4A00-880B-2C96C317870A}"/>
              </a:ext>
            </a:extLst>
          </p:cNvPr>
          <p:cNvCxnSpPr/>
          <p:nvPr/>
        </p:nvCxnSpPr>
        <p:spPr>
          <a:xfrm flipH="1">
            <a:off x="9875520" y="3775892"/>
            <a:ext cx="95429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9F4F634-74FF-4120-B97A-F229DEA4E8A1}"/>
              </a:ext>
            </a:extLst>
          </p:cNvPr>
          <p:cNvCxnSpPr/>
          <p:nvPr/>
        </p:nvCxnSpPr>
        <p:spPr>
          <a:xfrm flipH="1">
            <a:off x="8721969" y="3775892"/>
            <a:ext cx="900333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ABB4C70-17F4-40A4-B64B-084FEC25251B}"/>
              </a:ext>
            </a:extLst>
          </p:cNvPr>
          <p:cNvCxnSpPr/>
          <p:nvPr/>
        </p:nvCxnSpPr>
        <p:spPr>
          <a:xfrm flipH="1">
            <a:off x="7610622" y="3775892"/>
            <a:ext cx="918783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41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C72B4-C50A-4D55-B4E8-AEA8FB132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217373">
            <a:off x="6086071" y="1316897"/>
            <a:ext cx="5182205" cy="830997"/>
          </a:xfrm>
        </p:spPr>
        <p:txBody>
          <a:bodyPr/>
          <a:lstStyle/>
          <a:p>
            <a:pPr rtl="1"/>
            <a:r>
              <a:rPr lang="ar-JO" dirty="0"/>
              <a:t>الإهتمام بالحياة الروحية والجسدية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04BC27-F051-4B87-A0D0-F02AD4E00478}"/>
              </a:ext>
            </a:extLst>
          </p:cNvPr>
          <p:cNvSpPr txBox="1"/>
          <p:nvPr/>
        </p:nvSpPr>
        <p:spPr>
          <a:xfrm>
            <a:off x="8294211" y="3596772"/>
            <a:ext cx="1603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4400" b="1" dirty="0"/>
              <a:t>الروح</a:t>
            </a:r>
            <a:endParaRPr lang="en-US" sz="4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4231F2-0A11-4F0E-B472-46C87C4C44A8}"/>
              </a:ext>
            </a:extLst>
          </p:cNvPr>
          <p:cNvSpPr txBox="1"/>
          <p:nvPr/>
        </p:nvSpPr>
        <p:spPr>
          <a:xfrm>
            <a:off x="2308293" y="3565993"/>
            <a:ext cx="1394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4800" b="1" dirty="0"/>
              <a:t>العقل</a:t>
            </a:r>
            <a:endParaRPr lang="en-US" sz="4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8F8302-0EF3-414D-AE8A-0DF5C38BE231}"/>
              </a:ext>
            </a:extLst>
          </p:cNvPr>
          <p:cNvSpPr txBox="1"/>
          <p:nvPr/>
        </p:nvSpPr>
        <p:spPr>
          <a:xfrm>
            <a:off x="4628622" y="2263468"/>
            <a:ext cx="2924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600" b="1" dirty="0"/>
              <a:t>المشاعر ( القلب )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1251CA-7AA4-4658-8807-E54742F55BE5}"/>
              </a:ext>
            </a:extLst>
          </p:cNvPr>
          <p:cNvSpPr txBox="1"/>
          <p:nvPr/>
        </p:nvSpPr>
        <p:spPr>
          <a:xfrm>
            <a:off x="4901784" y="5447506"/>
            <a:ext cx="1820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4400" b="1" dirty="0"/>
              <a:t>الجسد</a:t>
            </a:r>
            <a:endParaRPr lang="en-US" sz="4400" dirty="0"/>
          </a:p>
        </p:txBody>
      </p:sp>
      <p:sp>
        <p:nvSpPr>
          <p:cNvPr id="11" name="Callout: Quad Arrow 10">
            <a:extLst>
              <a:ext uri="{FF2B5EF4-FFF2-40B4-BE49-F238E27FC236}">
                <a16:creationId xmlns:a16="http://schemas.microsoft.com/office/drawing/2014/main" id="{0154109F-AB30-48B4-9AEF-A68A8EDAED34}"/>
              </a:ext>
            </a:extLst>
          </p:cNvPr>
          <p:cNvSpPr/>
          <p:nvPr/>
        </p:nvSpPr>
        <p:spPr>
          <a:xfrm>
            <a:off x="3911318" y="2909799"/>
            <a:ext cx="4382893" cy="2537707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5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B2BB4-D1ED-4050-A3A2-11C87E41A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381" y="609601"/>
            <a:ext cx="10323176" cy="769034"/>
          </a:xfrm>
        </p:spPr>
        <p:txBody>
          <a:bodyPr>
            <a:normAutofit fontScale="90000"/>
          </a:bodyPr>
          <a:lstStyle/>
          <a:p>
            <a:pPr rtl="1"/>
            <a:r>
              <a:rPr lang="ar-JO" sz="5400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الإنسان جسد وروح واحد :</a:t>
            </a:r>
            <a:endParaRPr lang="en-US" sz="4400" cap="none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A26837-0BA6-47B5-86EC-261D854D317D}"/>
              </a:ext>
            </a:extLst>
          </p:cNvPr>
          <p:cNvSpPr txBox="1"/>
          <p:nvPr/>
        </p:nvSpPr>
        <p:spPr>
          <a:xfrm>
            <a:off x="182880" y="1760931"/>
            <a:ext cx="11636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dirty="0"/>
              <a:t>لم يخلق الله الانسان روحاً فقط ، بل " </a:t>
            </a:r>
            <a:r>
              <a:rPr lang="ar-JO" sz="2800" b="1" dirty="0">
                <a:solidFill>
                  <a:srgbClr val="FF0000"/>
                </a:solidFill>
              </a:rPr>
              <a:t>جسداً وروحاً </a:t>
            </a:r>
            <a:r>
              <a:rPr lang="ar-JO" sz="2800" dirty="0"/>
              <a:t>" متحدين بحيث يكوِّنان الطبيعة الانسانية الواحدة.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6DE320-393B-472E-9D83-47D6AB7417D6}"/>
              </a:ext>
            </a:extLst>
          </p:cNvPr>
          <p:cNvSpPr txBox="1"/>
          <p:nvPr/>
        </p:nvSpPr>
        <p:spPr>
          <a:xfrm>
            <a:off x="1454046" y="2861004"/>
            <a:ext cx="8920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/>
              <a:t>* ميَّزَ الله الإنسان عن سائر الكائنات الحيّة بأن جعلَ في الإنسان نفساً حيَّة تسعى إلى ؟؟؟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481309-39E7-4618-B0A8-AC5F341A161F}"/>
              </a:ext>
            </a:extLst>
          </p:cNvPr>
          <p:cNvSpPr txBox="1"/>
          <p:nvPr/>
        </p:nvSpPr>
        <p:spPr>
          <a:xfrm>
            <a:off x="1695015" y="3530149"/>
            <a:ext cx="1397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4000" b="1" dirty="0">
                <a:solidFill>
                  <a:srgbClr val="FF0000"/>
                </a:solidFill>
              </a:rPr>
              <a:t>الخلود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C37464-4A98-4925-9A19-339AF634987A}"/>
              </a:ext>
            </a:extLst>
          </p:cNvPr>
          <p:cNvSpPr txBox="1"/>
          <p:nvPr/>
        </p:nvSpPr>
        <p:spPr>
          <a:xfrm>
            <a:off x="8721303" y="4705903"/>
            <a:ext cx="2546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200" dirty="0"/>
              <a:t>( تكوين 2 : 7 )</a:t>
            </a:r>
            <a:endParaRPr lang="en-US" sz="32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D84D2B-702C-40D2-9C45-DF78D70A3698}"/>
              </a:ext>
            </a:extLst>
          </p:cNvPr>
          <p:cNvSpPr txBox="1">
            <a:spLocks/>
          </p:cNvSpPr>
          <p:nvPr/>
        </p:nvSpPr>
        <p:spPr>
          <a:xfrm>
            <a:off x="450167" y="4705903"/>
            <a:ext cx="8375323" cy="105502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r>
              <a:rPr lang="ar-JO" sz="3600" i="1" dirty="0"/>
              <a:t>" وجبلَ الرب الإله آدم تُراباً من الأرض، ونفخَ في أنفهِ نَسمَةَ حياةٍ. فصارَ آدم نفساً حيّة " </a:t>
            </a:r>
            <a:r>
              <a:rPr lang="ar-JO" sz="3600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1008F1-D69F-445B-A8D4-78A804922700}"/>
              </a:ext>
            </a:extLst>
          </p:cNvPr>
          <p:cNvSpPr txBox="1"/>
          <p:nvPr/>
        </p:nvSpPr>
        <p:spPr>
          <a:xfrm>
            <a:off x="8670745" y="3535331"/>
            <a:ext cx="1463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4000" b="1" dirty="0">
                <a:solidFill>
                  <a:srgbClr val="FF0000"/>
                </a:solidFill>
              </a:rPr>
              <a:t>الخير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0E1CE3-0018-4BB1-A040-832EE61EA56C}"/>
              </a:ext>
            </a:extLst>
          </p:cNvPr>
          <p:cNvSpPr txBox="1"/>
          <p:nvPr/>
        </p:nvSpPr>
        <p:spPr>
          <a:xfrm>
            <a:off x="5082616" y="3530149"/>
            <a:ext cx="1397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4000" b="1" dirty="0">
                <a:solidFill>
                  <a:srgbClr val="FF0000"/>
                </a:solidFill>
              </a:rPr>
              <a:t>الحق</a:t>
            </a:r>
            <a:endParaRPr lang="en-US" sz="4000" b="1" dirty="0">
              <a:solidFill>
                <a:srgbClr val="FF0000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C8F62EC-92EC-4F29-9B18-C9126EAD3580}"/>
              </a:ext>
            </a:extLst>
          </p:cNvPr>
          <p:cNvCxnSpPr>
            <a:cxnSpLocks/>
            <a:endCxn id="5" idx="2"/>
          </p:cNvCxnSpPr>
          <p:nvPr/>
        </p:nvCxnSpPr>
        <p:spPr>
          <a:xfrm flipH="1">
            <a:off x="6001300" y="2284151"/>
            <a:ext cx="165152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C49F9C2-5079-48FA-95A4-DD55451E5B4F}"/>
              </a:ext>
            </a:extLst>
          </p:cNvPr>
          <p:cNvCxnSpPr>
            <a:cxnSpLocks/>
          </p:cNvCxnSpPr>
          <p:nvPr/>
        </p:nvCxnSpPr>
        <p:spPr>
          <a:xfrm flipH="1">
            <a:off x="3092762" y="3322669"/>
            <a:ext cx="266092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47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0C6792-4F49-4832-AD78-E1944F213006}"/>
              </a:ext>
            </a:extLst>
          </p:cNvPr>
          <p:cNvSpPr txBox="1"/>
          <p:nvPr/>
        </p:nvSpPr>
        <p:spPr>
          <a:xfrm>
            <a:off x="1181686" y="751557"/>
            <a:ext cx="8046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الحاجات الروحية للإنسان ، أهمها :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2DC760-46D3-4202-9AAF-68766CEBBAD2}"/>
              </a:ext>
            </a:extLst>
          </p:cNvPr>
          <p:cNvSpPr txBox="1"/>
          <p:nvPr/>
        </p:nvSpPr>
        <p:spPr>
          <a:xfrm>
            <a:off x="7230794" y="1905115"/>
            <a:ext cx="3502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/>
              <a:t>1- الحاجة إلى الإيمان بالله : </a:t>
            </a:r>
            <a:endParaRPr lang="en-US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ECB7CA-D1C5-465F-9DF2-19255DDD83A3}"/>
              </a:ext>
            </a:extLst>
          </p:cNvPr>
          <p:cNvSpPr txBox="1"/>
          <p:nvPr/>
        </p:nvSpPr>
        <p:spPr>
          <a:xfrm>
            <a:off x="3043311" y="1966670"/>
            <a:ext cx="3052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/>
              <a:t>مصدر وجوده وغاية حياته</a:t>
            </a:r>
            <a:endParaRPr lang="en-US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898A60-75DE-4D59-8797-05F56DBB543F}"/>
              </a:ext>
            </a:extLst>
          </p:cNvPr>
          <p:cNvSpPr txBox="1"/>
          <p:nvPr/>
        </p:nvSpPr>
        <p:spPr>
          <a:xfrm>
            <a:off x="7118252" y="3052989"/>
            <a:ext cx="3615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/>
              <a:t>2- الحاجة إلى الإرتباط بالله : </a:t>
            </a:r>
            <a:endParaRPr 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4F76E8-336E-4E12-AD26-629230C88894}"/>
              </a:ext>
            </a:extLst>
          </p:cNvPr>
          <p:cNvSpPr txBox="1"/>
          <p:nvPr/>
        </p:nvSpPr>
        <p:spPr>
          <a:xfrm>
            <a:off x="2649415" y="3114544"/>
            <a:ext cx="3446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/>
              <a:t>الله محبة</a:t>
            </a:r>
            <a:endParaRPr lang="en-US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085704-CFCA-4C08-A62B-777FD7F12F59}"/>
              </a:ext>
            </a:extLst>
          </p:cNvPr>
          <p:cNvSpPr txBox="1"/>
          <p:nvPr/>
        </p:nvSpPr>
        <p:spPr>
          <a:xfrm>
            <a:off x="6893169" y="4282887"/>
            <a:ext cx="384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/>
              <a:t>3- الحاجة إلى الضمير الخُلُقي : </a:t>
            </a:r>
            <a:endParaRPr lang="en-US" sz="2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79E851-DBF6-41F3-806C-91CBA0C74417}"/>
              </a:ext>
            </a:extLst>
          </p:cNvPr>
          <p:cNvSpPr txBox="1"/>
          <p:nvPr/>
        </p:nvSpPr>
        <p:spPr>
          <a:xfrm>
            <a:off x="2091397" y="4282887"/>
            <a:ext cx="4004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/>
              <a:t>يهبنا الاستنارة الروحية</a:t>
            </a:r>
            <a:endParaRPr lang="en-US" sz="2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23D2F7-6F99-4761-87B1-C895E7EB9708}"/>
              </a:ext>
            </a:extLst>
          </p:cNvPr>
          <p:cNvSpPr txBox="1"/>
          <p:nvPr/>
        </p:nvSpPr>
        <p:spPr>
          <a:xfrm>
            <a:off x="6893169" y="5512785"/>
            <a:ext cx="384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/>
              <a:t>4- الحاجة إلى الخلاص :</a:t>
            </a:r>
            <a:endParaRPr lang="en-US" sz="28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17B620-A7E0-4692-BD2F-74701D741E83}"/>
              </a:ext>
            </a:extLst>
          </p:cNvPr>
          <p:cNvSpPr txBox="1"/>
          <p:nvPr/>
        </p:nvSpPr>
        <p:spPr>
          <a:xfrm>
            <a:off x="1955409" y="5512785"/>
            <a:ext cx="4140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/>
              <a:t>أي التحرر من كل أنواع الشر والخطيئة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46472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781E2-7884-4477-9D52-637E04259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44" y="834683"/>
            <a:ext cx="10343112" cy="726831"/>
          </a:xfrm>
        </p:spPr>
        <p:txBody>
          <a:bodyPr>
            <a:normAutofit/>
          </a:bodyPr>
          <a:lstStyle/>
          <a:p>
            <a:pPr rtl="1"/>
            <a:r>
              <a:rPr lang="ar-JO" sz="4400" dirty="0"/>
              <a:t>تلبية الحاجات الروحيّة :</a:t>
            </a:r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A7927C-97F8-46B5-B2DA-F88C4470A566}"/>
              </a:ext>
            </a:extLst>
          </p:cNvPr>
          <p:cNvSpPr txBox="1"/>
          <p:nvPr/>
        </p:nvSpPr>
        <p:spPr>
          <a:xfrm>
            <a:off x="8694814" y="1561514"/>
            <a:ext cx="215137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4000" b="1" dirty="0">
                <a:solidFill>
                  <a:srgbClr val="C00000"/>
                </a:solidFill>
              </a:rPr>
              <a:t>من خلال : </a:t>
            </a:r>
          </a:p>
          <a:p>
            <a:pPr algn="r" rtl="1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013760-8874-47A4-8132-D9DA7DA59465}"/>
              </a:ext>
            </a:extLst>
          </p:cNvPr>
          <p:cNvSpPr txBox="1"/>
          <p:nvPr/>
        </p:nvSpPr>
        <p:spPr>
          <a:xfrm>
            <a:off x="3257979" y="2688454"/>
            <a:ext cx="6512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200" dirty="0"/>
              <a:t>1- الصلاة والعلاقة القوية والعميقة والثابته بالله.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850DC4-6FFE-4ACF-BA14-5AC7BB28222B}"/>
              </a:ext>
            </a:extLst>
          </p:cNvPr>
          <p:cNvSpPr txBox="1"/>
          <p:nvPr/>
        </p:nvSpPr>
        <p:spPr>
          <a:xfrm>
            <a:off x="1871001" y="3877050"/>
            <a:ext cx="5767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200" dirty="0"/>
              <a:t>2- التغذي بكلمة الله والأسرار المقدسة 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3A76E9-B13C-463B-92D5-D8E71A6F8162}"/>
              </a:ext>
            </a:extLst>
          </p:cNvPr>
          <p:cNvSpPr txBox="1"/>
          <p:nvPr/>
        </p:nvSpPr>
        <p:spPr>
          <a:xfrm>
            <a:off x="924444" y="5065646"/>
            <a:ext cx="6283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200" dirty="0"/>
              <a:t>3- تربية الضمير بحيث يميّز بين الخير والشر. </a:t>
            </a:r>
          </a:p>
        </p:txBody>
      </p:sp>
    </p:spTree>
    <p:extLst>
      <p:ext uri="{BB962C8B-B14F-4D97-AF65-F5344CB8AC3E}">
        <p14:creationId xmlns:p14="http://schemas.microsoft.com/office/powerpoint/2010/main" val="414172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2346</TotalTime>
  <Words>564</Words>
  <Application>Microsoft Office PowerPoint</Application>
  <PresentationFormat>Widescreen</PresentationFormat>
  <Paragraphs>79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Arabic Typesetting</vt:lpstr>
      <vt:lpstr>Arial</vt:lpstr>
      <vt:lpstr>Bookman Old Style</vt:lpstr>
      <vt:lpstr>Cambria Math</vt:lpstr>
      <vt:lpstr>Rockwell</vt:lpstr>
      <vt:lpstr>Times New Roman</vt:lpstr>
      <vt:lpstr>Damask</vt:lpstr>
      <vt:lpstr>المدرسة الوطنية الارثوذكسية / الأشرفية الصف الحادي عشر الدرس الأول :  " ليس بالخبز وحده يحيا الإنسان " </vt:lpstr>
      <vt:lpstr>الحياة المسيحيّة</vt:lpstr>
      <vt:lpstr>PowerPoint Presentation</vt:lpstr>
      <vt:lpstr>PowerPoint Presentation</vt:lpstr>
      <vt:lpstr>  مفردات :</vt:lpstr>
      <vt:lpstr>الإهتمام بالحياة الروحية والجسدية</vt:lpstr>
      <vt:lpstr>الإنسان جسد وروح واحد :</vt:lpstr>
      <vt:lpstr>PowerPoint Presentation</vt:lpstr>
      <vt:lpstr>تلبية الحاجات الروحيّة :</vt:lpstr>
      <vt:lpstr>PowerPoint Presentation</vt:lpstr>
      <vt:lpstr>PowerPoint Presentation</vt:lpstr>
      <vt:lpstr>PowerPoint Presentation</vt:lpstr>
      <vt:lpstr>الصلاة بتواضع</vt:lpstr>
      <vt:lpstr>الصلاة بثقة الأبناء</vt:lpstr>
      <vt:lpstr>بإلحاح وتواتر</vt:lpstr>
      <vt:lpstr>" الصلاة بمغفرة " متى 5: 23 - 24  نصالح أخانا قبل الصلاة</vt:lpstr>
      <vt:lpstr>PowerPoint Presentation</vt:lpstr>
      <vt:lpstr>تكوين 3 : 19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الحياة المسيحية</dc:title>
  <dc:creator>Muneer Haddad</dc:creator>
  <cp:lastModifiedBy>Muneer Haddad</cp:lastModifiedBy>
  <cp:revision>68</cp:revision>
  <dcterms:created xsi:type="dcterms:W3CDTF">2023-02-02T19:16:04Z</dcterms:created>
  <dcterms:modified xsi:type="dcterms:W3CDTF">2023-02-15T08:19:32Z</dcterms:modified>
</cp:coreProperties>
</file>