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7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28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4976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84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22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03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97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3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2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9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2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02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0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0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5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F0F8D37-7D41-4172-A849-4B28477F8BA1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17F7-12D5-41FD-B0CE-3FCE63CDEC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80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7F5BDC-23AC-462A-9FF6-6A66A7C7D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485" y="1046156"/>
            <a:ext cx="9525590" cy="754069"/>
          </a:xfrm>
        </p:spPr>
        <p:txBody>
          <a:bodyPr/>
          <a:lstStyle/>
          <a:p>
            <a:pPr algn="ctr" rtl="1"/>
            <a:r>
              <a:rPr lang="ar-JO" sz="4400" b="1" dirty="0">
                <a:solidFill>
                  <a:schemeClr val="bg1"/>
                </a:solidFill>
              </a:rPr>
              <a:t>الدرس الثاني : نقاء القلب</a:t>
            </a:r>
            <a:endParaRPr lang="en-US" sz="4400" b="1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DF67AC9-6428-42FD-B629-40C9B51537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146" y="2314576"/>
            <a:ext cx="9330267" cy="349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778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F51BD-C874-4816-A285-0B2AC59BC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606" y="452718"/>
            <a:ext cx="8563228" cy="798566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chemeClr val="bg1"/>
                </a:solidFill>
              </a:rPr>
              <a:t>تطويب ذوي القلوب النقيّة :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63090-A114-4448-809E-FCA0596D5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910" y="3308684"/>
            <a:ext cx="10033572" cy="1776785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sz="2400" b="1" dirty="0"/>
              <a:t>لقد نبَّه السيد المسيح الكتبه والفريسيين الذين يهتمون بنقاوة أجسادهم دون قلوبهم، حيثُ أنهم يدعون التقوى زوراً، بقوله لهم </a:t>
            </a:r>
          </a:p>
          <a:p>
            <a:pPr marL="0" indent="0" rtl="1">
              <a:lnSpc>
                <a:spcPct val="150000"/>
              </a:lnSpc>
              <a:buNone/>
            </a:pPr>
            <a:r>
              <a:rPr lang="ar-JO" sz="2400" b="1" dirty="0">
                <a:solidFill>
                  <a:schemeClr val="bg1"/>
                </a:solidFill>
              </a:rPr>
              <a:t>" الويلُ لكم أيها الكتبه والفريسيون فإنكم تُنَقون خارج الكأس والجام وداخلهُما مملوءٌ خطفٌ ورذيلة " </a:t>
            </a:r>
            <a:r>
              <a:rPr lang="ar-JO" sz="1800" b="1" dirty="0">
                <a:solidFill>
                  <a:srgbClr val="FFC000"/>
                </a:solidFill>
              </a:rPr>
              <a:t>( متى 23 : 25 ) </a:t>
            </a:r>
            <a:r>
              <a:rPr lang="ar-JO" sz="2400" b="1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719828-F3B0-40AA-AC14-A29DBE85AA04}"/>
              </a:ext>
            </a:extLst>
          </p:cNvPr>
          <p:cNvSpPr txBox="1"/>
          <p:nvPr/>
        </p:nvSpPr>
        <p:spPr>
          <a:xfrm>
            <a:off x="1057274" y="1714060"/>
            <a:ext cx="9626845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JO" sz="2400" b="1" dirty="0"/>
              <a:t>لقد باركَ الرب يسوع أولئكَ الذين يهتمون بنقاوة قلوبهم وتطهيرها مِن الشرور ودنس الخطيئة. أي الذين يهتمون بتطهير حياتهم الداخلية مِن كل أنواع الشرور والأثام.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80D926-F086-49DD-80A6-4786B32B65EA}"/>
              </a:ext>
            </a:extLst>
          </p:cNvPr>
          <p:cNvSpPr txBox="1"/>
          <p:nvPr/>
        </p:nvSpPr>
        <p:spPr>
          <a:xfrm>
            <a:off x="2197344" y="5772150"/>
            <a:ext cx="8486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2400" b="1" dirty="0"/>
              <a:t>وقد قصد بالكأس والجام مظاهر الإنسان الخارجية ، أمّا داخلهما فهو القلب.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073237E-A5B5-4FB1-B39A-A03A17311564}"/>
              </a:ext>
            </a:extLst>
          </p:cNvPr>
          <p:cNvCxnSpPr>
            <a:cxnSpLocks/>
          </p:cNvCxnSpPr>
          <p:nvPr/>
        </p:nvCxnSpPr>
        <p:spPr>
          <a:xfrm flipH="1">
            <a:off x="3786188" y="2957513"/>
            <a:ext cx="689793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AB9102-3C2C-44D4-A9BE-F091717AE304}"/>
              </a:ext>
            </a:extLst>
          </p:cNvPr>
          <p:cNvCxnSpPr/>
          <p:nvPr/>
        </p:nvCxnSpPr>
        <p:spPr>
          <a:xfrm flipH="1">
            <a:off x="3257552" y="6233815"/>
            <a:ext cx="495776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90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1A68D-2EC1-4CC1-BDEE-091C65925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6596" y="452718"/>
            <a:ext cx="8264237" cy="858724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chemeClr val="bg1"/>
                </a:solidFill>
              </a:rPr>
              <a:t>القلب الصالح والقلب الشرير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7AB23-0FCB-4AB3-A423-2347AA36C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63370"/>
            <a:ext cx="9484370" cy="4287724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ar-JO" sz="2400" b="1" dirty="0">
                <a:solidFill>
                  <a:schemeClr val="bg1"/>
                </a:solidFill>
              </a:rPr>
              <a:t>القلب هو ينبوع الصلاح أو الشَّر . اذا كانت مقاصدهُ سليمه صالحة كان صاحبهُ صالحاً. أمّا إذا كانت مقاصدهُ شريرة فصاحبهُ شرير حتماً.</a:t>
            </a:r>
          </a:p>
          <a:p>
            <a:pPr algn="r" rtl="1">
              <a:lnSpc>
                <a:spcPct val="150000"/>
              </a:lnSpc>
            </a:pPr>
            <a:r>
              <a:rPr lang="ar-JO" sz="2400" b="1" dirty="0">
                <a:solidFill>
                  <a:schemeClr val="bg1"/>
                </a:solidFill>
              </a:rPr>
              <a:t>الرجل ذو القلب الصالح يحظى بمحبة الله والبشر، لأنَّ الله يفرح بالإنسان الطاهر القلب ويحبهُ. </a:t>
            </a:r>
          </a:p>
          <a:p>
            <a:pPr algn="r" rtl="1">
              <a:lnSpc>
                <a:spcPct val="150000"/>
              </a:lnSpc>
            </a:pPr>
            <a:r>
              <a:rPr lang="ar-JO" sz="2400" b="1" dirty="0">
                <a:solidFill>
                  <a:schemeClr val="bg1"/>
                </a:solidFill>
              </a:rPr>
              <a:t>القلب الصالح لا يأتي بعمل إلا صلاحاً والقلب الشرير شَرّاً.</a:t>
            </a:r>
          </a:p>
          <a:p>
            <a:pPr algn="r" rtl="1">
              <a:lnSpc>
                <a:spcPct val="150000"/>
              </a:lnSpc>
            </a:pPr>
            <a:r>
              <a:rPr lang="ar-JO" sz="2400" b="1" dirty="0">
                <a:solidFill>
                  <a:schemeClr val="bg1"/>
                </a:solidFill>
              </a:rPr>
              <a:t>يقول السيّد المسيح (( الرجل الصالح في كِنزِ قلبهِ الصالح يُخرِجُ الصلاح والرجل الشرير مِن كنزِ قلبهِ الشرير يُخرِجُ الشرّ. لأنَّ مِن فضلَةِ القلب يتكلم اللِسان )). ( لوقا 6 : 45 ).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27984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2A3BF-79EA-4A7E-A8FD-FC4294AC9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680" y="741710"/>
            <a:ext cx="8458200" cy="810598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chemeClr val="bg1"/>
                </a:solidFill>
              </a:rPr>
              <a:t>الأمور التي تُدنِّس القلب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01613C-3A34-4420-8301-9F78DB43964C}"/>
              </a:ext>
            </a:extLst>
          </p:cNvPr>
          <p:cNvSpPr txBox="1"/>
          <p:nvPr/>
        </p:nvSpPr>
        <p:spPr>
          <a:xfrm>
            <a:off x="3514725" y="1757363"/>
            <a:ext cx="6415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2800" b="1" dirty="0">
                <a:solidFill>
                  <a:srgbClr val="FFC000"/>
                </a:solidFill>
              </a:rPr>
              <a:t>الأمور التي تُدنِّس القلب هي :</a:t>
            </a:r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C5321BD9-3D7F-416E-B83E-A8D4231C160B}"/>
              </a:ext>
            </a:extLst>
          </p:cNvPr>
          <p:cNvSpPr/>
          <p:nvPr/>
        </p:nvSpPr>
        <p:spPr>
          <a:xfrm>
            <a:off x="8001000" y="2605087"/>
            <a:ext cx="2786063" cy="74694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solidFill>
                  <a:schemeClr val="bg1"/>
                </a:solidFill>
              </a:rPr>
              <a:t>الشهوات الجسديّة</a:t>
            </a:r>
            <a:endParaRPr lang="en-US" sz="2000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F88B6045-B673-4E8B-82FB-11E03FC8D06D}"/>
              </a:ext>
            </a:extLst>
          </p:cNvPr>
          <p:cNvSpPr/>
          <p:nvPr/>
        </p:nvSpPr>
        <p:spPr>
          <a:xfrm>
            <a:off x="817104" y="2611130"/>
            <a:ext cx="2786063" cy="74694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solidFill>
                  <a:schemeClr val="bg1"/>
                </a:solidFill>
              </a:rPr>
              <a:t>الميول الدنيئة</a:t>
            </a:r>
            <a:endParaRPr lang="en-US" sz="2000" dirty="0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0F3094E9-ED6E-449D-AB78-AF66FD499A17}"/>
              </a:ext>
            </a:extLst>
          </p:cNvPr>
          <p:cNvSpPr/>
          <p:nvPr/>
        </p:nvSpPr>
        <p:spPr>
          <a:xfrm>
            <a:off x="4409052" y="2603865"/>
            <a:ext cx="2786063" cy="74694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solidFill>
                  <a:schemeClr val="bg1"/>
                </a:solidFill>
              </a:rPr>
              <a:t>الأفكار الرديئة</a:t>
            </a:r>
            <a:endParaRPr lang="en-US" sz="2000" dirty="0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E7F87218-B95B-4CCD-8F09-00F1C05EB2B8}"/>
              </a:ext>
            </a:extLst>
          </p:cNvPr>
          <p:cNvSpPr/>
          <p:nvPr/>
        </p:nvSpPr>
        <p:spPr>
          <a:xfrm>
            <a:off x="2060116" y="3389742"/>
            <a:ext cx="300037" cy="4604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60E134-1A0E-4574-8D8E-9809D4D0F659}"/>
              </a:ext>
            </a:extLst>
          </p:cNvPr>
          <p:cNvSpPr/>
          <p:nvPr/>
        </p:nvSpPr>
        <p:spPr>
          <a:xfrm>
            <a:off x="8215311" y="3534934"/>
            <a:ext cx="2571752" cy="25813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ar-JO" sz="2800" b="1" dirty="0">
                <a:solidFill>
                  <a:schemeClr val="bg1"/>
                </a:solidFill>
              </a:rPr>
              <a:t>مثل :</a:t>
            </a:r>
          </a:p>
          <a:p>
            <a:pPr algn="ctr" rtl="1">
              <a:lnSpc>
                <a:spcPct val="150000"/>
              </a:lnSpc>
            </a:pPr>
            <a:r>
              <a:rPr lang="ar-JO" sz="2800" b="1" dirty="0">
                <a:solidFill>
                  <a:schemeClr val="bg1"/>
                </a:solidFill>
              </a:rPr>
              <a:t>( الطمع، الحسد، الإنتقام، الكذب، الكبرياء ).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066038-9026-4073-8976-959DD9645AF0}"/>
              </a:ext>
            </a:extLst>
          </p:cNvPr>
          <p:cNvSpPr/>
          <p:nvPr/>
        </p:nvSpPr>
        <p:spPr>
          <a:xfrm>
            <a:off x="829680" y="3882988"/>
            <a:ext cx="2773487" cy="24277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ar-JO" sz="2400" b="1" dirty="0">
                <a:solidFill>
                  <a:schemeClr val="bg1"/>
                </a:solidFill>
              </a:rPr>
              <a:t>" الزنى، الفجور، القتل، السرقة، الخُبث، الغِش، العين الشريرة، التجديف، الكبرياء "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84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5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E789B-09FF-4591-9DA0-5E9863C97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4651" y="813665"/>
            <a:ext cx="8739930" cy="798566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chemeClr val="bg1"/>
                </a:solidFill>
              </a:rPr>
              <a:t>نقاء القلب شرط للدخول إلى ملكوت الله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1ABA5C0-FA5A-461E-864F-89630CE93B66}"/>
              </a:ext>
            </a:extLst>
          </p:cNvPr>
          <p:cNvSpPr/>
          <p:nvPr/>
        </p:nvSpPr>
        <p:spPr>
          <a:xfrm>
            <a:off x="1726035" y="4211520"/>
            <a:ext cx="8739930" cy="168584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50000"/>
              </a:lnSpc>
            </a:pPr>
            <a:r>
              <a:rPr lang="ar-JO" sz="2400" b="1" dirty="0">
                <a:solidFill>
                  <a:schemeClr val="bg1"/>
                </a:solidFill>
              </a:rPr>
              <a:t>أيّ إنّ لم تتشبهوا بنقاء قلوب الأطفال وطهارة نفوسهم لن تدخلوا ملكوت السموات.</a:t>
            </a:r>
          </a:p>
          <a:p>
            <a:pPr algn="r" rtl="1">
              <a:lnSpc>
                <a:spcPct val="150000"/>
              </a:lnSpc>
            </a:pPr>
            <a:r>
              <a:rPr lang="ar-JO" sz="2400" b="1" dirty="0">
                <a:solidFill>
                  <a:schemeClr val="bg1"/>
                </a:solidFill>
              </a:rPr>
              <a:t>إنَّ غاية المؤمن في الحياة هي الفوز بالنعيم الأبدي أي ملكوت السموات.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3F7CB2-EA89-486A-B175-10182BE6B5A4}"/>
              </a:ext>
            </a:extLst>
          </p:cNvPr>
          <p:cNvSpPr txBox="1"/>
          <p:nvPr/>
        </p:nvSpPr>
        <p:spPr>
          <a:xfrm>
            <a:off x="357187" y="1800225"/>
            <a:ext cx="11329987" cy="1685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JO" sz="2400" b="1" dirty="0">
                <a:solidFill>
                  <a:schemeClr val="bg1"/>
                </a:solidFill>
              </a:rPr>
              <a:t>جعل الرب يسوع طهارة القلب شرطاً أساسياً للدخول إلى ملكوت السماوت.                                          وذلك عندما سألهُ تلاميذه مَن العظيم في ملكوت السماوات ؟                                                                                          فدعا صبياً وقال لهم: </a:t>
            </a:r>
            <a:r>
              <a:rPr lang="ar-JO" sz="2400" b="1" dirty="0">
                <a:solidFill>
                  <a:srgbClr val="FFC000"/>
                </a:solidFill>
              </a:rPr>
              <a:t>" الحق اقول لكم إن لم ترجعوا وتصيروا مثل الصبيان فلن تدخلوا ملكوت السموات ".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B5DF2D-A7D0-443B-A18B-AD343303CEC3}"/>
              </a:ext>
            </a:extLst>
          </p:cNvPr>
          <p:cNvCxnSpPr>
            <a:cxnSpLocks/>
          </p:cNvCxnSpPr>
          <p:nvPr/>
        </p:nvCxnSpPr>
        <p:spPr>
          <a:xfrm flipH="1">
            <a:off x="4471988" y="2371725"/>
            <a:ext cx="415766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51296A-8C19-4E80-8D0B-6F60CFCCD747}"/>
              </a:ext>
            </a:extLst>
          </p:cNvPr>
          <p:cNvCxnSpPr>
            <a:cxnSpLocks/>
          </p:cNvCxnSpPr>
          <p:nvPr/>
        </p:nvCxnSpPr>
        <p:spPr>
          <a:xfrm flipH="1">
            <a:off x="3286125" y="5724525"/>
            <a:ext cx="3971925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92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D3EEF-C89E-422E-9EA4-1AE5B9BF4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678" y="976237"/>
            <a:ext cx="8808888" cy="720989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chemeClr val="bg1"/>
                </a:solidFill>
              </a:rPr>
              <a:t>ضرورة نقاء القلب للعبادة الحقيقية :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4DF63-3CA0-428D-A367-6F9B6D2AA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014839"/>
            <a:ext cx="10729912" cy="592025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JO" b="1" dirty="0"/>
              <a:t>كذلك صاحب المزامير طلبَ إلى الله أن يُعطيهِ قلباً نقياً (( قلباً نقيّاً إخلِق فيَّ يا الله وروحاً مستقيماً جدِّد في داخلي )) </a:t>
            </a:r>
            <a:r>
              <a:rPr lang="ar-JO" sz="1400" b="1" dirty="0"/>
              <a:t>(مزمور 51 : 10 ).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AD1E04-7E10-41C2-AA07-0F12F37481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584" y="1547148"/>
            <a:ext cx="2819179" cy="281917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0604B2C-BF13-4D69-90C3-617159D8A247}"/>
              </a:ext>
            </a:extLst>
          </p:cNvPr>
          <p:cNvSpPr txBox="1"/>
          <p:nvPr/>
        </p:nvSpPr>
        <p:spPr>
          <a:xfrm>
            <a:off x="886679" y="2185988"/>
            <a:ext cx="79001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2400" b="1" dirty="0"/>
              <a:t>كما أنَّ نقاء القلب ضروري للدخول إلى الملكوت، كذلك هو ضروري للعبادة الحقيقية واستجابة الصلاة كقول الله </a:t>
            </a:r>
            <a:r>
              <a:rPr lang="ar-JO" sz="2400" b="1" dirty="0">
                <a:solidFill>
                  <a:srgbClr val="FFC000"/>
                </a:solidFill>
              </a:rPr>
              <a:t>(( يا بُني أعطني قلبك )) </a:t>
            </a:r>
            <a:r>
              <a:rPr lang="ar-JO" b="1" dirty="0"/>
              <a:t>" أمثال 23 : 26 ".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9840290-9E71-44EE-B939-648B213DD287}"/>
              </a:ext>
            </a:extLst>
          </p:cNvPr>
          <p:cNvCxnSpPr/>
          <p:nvPr/>
        </p:nvCxnSpPr>
        <p:spPr>
          <a:xfrm flipH="1">
            <a:off x="2886075" y="3028950"/>
            <a:ext cx="22288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ouble Wave 9">
            <a:extLst>
              <a:ext uri="{FF2B5EF4-FFF2-40B4-BE49-F238E27FC236}">
                <a16:creationId xmlns:a16="http://schemas.microsoft.com/office/drawing/2014/main" id="{DCF0E625-D5BC-4857-8299-2599920D996F}"/>
              </a:ext>
            </a:extLst>
          </p:cNvPr>
          <p:cNvSpPr/>
          <p:nvPr/>
        </p:nvSpPr>
        <p:spPr>
          <a:xfrm>
            <a:off x="742950" y="3598498"/>
            <a:ext cx="8043863" cy="830992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ar-JO" sz="2400" b="1" dirty="0"/>
              <a:t>أي عبادة لا تَصدُر عن قلب نقي وضمير طاهر هي مُزيَّفة وغير مقبولة لدى الله. </a:t>
            </a:r>
          </a:p>
        </p:txBody>
      </p:sp>
    </p:spTree>
    <p:extLst>
      <p:ext uri="{BB962C8B-B14F-4D97-AF65-F5344CB8AC3E}">
        <p14:creationId xmlns:p14="http://schemas.microsoft.com/office/powerpoint/2010/main" val="33958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BFFC1-E05D-4F81-B1D0-97D5D910C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0661" y="3922662"/>
            <a:ext cx="7770677" cy="1376082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JO" sz="7200" b="1" dirty="0"/>
              <a:t>الله معكم أحبّتي</a:t>
            </a:r>
            <a:endParaRPr lang="en-US" sz="72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DA3D6A-42EB-47B4-AF15-18170A5CA5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24" b="74046" l="10000" r="936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490114" y="187499"/>
            <a:ext cx="3835020" cy="401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756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418</TotalTime>
  <Words>394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Ion</vt:lpstr>
      <vt:lpstr>الدرس الثاني : نقاء القلب</vt:lpstr>
      <vt:lpstr>تطويب ذوي القلوب النقيّة :</vt:lpstr>
      <vt:lpstr>القلب الصالح والقلب الشرير</vt:lpstr>
      <vt:lpstr>الأمور التي تُدنِّس القلب</vt:lpstr>
      <vt:lpstr>نقاء القلب شرط للدخول إلى ملكوت الله</vt:lpstr>
      <vt:lpstr>ضرورة نقاء القلب للعبادة الحقيقية 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الثاني : نقاء القلب</dc:title>
  <dc:creator>Admin</dc:creator>
  <cp:lastModifiedBy>Muneer Haddad</cp:lastModifiedBy>
  <cp:revision>22</cp:revision>
  <dcterms:created xsi:type="dcterms:W3CDTF">2021-02-03T22:23:56Z</dcterms:created>
  <dcterms:modified xsi:type="dcterms:W3CDTF">2023-02-25T15:30:51Z</dcterms:modified>
</cp:coreProperties>
</file>