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sldIdLst>
    <p:sldId id="256" r:id="rId2"/>
    <p:sldId id="264" r:id="rId3"/>
    <p:sldId id="266" r:id="rId4"/>
    <p:sldId id="270" r:id="rId5"/>
    <p:sldId id="261" r:id="rId6"/>
    <p:sldId id="267" r:id="rId7"/>
    <p:sldId id="268" r:id="rId8"/>
    <p:sldId id="269" r:id="rId9"/>
    <p:sldId id="262"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ts" initials="g" lastIdx="1" clrIdx="0">
    <p:extLst>
      <p:ext uri="{19B8F6BF-5375-455C-9EA6-DF929625EA0E}">
        <p15:presenceInfo xmlns:p15="http://schemas.microsoft.com/office/powerpoint/2012/main" userId="gt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4E4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291" autoAdjust="0"/>
  </p:normalViewPr>
  <p:slideViewPr>
    <p:cSldViewPr snapToGrid="0">
      <p:cViewPr varScale="1">
        <p:scale>
          <a:sx n="71" d="100"/>
          <a:sy n="71" d="100"/>
        </p:scale>
        <p:origin x="696" y="7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42896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6754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950910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7598380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010609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2/23/2023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392347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2/23/2023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647687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476232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99542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B61BEF0D-F0BB-DE4B-95CE-6DB70DBA9567}" type="datetimeFigureOut">
              <a:rPr lang="en-US" smtClean="0"/>
              <a:pPr/>
              <a:t>2/23/2023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23153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11132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2/23/2023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64472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2/23/2023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00854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B61BEF0D-F0BB-DE4B-95CE-6DB70DBA9567}" type="datetimeFigureOut">
              <a:rPr lang="en-US" smtClean="0"/>
              <a:pPr/>
              <a:t>2/23/2023</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905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61BEF0D-F0BB-DE4B-95CE-6DB70DBA9567}" type="datetimeFigureOut">
              <a:rPr lang="en-US" smtClean="0"/>
              <a:pPr/>
              <a:t>2/23/2023</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12777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B61BEF0D-F0BB-DE4B-95CE-6DB70DBA9567}" type="datetimeFigureOut">
              <a:rPr lang="en-US" smtClean="0"/>
              <a:pPr/>
              <a:t>2/23/2023</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68098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0291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61BEF0D-F0BB-DE4B-95CE-6DB70DBA9567}" type="datetimeFigureOut">
              <a:rPr lang="en-US" smtClean="0"/>
              <a:pPr/>
              <a:t>2/23/2023</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21443236"/>
      </p:ext>
    </p:extLst>
  </p:cSld>
  <p:clrMap bg1="dk1" tx1="lt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jfif"/><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AB16B-885A-4BC1-9CE6-BBA65474C367}"/>
              </a:ext>
            </a:extLst>
          </p:cNvPr>
          <p:cNvSpPr>
            <a:spLocks noGrp="1"/>
          </p:cNvSpPr>
          <p:nvPr>
            <p:ph type="ctrTitle"/>
          </p:nvPr>
        </p:nvSpPr>
        <p:spPr>
          <a:xfrm>
            <a:off x="1895061" y="742122"/>
            <a:ext cx="7235687" cy="898294"/>
          </a:xfrm>
        </p:spPr>
        <p:txBody>
          <a:bodyPr/>
          <a:lstStyle/>
          <a:p>
            <a:pPr algn="ctr" rtl="1"/>
            <a:r>
              <a:rPr lang="ar-JO" sz="4000" b="1" dirty="0">
                <a:solidFill>
                  <a:schemeClr val="bg1"/>
                </a:solidFill>
              </a:rPr>
              <a:t>الدّرس الثاني : الأسرار المقدَّسَة </a:t>
            </a:r>
            <a:endParaRPr lang="en-US" sz="4000" b="1" dirty="0">
              <a:solidFill>
                <a:schemeClr val="bg1"/>
              </a:solidFill>
            </a:endParaRPr>
          </a:p>
        </p:txBody>
      </p:sp>
      <p:pic>
        <p:nvPicPr>
          <p:cNvPr id="4" name="Picture 3">
            <a:extLst>
              <a:ext uri="{FF2B5EF4-FFF2-40B4-BE49-F238E27FC236}">
                <a16:creationId xmlns:a16="http://schemas.microsoft.com/office/drawing/2014/main" id="{580C616F-8BBF-41F3-8836-2D7292EF3F97}"/>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778" b="96000" l="21778" r="80000"/>
                    </a14:imgEffect>
                  </a14:imgLayer>
                </a14:imgProps>
              </a:ext>
            </a:extLst>
          </a:blip>
          <a:stretch>
            <a:fillRect/>
          </a:stretch>
        </p:blipFill>
        <p:spPr>
          <a:xfrm>
            <a:off x="9700177" y="1285875"/>
            <a:ext cx="2143125" cy="2143125"/>
          </a:xfrm>
          <a:prstGeom prst="rect">
            <a:avLst/>
          </a:prstGeom>
          <a:noFill/>
          <a:ln>
            <a:noFill/>
          </a:ln>
        </p:spPr>
      </p:pic>
      <p:pic>
        <p:nvPicPr>
          <p:cNvPr id="5" name="Picture 4">
            <a:extLst>
              <a:ext uri="{FF2B5EF4-FFF2-40B4-BE49-F238E27FC236}">
                <a16:creationId xmlns:a16="http://schemas.microsoft.com/office/drawing/2014/main" id="{7A1370D8-EB9F-4265-A4D6-0F11B54EDB94}"/>
              </a:ext>
            </a:extLst>
          </p:cNvPr>
          <p:cNvPicPr>
            <a:picLocks noChangeAspect="1"/>
          </p:cNvPicPr>
          <p:nvPr/>
        </p:nvPicPr>
        <p:blipFill>
          <a:blip r:embed="rId4"/>
          <a:stretch>
            <a:fillRect/>
          </a:stretch>
        </p:blipFill>
        <p:spPr>
          <a:xfrm>
            <a:off x="3226904" y="2070652"/>
            <a:ext cx="4572000" cy="4572000"/>
          </a:xfrm>
          <a:prstGeom prst="rect">
            <a:avLst/>
          </a:prstGeom>
        </p:spPr>
      </p:pic>
    </p:spTree>
    <p:extLst>
      <p:ext uri="{BB962C8B-B14F-4D97-AF65-F5344CB8AC3E}">
        <p14:creationId xmlns:p14="http://schemas.microsoft.com/office/powerpoint/2010/main" val="2321451350"/>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25067-B0F7-4376-BDCB-E9D57C5B1A4F}"/>
              </a:ext>
            </a:extLst>
          </p:cNvPr>
          <p:cNvSpPr>
            <a:spLocks noGrp="1"/>
          </p:cNvSpPr>
          <p:nvPr>
            <p:ph type="title"/>
          </p:nvPr>
        </p:nvSpPr>
        <p:spPr>
          <a:xfrm>
            <a:off x="959122" y="487501"/>
            <a:ext cx="9189443" cy="885752"/>
          </a:xfrm>
        </p:spPr>
        <p:txBody>
          <a:bodyPr/>
          <a:lstStyle/>
          <a:p>
            <a:pPr algn="ctr" rtl="1"/>
            <a:r>
              <a:rPr lang="ar-JO" b="1" dirty="0">
                <a:solidFill>
                  <a:schemeClr val="bg1"/>
                </a:solidFill>
              </a:rPr>
              <a:t>الأسرار السبعة الكنسيّة المقدَّسة </a:t>
            </a:r>
            <a:endParaRPr lang="en-US" b="1" dirty="0">
              <a:solidFill>
                <a:schemeClr val="bg1"/>
              </a:solidFill>
            </a:endParaRPr>
          </a:p>
        </p:txBody>
      </p:sp>
      <p:pic>
        <p:nvPicPr>
          <p:cNvPr id="5" name="Content Placeholder 4">
            <a:extLst>
              <a:ext uri="{FF2B5EF4-FFF2-40B4-BE49-F238E27FC236}">
                <a16:creationId xmlns:a16="http://schemas.microsoft.com/office/drawing/2014/main" id="{958A244A-ED17-467D-AF60-A672B151C969}"/>
              </a:ext>
            </a:extLst>
          </p:cNvPr>
          <p:cNvPicPr>
            <a:picLocks noGrp="1" noChangeAspect="1"/>
          </p:cNvPicPr>
          <p:nvPr>
            <p:ph idx="1"/>
          </p:nvPr>
        </p:nvPicPr>
        <p:blipFill>
          <a:blip r:embed="rId2"/>
          <a:stretch>
            <a:fillRect/>
          </a:stretch>
        </p:blipFill>
        <p:spPr>
          <a:xfrm rot="1030028">
            <a:off x="8516780" y="1897807"/>
            <a:ext cx="2120320" cy="1490343"/>
          </a:xfrm>
          <a:prstGeom prst="rect">
            <a:avLst/>
          </a:prstGeom>
          <a:ln w="88900" cap="sq" cmpd="thickThin">
            <a:solidFill>
              <a:srgbClr val="000000"/>
            </a:solidFill>
            <a:prstDash val="solid"/>
            <a:miter lim="800000"/>
          </a:ln>
          <a:effectLst>
            <a:innerShdw blurRad="76200">
              <a:srgbClr val="000000"/>
            </a:innerShdw>
          </a:effectLst>
        </p:spPr>
      </p:pic>
      <p:pic>
        <p:nvPicPr>
          <p:cNvPr id="7" name="Picture 6">
            <a:extLst>
              <a:ext uri="{FF2B5EF4-FFF2-40B4-BE49-F238E27FC236}">
                <a16:creationId xmlns:a16="http://schemas.microsoft.com/office/drawing/2014/main" id="{3C6CC7AA-611D-4F0C-BD11-3A41D8BF6053}"/>
              </a:ext>
            </a:extLst>
          </p:cNvPr>
          <p:cNvPicPr>
            <a:picLocks noChangeAspect="1"/>
          </p:cNvPicPr>
          <p:nvPr/>
        </p:nvPicPr>
        <p:blipFill>
          <a:blip r:embed="rId3"/>
          <a:stretch>
            <a:fillRect/>
          </a:stretch>
        </p:blipFill>
        <p:spPr>
          <a:xfrm>
            <a:off x="4646719" y="1618088"/>
            <a:ext cx="2053768" cy="1454753"/>
          </a:xfrm>
          <a:prstGeom prst="rect">
            <a:avLst/>
          </a:prstGeom>
          <a:ln w="88900" cap="sq" cmpd="thickThin">
            <a:solidFill>
              <a:srgbClr val="000000"/>
            </a:solidFill>
            <a:prstDash val="solid"/>
            <a:miter lim="800000"/>
          </a:ln>
          <a:effectLst>
            <a:innerShdw blurRad="76200">
              <a:srgbClr val="000000"/>
            </a:innerShdw>
          </a:effectLst>
        </p:spPr>
      </p:pic>
      <p:pic>
        <p:nvPicPr>
          <p:cNvPr id="9" name="Picture 8">
            <a:extLst>
              <a:ext uri="{FF2B5EF4-FFF2-40B4-BE49-F238E27FC236}">
                <a16:creationId xmlns:a16="http://schemas.microsoft.com/office/drawing/2014/main" id="{1DED73F8-1A77-4D10-B98E-C969BF8ED457}"/>
              </a:ext>
            </a:extLst>
          </p:cNvPr>
          <p:cNvPicPr>
            <a:picLocks noChangeAspect="1"/>
          </p:cNvPicPr>
          <p:nvPr/>
        </p:nvPicPr>
        <p:blipFill>
          <a:blip r:embed="rId4"/>
          <a:stretch>
            <a:fillRect/>
          </a:stretch>
        </p:blipFill>
        <p:spPr>
          <a:xfrm rot="20864619">
            <a:off x="807742" y="1835833"/>
            <a:ext cx="2220278" cy="1572697"/>
          </a:xfrm>
          <a:prstGeom prst="rect">
            <a:avLst/>
          </a:prstGeom>
          <a:ln w="88900" cap="sq" cmpd="thickThin">
            <a:solidFill>
              <a:srgbClr val="000000"/>
            </a:solidFill>
            <a:prstDash val="solid"/>
            <a:miter lim="800000"/>
          </a:ln>
          <a:effectLst>
            <a:innerShdw blurRad="76200">
              <a:srgbClr val="000000"/>
            </a:innerShdw>
          </a:effectLst>
        </p:spPr>
      </p:pic>
      <p:pic>
        <p:nvPicPr>
          <p:cNvPr id="11" name="Picture 10">
            <a:extLst>
              <a:ext uri="{FF2B5EF4-FFF2-40B4-BE49-F238E27FC236}">
                <a16:creationId xmlns:a16="http://schemas.microsoft.com/office/drawing/2014/main" id="{A72EC481-D0A9-4964-903F-E5B20B494192}"/>
              </a:ext>
            </a:extLst>
          </p:cNvPr>
          <p:cNvPicPr>
            <a:picLocks noChangeAspect="1"/>
          </p:cNvPicPr>
          <p:nvPr/>
        </p:nvPicPr>
        <p:blipFill>
          <a:blip r:embed="rId5"/>
          <a:stretch>
            <a:fillRect/>
          </a:stretch>
        </p:blipFill>
        <p:spPr>
          <a:xfrm>
            <a:off x="8466801" y="5001697"/>
            <a:ext cx="2220277" cy="1572697"/>
          </a:xfrm>
          <a:prstGeom prst="rect">
            <a:avLst/>
          </a:prstGeom>
          <a:ln w="88900" cap="sq" cmpd="thickThin">
            <a:solidFill>
              <a:srgbClr val="000000"/>
            </a:solidFill>
            <a:prstDash val="solid"/>
            <a:miter lim="800000"/>
          </a:ln>
          <a:effectLst>
            <a:innerShdw blurRad="76200">
              <a:srgbClr val="000000"/>
            </a:innerShdw>
          </a:effectLst>
        </p:spPr>
      </p:pic>
      <p:pic>
        <p:nvPicPr>
          <p:cNvPr id="13" name="Picture 12">
            <a:extLst>
              <a:ext uri="{FF2B5EF4-FFF2-40B4-BE49-F238E27FC236}">
                <a16:creationId xmlns:a16="http://schemas.microsoft.com/office/drawing/2014/main" id="{B9AB7A5B-448D-4B3E-AAEB-D97548B60CF2}"/>
              </a:ext>
            </a:extLst>
          </p:cNvPr>
          <p:cNvPicPr>
            <a:picLocks noChangeAspect="1"/>
          </p:cNvPicPr>
          <p:nvPr/>
        </p:nvPicPr>
        <p:blipFill>
          <a:blip r:embed="rId6"/>
          <a:stretch>
            <a:fillRect/>
          </a:stretch>
        </p:blipFill>
        <p:spPr>
          <a:xfrm>
            <a:off x="4658818" y="5203850"/>
            <a:ext cx="2065867" cy="1461170"/>
          </a:xfrm>
          <a:prstGeom prst="rect">
            <a:avLst/>
          </a:prstGeom>
          <a:ln w="88900" cap="sq" cmpd="thickThin">
            <a:solidFill>
              <a:srgbClr val="000000"/>
            </a:solidFill>
            <a:prstDash val="solid"/>
            <a:miter lim="800000"/>
          </a:ln>
          <a:effectLst>
            <a:innerShdw blurRad="76200">
              <a:srgbClr val="000000"/>
            </a:innerShdw>
          </a:effectLst>
        </p:spPr>
      </p:pic>
      <p:pic>
        <p:nvPicPr>
          <p:cNvPr id="15" name="Picture 14">
            <a:extLst>
              <a:ext uri="{FF2B5EF4-FFF2-40B4-BE49-F238E27FC236}">
                <a16:creationId xmlns:a16="http://schemas.microsoft.com/office/drawing/2014/main" id="{517C7F48-B639-4747-AB49-7EAA052364BE}"/>
              </a:ext>
            </a:extLst>
          </p:cNvPr>
          <p:cNvPicPr>
            <a:picLocks noChangeAspect="1"/>
          </p:cNvPicPr>
          <p:nvPr/>
        </p:nvPicPr>
        <p:blipFill>
          <a:blip r:embed="rId7"/>
          <a:stretch>
            <a:fillRect/>
          </a:stretch>
        </p:blipFill>
        <p:spPr>
          <a:xfrm>
            <a:off x="959122" y="5001697"/>
            <a:ext cx="2220277" cy="1579635"/>
          </a:xfrm>
          <a:prstGeom prst="rect">
            <a:avLst/>
          </a:prstGeom>
          <a:ln w="88900" cap="sq" cmpd="thickThin">
            <a:solidFill>
              <a:srgbClr val="000000"/>
            </a:solidFill>
            <a:prstDash val="solid"/>
            <a:miter lim="800000"/>
          </a:ln>
          <a:effectLst>
            <a:innerShdw blurRad="76200">
              <a:srgbClr val="000000"/>
            </a:innerShdw>
          </a:effectLst>
        </p:spPr>
      </p:pic>
      <p:pic>
        <p:nvPicPr>
          <p:cNvPr id="17" name="Picture 16">
            <a:extLst>
              <a:ext uri="{FF2B5EF4-FFF2-40B4-BE49-F238E27FC236}">
                <a16:creationId xmlns:a16="http://schemas.microsoft.com/office/drawing/2014/main" id="{9420DFC4-9296-40E4-8EE4-2A62BF1E260F}"/>
              </a:ext>
            </a:extLst>
          </p:cNvPr>
          <p:cNvPicPr>
            <a:picLocks noChangeAspect="1"/>
          </p:cNvPicPr>
          <p:nvPr/>
        </p:nvPicPr>
        <p:blipFill>
          <a:blip r:embed="rId8"/>
          <a:stretch>
            <a:fillRect/>
          </a:stretch>
        </p:blipFill>
        <p:spPr>
          <a:xfrm>
            <a:off x="4646719" y="3429000"/>
            <a:ext cx="2053768" cy="146117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2639533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22F4D-DA72-42AC-B8E0-07D95A8E2E9F}"/>
              </a:ext>
            </a:extLst>
          </p:cNvPr>
          <p:cNvSpPr>
            <a:spLocks noGrp="1"/>
          </p:cNvSpPr>
          <p:nvPr>
            <p:ph type="title"/>
          </p:nvPr>
        </p:nvSpPr>
        <p:spPr>
          <a:xfrm>
            <a:off x="1224846" y="608796"/>
            <a:ext cx="9096677" cy="938760"/>
          </a:xfrm>
        </p:spPr>
        <p:txBody>
          <a:bodyPr/>
          <a:lstStyle/>
          <a:p>
            <a:pPr algn="ctr" rtl="1"/>
            <a:r>
              <a:rPr lang="ar-JO" b="1" dirty="0">
                <a:solidFill>
                  <a:schemeClr val="bg1"/>
                </a:solidFill>
              </a:rPr>
              <a:t>الأسرار الكنسيّة المُقدَّسة السبعة :</a:t>
            </a:r>
            <a:endParaRPr lang="en-US" b="1" dirty="0">
              <a:solidFill>
                <a:schemeClr val="bg1"/>
              </a:solidFill>
            </a:endParaRPr>
          </a:p>
        </p:txBody>
      </p:sp>
      <p:pic>
        <p:nvPicPr>
          <p:cNvPr id="4" name="Picture 3">
            <a:extLst>
              <a:ext uri="{FF2B5EF4-FFF2-40B4-BE49-F238E27FC236}">
                <a16:creationId xmlns:a16="http://schemas.microsoft.com/office/drawing/2014/main" id="{3B14683F-6A2D-4DA9-9BBB-94EFF03578C4}"/>
              </a:ext>
            </a:extLst>
          </p:cNvPr>
          <p:cNvPicPr>
            <a:picLocks noChangeAspect="1"/>
          </p:cNvPicPr>
          <p:nvPr/>
        </p:nvPicPr>
        <p:blipFill>
          <a:blip r:embed="rId2"/>
          <a:stretch>
            <a:fillRect/>
          </a:stretch>
        </p:blipFill>
        <p:spPr>
          <a:xfrm>
            <a:off x="473255" y="349498"/>
            <a:ext cx="1503182" cy="1463097"/>
          </a:xfrm>
          <a:prstGeom prst="rect">
            <a:avLst/>
          </a:prstGeom>
        </p:spPr>
      </p:pic>
      <p:sp>
        <p:nvSpPr>
          <p:cNvPr id="3" name="TextBox 2">
            <a:extLst>
              <a:ext uri="{FF2B5EF4-FFF2-40B4-BE49-F238E27FC236}">
                <a16:creationId xmlns:a16="http://schemas.microsoft.com/office/drawing/2014/main" id="{62AC82A7-2DC1-427E-AFCA-AC8D27018B58}"/>
              </a:ext>
            </a:extLst>
          </p:cNvPr>
          <p:cNvSpPr txBox="1"/>
          <p:nvPr/>
        </p:nvSpPr>
        <p:spPr>
          <a:xfrm>
            <a:off x="1686751" y="1579138"/>
            <a:ext cx="8363102" cy="1477328"/>
          </a:xfrm>
          <a:prstGeom prst="rect">
            <a:avLst/>
          </a:prstGeom>
          <a:noFill/>
        </p:spPr>
        <p:txBody>
          <a:bodyPr wrap="square" rtlCol="0">
            <a:spAutoFit/>
          </a:bodyPr>
          <a:lstStyle/>
          <a:p>
            <a:pPr algn="r" rtl="1">
              <a:lnSpc>
                <a:spcPct val="150000"/>
              </a:lnSpc>
            </a:pPr>
            <a:r>
              <a:rPr lang="ar-JO" sz="2400" b="1" dirty="0">
                <a:solidFill>
                  <a:schemeClr val="bg1"/>
                </a:solidFill>
              </a:rPr>
              <a:t>يعود تأسيس الأسرار إلى </a:t>
            </a:r>
            <a:r>
              <a:rPr lang="ar-JO" sz="2400" b="1" dirty="0">
                <a:solidFill>
                  <a:srgbClr val="FFC000"/>
                </a:solidFill>
              </a:rPr>
              <a:t>الرب يسوع المسيح </a:t>
            </a:r>
            <a:r>
              <a:rPr lang="ar-JO" sz="2400" b="1" dirty="0">
                <a:solidFill>
                  <a:schemeClr val="bg1"/>
                </a:solidFill>
              </a:rPr>
              <a:t>: حيث أنَّ السيّد المسيح قَبِلَ العُمّاد. وأمرَ الرُسُل أنّ يُعَمِّدوا</a:t>
            </a:r>
            <a:r>
              <a:rPr lang="en-US" sz="2400" b="1" dirty="0">
                <a:solidFill>
                  <a:schemeClr val="bg1"/>
                </a:solidFill>
              </a:rPr>
              <a:t> </a:t>
            </a:r>
            <a:r>
              <a:rPr lang="ar-JO" sz="2400" b="1" dirty="0">
                <a:solidFill>
                  <a:schemeClr val="bg1"/>
                </a:solidFill>
              </a:rPr>
              <a:t>جميع الأمم. وأرسلَ عليهم الروح القدس لِيُثَّبتهم في الإيمان.</a:t>
            </a:r>
          </a:p>
          <a:p>
            <a:pPr algn="r" rtl="1"/>
            <a:endParaRPr lang="en-US" dirty="0"/>
          </a:p>
        </p:txBody>
      </p:sp>
      <p:cxnSp>
        <p:nvCxnSpPr>
          <p:cNvPr id="6" name="Straight Connector 5">
            <a:extLst>
              <a:ext uri="{FF2B5EF4-FFF2-40B4-BE49-F238E27FC236}">
                <a16:creationId xmlns:a16="http://schemas.microsoft.com/office/drawing/2014/main" id="{B9C7994E-87C0-4B15-B42D-0AB2935C0D6B}"/>
              </a:ext>
            </a:extLst>
          </p:cNvPr>
          <p:cNvCxnSpPr>
            <a:cxnSpLocks/>
          </p:cNvCxnSpPr>
          <p:nvPr/>
        </p:nvCxnSpPr>
        <p:spPr>
          <a:xfrm flipH="1">
            <a:off x="5526154" y="2160105"/>
            <a:ext cx="1961322"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TextBox 8">
            <a:extLst>
              <a:ext uri="{FF2B5EF4-FFF2-40B4-BE49-F238E27FC236}">
                <a16:creationId xmlns:a16="http://schemas.microsoft.com/office/drawing/2014/main" id="{FFB0FCF9-F9BD-493F-9409-68DE8F7665B0}"/>
              </a:ext>
            </a:extLst>
          </p:cNvPr>
          <p:cNvSpPr txBox="1"/>
          <p:nvPr/>
        </p:nvSpPr>
        <p:spPr>
          <a:xfrm>
            <a:off x="1976437" y="2861116"/>
            <a:ext cx="7819762" cy="523220"/>
          </a:xfrm>
          <a:prstGeom prst="rect">
            <a:avLst/>
          </a:prstGeom>
          <a:noFill/>
        </p:spPr>
        <p:txBody>
          <a:bodyPr wrap="square" rtlCol="0">
            <a:spAutoFit/>
          </a:bodyPr>
          <a:lstStyle/>
          <a:p>
            <a:pPr algn="r" rtl="1"/>
            <a:r>
              <a:rPr lang="ar-JO" sz="2800" b="1" dirty="0">
                <a:solidFill>
                  <a:srgbClr val="FFC000"/>
                </a:solidFill>
              </a:rPr>
              <a:t>حدَّدت الكنيسة الأسرار السبعة التي وضعها الرب يسوع وهي :</a:t>
            </a:r>
          </a:p>
        </p:txBody>
      </p:sp>
      <p:sp>
        <p:nvSpPr>
          <p:cNvPr id="10" name="Cloud 9">
            <a:extLst>
              <a:ext uri="{FF2B5EF4-FFF2-40B4-BE49-F238E27FC236}">
                <a16:creationId xmlns:a16="http://schemas.microsoft.com/office/drawing/2014/main" id="{CEEBC170-1136-4BE1-8543-7B09EDDC8614}"/>
              </a:ext>
            </a:extLst>
          </p:cNvPr>
          <p:cNvSpPr/>
          <p:nvPr/>
        </p:nvSpPr>
        <p:spPr>
          <a:xfrm>
            <a:off x="7023652" y="3597894"/>
            <a:ext cx="2372139" cy="95919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dirty="0"/>
              <a:t>سر المعمودية</a:t>
            </a:r>
            <a:endParaRPr lang="en-US" dirty="0"/>
          </a:p>
        </p:txBody>
      </p:sp>
      <p:sp>
        <p:nvSpPr>
          <p:cNvPr id="11" name="Cloud 10">
            <a:extLst>
              <a:ext uri="{FF2B5EF4-FFF2-40B4-BE49-F238E27FC236}">
                <a16:creationId xmlns:a16="http://schemas.microsoft.com/office/drawing/2014/main" id="{29C5E77C-EB62-41A0-AC2D-B667B021AABA}"/>
              </a:ext>
            </a:extLst>
          </p:cNvPr>
          <p:cNvSpPr/>
          <p:nvPr/>
        </p:nvSpPr>
        <p:spPr>
          <a:xfrm>
            <a:off x="9581322" y="4329866"/>
            <a:ext cx="2372139" cy="95919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dirty="0"/>
              <a:t>سر الميرون </a:t>
            </a:r>
            <a:endParaRPr lang="en-US" dirty="0"/>
          </a:p>
        </p:txBody>
      </p:sp>
      <p:sp>
        <p:nvSpPr>
          <p:cNvPr id="12" name="Cloud 11">
            <a:extLst>
              <a:ext uri="{FF2B5EF4-FFF2-40B4-BE49-F238E27FC236}">
                <a16:creationId xmlns:a16="http://schemas.microsoft.com/office/drawing/2014/main" id="{6200C4D2-5358-4696-8CF2-3F2D931C7661}"/>
              </a:ext>
            </a:extLst>
          </p:cNvPr>
          <p:cNvSpPr/>
          <p:nvPr/>
        </p:nvSpPr>
        <p:spPr>
          <a:xfrm>
            <a:off x="7487476" y="5575322"/>
            <a:ext cx="2372139" cy="95919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dirty="0"/>
              <a:t>سر المناولة</a:t>
            </a:r>
            <a:endParaRPr lang="en-US" dirty="0"/>
          </a:p>
        </p:txBody>
      </p:sp>
      <p:sp>
        <p:nvSpPr>
          <p:cNvPr id="14" name="Cloud 13">
            <a:extLst>
              <a:ext uri="{FF2B5EF4-FFF2-40B4-BE49-F238E27FC236}">
                <a16:creationId xmlns:a16="http://schemas.microsoft.com/office/drawing/2014/main" id="{1CEB6BF3-96BE-4DED-9925-59F740134F91}"/>
              </a:ext>
            </a:extLst>
          </p:cNvPr>
          <p:cNvSpPr/>
          <p:nvPr/>
        </p:nvSpPr>
        <p:spPr>
          <a:xfrm>
            <a:off x="4428578" y="5404431"/>
            <a:ext cx="2372139" cy="95919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dirty="0"/>
              <a:t>سر مسحة المرضى</a:t>
            </a:r>
            <a:endParaRPr lang="en-US" dirty="0"/>
          </a:p>
        </p:txBody>
      </p:sp>
      <p:sp>
        <p:nvSpPr>
          <p:cNvPr id="15" name="Cloud 14">
            <a:extLst>
              <a:ext uri="{FF2B5EF4-FFF2-40B4-BE49-F238E27FC236}">
                <a16:creationId xmlns:a16="http://schemas.microsoft.com/office/drawing/2014/main" id="{5CBCAC28-07E8-4FFA-A915-459294437670}"/>
              </a:ext>
            </a:extLst>
          </p:cNvPr>
          <p:cNvSpPr/>
          <p:nvPr/>
        </p:nvSpPr>
        <p:spPr>
          <a:xfrm>
            <a:off x="1068721" y="5373794"/>
            <a:ext cx="2372139" cy="95919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dirty="0"/>
              <a:t>سر الكهنوت</a:t>
            </a:r>
            <a:endParaRPr lang="en-US" dirty="0"/>
          </a:p>
        </p:txBody>
      </p:sp>
      <p:sp>
        <p:nvSpPr>
          <p:cNvPr id="16" name="Cloud 15">
            <a:extLst>
              <a:ext uri="{FF2B5EF4-FFF2-40B4-BE49-F238E27FC236}">
                <a16:creationId xmlns:a16="http://schemas.microsoft.com/office/drawing/2014/main" id="{A701AF46-C319-4C54-BBB4-BD3C68B13FC3}"/>
              </a:ext>
            </a:extLst>
          </p:cNvPr>
          <p:cNvSpPr/>
          <p:nvPr/>
        </p:nvSpPr>
        <p:spPr>
          <a:xfrm>
            <a:off x="3690731" y="3605750"/>
            <a:ext cx="2372139" cy="95919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dirty="0"/>
              <a:t>سر التوبة والإعتراف</a:t>
            </a:r>
            <a:endParaRPr lang="en-US" dirty="0"/>
          </a:p>
        </p:txBody>
      </p:sp>
      <p:sp>
        <p:nvSpPr>
          <p:cNvPr id="17" name="Cloud 16">
            <a:extLst>
              <a:ext uri="{FF2B5EF4-FFF2-40B4-BE49-F238E27FC236}">
                <a16:creationId xmlns:a16="http://schemas.microsoft.com/office/drawing/2014/main" id="{03277324-D118-4EFD-80BE-4BD310DDACAF}"/>
              </a:ext>
            </a:extLst>
          </p:cNvPr>
          <p:cNvSpPr/>
          <p:nvPr/>
        </p:nvSpPr>
        <p:spPr>
          <a:xfrm>
            <a:off x="357810" y="3802053"/>
            <a:ext cx="2372139" cy="95919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dirty="0"/>
              <a:t>سر الزواج</a:t>
            </a:r>
            <a:endParaRPr lang="en-US" dirty="0"/>
          </a:p>
        </p:txBody>
      </p:sp>
    </p:spTree>
    <p:extLst>
      <p:ext uri="{BB962C8B-B14F-4D97-AF65-F5344CB8AC3E}">
        <p14:creationId xmlns:p14="http://schemas.microsoft.com/office/powerpoint/2010/main" val="30163922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ppt_x"/>
                                          </p:val>
                                        </p:tav>
                                        <p:tav tm="100000">
                                          <p:val>
                                            <p:strVal val="#ppt_x"/>
                                          </p:val>
                                        </p:tav>
                                      </p:tavLst>
                                    </p:anim>
                                    <p:anim calcmode="lin" valueType="num">
                                      <p:cBhvr additive="base">
                                        <p:cTn id="4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additive="base">
                                        <p:cTn id="48" dur="500" fill="hold"/>
                                        <p:tgtEl>
                                          <p:spTgt spid="14"/>
                                        </p:tgtEl>
                                        <p:attrNameLst>
                                          <p:attrName>ppt_x</p:attrName>
                                        </p:attrNameLst>
                                      </p:cBhvr>
                                      <p:tavLst>
                                        <p:tav tm="0">
                                          <p:val>
                                            <p:strVal val="#ppt_x"/>
                                          </p:val>
                                        </p:tav>
                                        <p:tav tm="100000">
                                          <p:val>
                                            <p:strVal val="#ppt_x"/>
                                          </p:val>
                                        </p:tav>
                                      </p:tavLst>
                                    </p:anim>
                                    <p:anim calcmode="lin" valueType="num">
                                      <p:cBhvr additive="base">
                                        <p:cTn id="4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 calcmode="lin" valueType="num">
                                      <p:cBhvr additive="base">
                                        <p:cTn id="54" dur="500" fill="hold"/>
                                        <p:tgtEl>
                                          <p:spTgt spid="17"/>
                                        </p:tgtEl>
                                        <p:attrNameLst>
                                          <p:attrName>ppt_x</p:attrName>
                                        </p:attrNameLst>
                                      </p:cBhvr>
                                      <p:tavLst>
                                        <p:tav tm="0">
                                          <p:val>
                                            <p:strVal val="#ppt_x"/>
                                          </p:val>
                                        </p:tav>
                                        <p:tav tm="100000">
                                          <p:val>
                                            <p:strVal val="#ppt_x"/>
                                          </p:val>
                                        </p:tav>
                                      </p:tavLst>
                                    </p:anim>
                                    <p:anim calcmode="lin" valueType="num">
                                      <p:cBhvr additive="base">
                                        <p:cTn id="5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additive="base">
                                        <p:cTn id="60" dur="500" fill="hold"/>
                                        <p:tgtEl>
                                          <p:spTgt spid="15"/>
                                        </p:tgtEl>
                                        <p:attrNameLst>
                                          <p:attrName>ppt_x</p:attrName>
                                        </p:attrNameLst>
                                      </p:cBhvr>
                                      <p:tavLst>
                                        <p:tav tm="0">
                                          <p:val>
                                            <p:strVal val="#ppt_x"/>
                                          </p:val>
                                        </p:tav>
                                        <p:tav tm="100000">
                                          <p:val>
                                            <p:strVal val="#ppt_x"/>
                                          </p:val>
                                        </p:tav>
                                      </p:tavLst>
                                    </p:anim>
                                    <p:anim calcmode="lin" valueType="num">
                                      <p:cBhvr additive="base">
                                        <p:cTn id="6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animBg="1"/>
      <p:bldP spid="11" grpId="0" animBg="1"/>
      <p:bldP spid="12" grpId="0" animBg="1"/>
      <p:bldP spid="14" grpId="0" animBg="1"/>
      <p:bldP spid="15" grpId="0" animBg="1"/>
      <p:bldP spid="16"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8FD25-DEFA-4CA3-87BE-F3189108F5F6}"/>
              </a:ext>
            </a:extLst>
          </p:cNvPr>
          <p:cNvSpPr>
            <a:spLocks noGrp="1"/>
          </p:cNvSpPr>
          <p:nvPr>
            <p:ph type="title"/>
          </p:nvPr>
        </p:nvSpPr>
        <p:spPr>
          <a:xfrm>
            <a:off x="3552543" y="742957"/>
            <a:ext cx="5086913" cy="715617"/>
          </a:xfrm>
        </p:spPr>
        <p:txBody>
          <a:bodyPr/>
          <a:lstStyle/>
          <a:p>
            <a:pPr algn="r" rtl="1"/>
            <a:r>
              <a:rPr lang="ar-JO" sz="4400" b="1" dirty="0">
                <a:solidFill>
                  <a:srgbClr val="FFC000"/>
                </a:solidFill>
              </a:rPr>
              <a:t>ما هو السّر؟</a:t>
            </a:r>
            <a:endParaRPr lang="en-US" b="1" dirty="0">
              <a:solidFill>
                <a:srgbClr val="FFC000"/>
              </a:solidFill>
            </a:endParaRPr>
          </a:p>
        </p:txBody>
      </p:sp>
      <p:sp>
        <p:nvSpPr>
          <p:cNvPr id="3" name="Content Placeholder 2">
            <a:extLst>
              <a:ext uri="{FF2B5EF4-FFF2-40B4-BE49-F238E27FC236}">
                <a16:creationId xmlns:a16="http://schemas.microsoft.com/office/drawing/2014/main" id="{14835492-4195-4590-AAF8-2D1807A902C9}"/>
              </a:ext>
            </a:extLst>
          </p:cNvPr>
          <p:cNvSpPr>
            <a:spLocks noGrp="1"/>
          </p:cNvSpPr>
          <p:nvPr>
            <p:ph idx="1"/>
          </p:nvPr>
        </p:nvSpPr>
        <p:spPr>
          <a:xfrm>
            <a:off x="1616764" y="2054836"/>
            <a:ext cx="8958470" cy="1000341"/>
          </a:xfrm>
        </p:spPr>
        <p:txBody>
          <a:bodyPr>
            <a:normAutofit fontScale="92500" lnSpcReduction="10000"/>
          </a:bodyPr>
          <a:lstStyle/>
          <a:p>
            <a:pPr marL="0" indent="0" algn="r" rtl="1">
              <a:buNone/>
            </a:pPr>
            <a:r>
              <a:rPr lang="ar-JO" sz="3600" b="1" dirty="0">
                <a:solidFill>
                  <a:schemeClr val="bg1"/>
                </a:solidFill>
              </a:rPr>
              <a:t>السّر : هو عمل مقدس أسسه الرب يسوع المسيح له المجد، ويتم بنعمة الروح القدس.</a:t>
            </a:r>
            <a:endParaRPr lang="ar-JO" sz="3600" b="1" dirty="0">
              <a:solidFill>
                <a:schemeClr val="tx1">
                  <a:lumMod val="95000"/>
                </a:schemeClr>
              </a:solidFill>
            </a:endParaRPr>
          </a:p>
        </p:txBody>
      </p:sp>
      <p:pic>
        <p:nvPicPr>
          <p:cNvPr id="7" name="Picture 6">
            <a:extLst>
              <a:ext uri="{FF2B5EF4-FFF2-40B4-BE49-F238E27FC236}">
                <a16:creationId xmlns:a16="http://schemas.microsoft.com/office/drawing/2014/main" id="{1A0D29A9-952A-41CD-AFA6-0161D4B47BA5}"/>
              </a:ext>
            </a:extLst>
          </p:cNvPr>
          <p:cNvPicPr>
            <a:picLocks noChangeAspect="1"/>
          </p:cNvPicPr>
          <p:nvPr/>
        </p:nvPicPr>
        <p:blipFill>
          <a:blip r:embed="rId2"/>
          <a:stretch>
            <a:fillRect/>
          </a:stretch>
        </p:blipFill>
        <p:spPr>
          <a:xfrm>
            <a:off x="3029626" y="3571928"/>
            <a:ext cx="5042866" cy="2845733"/>
          </a:xfrm>
          <a:prstGeom prst="rect">
            <a:avLst/>
          </a:prstGeom>
          <a:ln w="88900" cap="sq" cmpd="thickThin">
            <a:solidFill>
              <a:srgbClr val="000000"/>
            </a:solidFill>
            <a:prstDash val="solid"/>
            <a:miter lim="800000"/>
          </a:ln>
          <a:effectLst>
            <a:innerShdw blurRad="76200">
              <a:srgbClr val="000000"/>
            </a:innerShdw>
          </a:effectLst>
        </p:spPr>
      </p:pic>
      <p:pic>
        <p:nvPicPr>
          <p:cNvPr id="11" name="Picture 10">
            <a:extLst>
              <a:ext uri="{FF2B5EF4-FFF2-40B4-BE49-F238E27FC236}">
                <a16:creationId xmlns:a16="http://schemas.microsoft.com/office/drawing/2014/main" id="{0B5C3F6B-0F4E-4F2A-B0F9-182B96CF8D7B}"/>
              </a:ext>
            </a:extLst>
          </p:cNvPr>
          <p:cNvPicPr>
            <a:picLocks noChangeAspect="1"/>
          </p:cNvPicPr>
          <p:nvPr/>
        </p:nvPicPr>
        <p:blipFill>
          <a:blip r:embed="rId3"/>
          <a:stretch>
            <a:fillRect/>
          </a:stretch>
        </p:blipFill>
        <p:spPr>
          <a:xfrm>
            <a:off x="388629" y="348283"/>
            <a:ext cx="1752537" cy="1705803"/>
          </a:xfrm>
          <a:prstGeom prst="rect">
            <a:avLst/>
          </a:prstGeom>
        </p:spPr>
      </p:pic>
    </p:spTree>
    <p:extLst>
      <p:ext uri="{BB962C8B-B14F-4D97-AF65-F5344CB8AC3E}">
        <p14:creationId xmlns:p14="http://schemas.microsoft.com/office/powerpoint/2010/main" val="3054208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ACDD99-D80E-478C-BA0F-204E183F9D46}"/>
              </a:ext>
            </a:extLst>
          </p:cNvPr>
          <p:cNvSpPr txBox="1"/>
          <p:nvPr/>
        </p:nvSpPr>
        <p:spPr>
          <a:xfrm>
            <a:off x="3392556" y="544362"/>
            <a:ext cx="4810539" cy="646331"/>
          </a:xfrm>
          <a:prstGeom prst="rect">
            <a:avLst/>
          </a:prstGeom>
          <a:noFill/>
        </p:spPr>
        <p:txBody>
          <a:bodyPr wrap="square" rtlCol="0">
            <a:spAutoFit/>
          </a:bodyPr>
          <a:lstStyle/>
          <a:p>
            <a:pPr algn="ctr" rtl="1"/>
            <a:r>
              <a:rPr lang="ar-JO" sz="3600" b="1" dirty="0">
                <a:solidFill>
                  <a:srgbClr val="FFC000"/>
                </a:solidFill>
              </a:rPr>
              <a:t>أقسام الأسرار المقدسة</a:t>
            </a:r>
            <a:endParaRPr lang="en-US" sz="3600" b="1" dirty="0">
              <a:solidFill>
                <a:srgbClr val="FFC000"/>
              </a:solidFill>
            </a:endParaRPr>
          </a:p>
        </p:txBody>
      </p:sp>
      <p:sp>
        <p:nvSpPr>
          <p:cNvPr id="3" name="Cloud 2">
            <a:extLst>
              <a:ext uri="{FF2B5EF4-FFF2-40B4-BE49-F238E27FC236}">
                <a16:creationId xmlns:a16="http://schemas.microsoft.com/office/drawing/2014/main" id="{BC799E20-B6D8-4DE1-9373-4AD13DB0FB2C}"/>
              </a:ext>
            </a:extLst>
          </p:cNvPr>
          <p:cNvSpPr/>
          <p:nvPr/>
        </p:nvSpPr>
        <p:spPr>
          <a:xfrm>
            <a:off x="7991061" y="1603514"/>
            <a:ext cx="3193773" cy="1476264"/>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ar-JO" sz="2800" b="1" dirty="0"/>
              <a:t>أسرار التنشئة المسيحية</a:t>
            </a:r>
            <a:endParaRPr lang="en-US" sz="2800" b="1" dirty="0"/>
          </a:p>
        </p:txBody>
      </p:sp>
      <p:sp>
        <p:nvSpPr>
          <p:cNvPr id="12" name="Cloud 11">
            <a:extLst>
              <a:ext uri="{FF2B5EF4-FFF2-40B4-BE49-F238E27FC236}">
                <a16:creationId xmlns:a16="http://schemas.microsoft.com/office/drawing/2014/main" id="{D4C54A58-744A-4BD4-82C2-F863B8577D8D}"/>
              </a:ext>
            </a:extLst>
          </p:cNvPr>
          <p:cNvSpPr/>
          <p:nvPr/>
        </p:nvSpPr>
        <p:spPr>
          <a:xfrm>
            <a:off x="324678" y="1603514"/>
            <a:ext cx="3193773" cy="1476264"/>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ar-JO" sz="2800" b="1" dirty="0"/>
              <a:t>أسرار خدمة الشركة</a:t>
            </a:r>
          </a:p>
        </p:txBody>
      </p:sp>
      <p:sp>
        <p:nvSpPr>
          <p:cNvPr id="13" name="Cloud 12">
            <a:extLst>
              <a:ext uri="{FF2B5EF4-FFF2-40B4-BE49-F238E27FC236}">
                <a16:creationId xmlns:a16="http://schemas.microsoft.com/office/drawing/2014/main" id="{A54C5150-704D-4215-9E01-18C5175E2B61}"/>
              </a:ext>
            </a:extLst>
          </p:cNvPr>
          <p:cNvSpPr/>
          <p:nvPr/>
        </p:nvSpPr>
        <p:spPr>
          <a:xfrm>
            <a:off x="4200940" y="1606151"/>
            <a:ext cx="3193773" cy="1476264"/>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ar-JO" sz="2800" b="1"/>
              <a:t>أسرار الشفاء</a:t>
            </a:r>
            <a:endParaRPr lang="en-US" sz="2800" b="1" dirty="0"/>
          </a:p>
        </p:txBody>
      </p:sp>
      <p:sp>
        <p:nvSpPr>
          <p:cNvPr id="14" name="Scroll: Vertical 13">
            <a:extLst>
              <a:ext uri="{FF2B5EF4-FFF2-40B4-BE49-F238E27FC236}">
                <a16:creationId xmlns:a16="http://schemas.microsoft.com/office/drawing/2014/main" id="{0DCA66E2-5213-4185-83EE-342F6031F681}"/>
              </a:ext>
            </a:extLst>
          </p:cNvPr>
          <p:cNvSpPr/>
          <p:nvPr/>
        </p:nvSpPr>
        <p:spPr>
          <a:xfrm>
            <a:off x="523459" y="3222966"/>
            <a:ext cx="2796209" cy="3090672"/>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lnSpc>
                <a:spcPct val="250000"/>
              </a:lnSpc>
            </a:pPr>
            <a:r>
              <a:rPr lang="ar-JO" sz="2400" b="1" dirty="0"/>
              <a:t>سر الزواج</a:t>
            </a:r>
          </a:p>
          <a:p>
            <a:pPr algn="ctr" rtl="1">
              <a:lnSpc>
                <a:spcPct val="250000"/>
              </a:lnSpc>
            </a:pPr>
            <a:r>
              <a:rPr lang="ar-JO" sz="2400" b="1" dirty="0"/>
              <a:t>سر الكهنوت</a:t>
            </a:r>
            <a:endParaRPr lang="en-US" sz="2400" b="1" dirty="0"/>
          </a:p>
        </p:txBody>
      </p:sp>
      <p:sp>
        <p:nvSpPr>
          <p:cNvPr id="15" name="Scroll: Vertical 14">
            <a:extLst>
              <a:ext uri="{FF2B5EF4-FFF2-40B4-BE49-F238E27FC236}">
                <a16:creationId xmlns:a16="http://schemas.microsoft.com/office/drawing/2014/main" id="{2CE64343-1A1F-4FCD-A599-E36CE1B1A79B}"/>
              </a:ext>
            </a:extLst>
          </p:cNvPr>
          <p:cNvSpPr/>
          <p:nvPr/>
        </p:nvSpPr>
        <p:spPr>
          <a:xfrm>
            <a:off x="8189842" y="3222966"/>
            <a:ext cx="2796209" cy="3090672"/>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lnSpc>
                <a:spcPct val="200000"/>
              </a:lnSpc>
            </a:pPr>
            <a:r>
              <a:rPr lang="ar-JO" sz="2400" b="1" dirty="0"/>
              <a:t>سر المعمودية</a:t>
            </a:r>
          </a:p>
          <a:p>
            <a:pPr algn="r" rtl="1">
              <a:lnSpc>
                <a:spcPct val="200000"/>
              </a:lnSpc>
            </a:pPr>
            <a:r>
              <a:rPr lang="ar-JO" sz="2400" b="1" dirty="0"/>
              <a:t>سر الميرون  </a:t>
            </a:r>
          </a:p>
          <a:p>
            <a:pPr algn="r" rtl="1">
              <a:lnSpc>
                <a:spcPct val="200000"/>
              </a:lnSpc>
            </a:pPr>
            <a:r>
              <a:rPr lang="ar-JO" sz="2400" b="1" dirty="0"/>
              <a:t>سر المناولة   </a:t>
            </a:r>
            <a:endParaRPr lang="en-US" sz="2400" b="1" dirty="0"/>
          </a:p>
        </p:txBody>
      </p:sp>
      <p:sp>
        <p:nvSpPr>
          <p:cNvPr id="16" name="Scroll: Vertical 15">
            <a:extLst>
              <a:ext uri="{FF2B5EF4-FFF2-40B4-BE49-F238E27FC236}">
                <a16:creationId xmlns:a16="http://schemas.microsoft.com/office/drawing/2014/main" id="{967712DE-50D2-4F10-A5B8-A7151B3AB19C}"/>
              </a:ext>
            </a:extLst>
          </p:cNvPr>
          <p:cNvSpPr/>
          <p:nvPr/>
        </p:nvSpPr>
        <p:spPr>
          <a:xfrm>
            <a:off x="4373215" y="3222966"/>
            <a:ext cx="2796209" cy="3090672"/>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lnSpc>
                <a:spcPct val="250000"/>
              </a:lnSpc>
            </a:pPr>
            <a:r>
              <a:rPr lang="ar-JO" sz="2000" b="1" dirty="0"/>
              <a:t>سر التوبة والإعتراف</a:t>
            </a:r>
          </a:p>
          <a:p>
            <a:pPr algn="r" rtl="1">
              <a:lnSpc>
                <a:spcPct val="250000"/>
              </a:lnSpc>
            </a:pPr>
            <a:r>
              <a:rPr lang="ar-JO" sz="2000" b="1" dirty="0"/>
              <a:t>سر مسحة المرضى</a:t>
            </a:r>
          </a:p>
        </p:txBody>
      </p:sp>
    </p:spTree>
    <p:extLst>
      <p:ext uri="{BB962C8B-B14F-4D97-AF65-F5344CB8AC3E}">
        <p14:creationId xmlns:p14="http://schemas.microsoft.com/office/powerpoint/2010/main" val="244418068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435">
                                          <p:stCondLst>
                                            <p:cond delay="0"/>
                                          </p:stCondLst>
                                        </p:cTn>
                                        <p:tgtEl>
                                          <p:spTgt spid="15"/>
                                        </p:tgtEl>
                                      </p:cBhvr>
                                    </p:animEffect>
                                    <p:anim calcmode="lin" valueType="num">
                                      <p:cBhvr>
                                        <p:cTn id="14" dur="1367"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5" dur="498"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6" dur="498" tmFilter="0, 0; 0.125,0.2665; 0.25,0.4; 0.375,0.465; 0.5,0.5;  0.625,0.535; 0.75,0.6; 0.875,0.7335; 1,1">
                                          <p:stCondLst>
                                            <p:cond delay="498"/>
                                          </p:stCondLst>
                                        </p:cTn>
                                        <p:tgtEl>
                                          <p:spTgt spid="15"/>
                                        </p:tgtEl>
                                        <p:attrNameLst>
                                          <p:attrName>ppt_y</p:attrName>
                                        </p:attrNameLst>
                                      </p:cBhvr>
                                      <p:tavLst>
                                        <p:tav tm="0" fmla="#ppt_y-sin(pi*$)/9">
                                          <p:val>
                                            <p:fltVal val="0"/>
                                          </p:val>
                                        </p:tav>
                                        <p:tav tm="100000">
                                          <p:val>
                                            <p:fltVal val="1"/>
                                          </p:val>
                                        </p:tav>
                                      </p:tavLst>
                                    </p:anim>
                                    <p:anim calcmode="lin" valueType="num">
                                      <p:cBhvr>
                                        <p:cTn id="17" dur="249" tmFilter="0, 0; 0.125,0.2665; 0.25,0.4; 0.375,0.465; 0.5,0.5;  0.625,0.535; 0.75,0.6; 0.875,0.7335; 1,1">
                                          <p:stCondLst>
                                            <p:cond delay="993"/>
                                          </p:stCondLst>
                                        </p:cTn>
                                        <p:tgtEl>
                                          <p:spTgt spid="15"/>
                                        </p:tgtEl>
                                        <p:attrNameLst>
                                          <p:attrName>ppt_y</p:attrName>
                                        </p:attrNameLst>
                                      </p:cBhvr>
                                      <p:tavLst>
                                        <p:tav tm="0" fmla="#ppt_y-sin(pi*$)/27">
                                          <p:val>
                                            <p:fltVal val="0"/>
                                          </p:val>
                                        </p:tav>
                                        <p:tav tm="100000">
                                          <p:val>
                                            <p:fltVal val="1"/>
                                          </p:val>
                                        </p:tav>
                                      </p:tavLst>
                                    </p:anim>
                                    <p:anim calcmode="lin" valueType="num">
                                      <p:cBhvr>
                                        <p:cTn id="18" dur="123" tmFilter="0, 0; 0.125,0.2665; 0.25,0.4; 0.375,0.465; 0.5,0.5;  0.625,0.535; 0.75,0.6; 0.875,0.7335; 1,1">
                                          <p:stCondLst>
                                            <p:cond delay="1242"/>
                                          </p:stCondLst>
                                        </p:cTn>
                                        <p:tgtEl>
                                          <p:spTgt spid="15"/>
                                        </p:tgtEl>
                                        <p:attrNameLst>
                                          <p:attrName>ppt_y</p:attrName>
                                        </p:attrNameLst>
                                      </p:cBhvr>
                                      <p:tavLst>
                                        <p:tav tm="0" fmla="#ppt_y-sin(pi*$)/81">
                                          <p:val>
                                            <p:fltVal val="0"/>
                                          </p:val>
                                        </p:tav>
                                        <p:tav tm="100000">
                                          <p:val>
                                            <p:fltVal val="1"/>
                                          </p:val>
                                        </p:tav>
                                      </p:tavLst>
                                    </p:anim>
                                    <p:animScale>
                                      <p:cBhvr>
                                        <p:cTn id="19" dur="20">
                                          <p:stCondLst>
                                            <p:cond delay="487"/>
                                          </p:stCondLst>
                                        </p:cTn>
                                        <p:tgtEl>
                                          <p:spTgt spid="15"/>
                                        </p:tgtEl>
                                      </p:cBhvr>
                                      <p:to x="100000" y="60000"/>
                                    </p:animScale>
                                    <p:animScale>
                                      <p:cBhvr>
                                        <p:cTn id="20" dur="124" decel="50000">
                                          <p:stCondLst>
                                            <p:cond delay="507"/>
                                          </p:stCondLst>
                                        </p:cTn>
                                        <p:tgtEl>
                                          <p:spTgt spid="15"/>
                                        </p:tgtEl>
                                      </p:cBhvr>
                                      <p:to x="100000" y="100000"/>
                                    </p:animScale>
                                    <p:animScale>
                                      <p:cBhvr>
                                        <p:cTn id="21" dur="20">
                                          <p:stCondLst>
                                            <p:cond delay="984"/>
                                          </p:stCondLst>
                                        </p:cTn>
                                        <p:tgtEl>
                                          <p:spTgt spid="15"/>
                                        </p:tgtEl>
                                      </p:cBhvr>
                                      <p:to x="100000" y="80000"/>
                                    </p:animScale>
                                    <p:animScale>
                                      <p:cBhvr>
                                        <p:cTn id="22" dur="124" decel="50000">
                                          <p:stCondLst>
                                            <p:cond delay="1004"/>
                                          </p:stCondLst>
                                        </p:cTn>
                                        <p:tgtEl>
                                          <p:spTgt spid="15"/>
                                        </p:tgtEl>
                                      </p:cBhvr>
                                      <p:to x="100000" y="100000"/>
                                    </p:animScale>
                                    <p:animScale>
                                      <p:cBhvr>
                                        <p:cTn id="23" dur="20">
                                          <p:stCondLst>
                                            <p:cond delay="1231"/>
                                          </p:stCondLst>
                                        </p:cTn>
                                        <p:tgtEl>
                                          <p:spTgt spid="15"/>
                                        </p:tgtEl>
                                      </p:cBhvr>
                                      <p:to x="100000" y="90000"/>
                                    </p:animScale>
                                    <p:animScale>
                                      <p:cBhvr>
                                        <p:cTn id="24" dur="124" decel="50000">
                                          <p:stCondLst>
                                            <p:cond delay="1251"/>
                                          </p:stCondLst>
                                        </p:cTn>
                                        <p:tgtEl>
                                          <p:spTgt spid="15"/>
                                        </p:tgtEl>
                                      </p:cBhvr>
                                      <p:to x="100000" y="100000"/>
                                    </p:animScale>
                                    <p:animScale>
                                      <p:cBhvr>
                                        <p:cTn id="25" dur="20">
                                          <p:stCondLst>
                                            <p:cond delay="1356"/>
                                          </p:stCondLst>
                                        </p:cTn>
                                        <p:tgtEl>
                                          <p:spTgt spid="15"/>
                                        </p:tgtEl>
                                      </p:cBhvr>
                                      <p:to x="100000" y="95000"/>
                                    </p:animScale>
                                    <p:animScale>
                                      <p:cBhvr>
                                        <p:cTn id="26" dur="124" decel="50000">
                                          <p:stCondLst>
                                            <p:cond delay="1376"/>
                                          </p:stCondLst>
                                        </p:cTn>
                                        <p:tgtEl>
                                          <p:spTgt spid="15"/>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down)">
                                      <p:cBhvr>
                                        <p:cTn id="37" dur="435">
                                          <p:stCondLst>
                                            <p:cond delay="0"/>
                                          </p:stCondLst>
                                        </p:cTn>
                                        <p:tgtEl>
                                          <p:spTgt spid="16"/>
                                        </p:tgtEl>
                                      </p:cBhvr>
                                    </p:animEffect>
                                    <p:anim calcmode="lin" valueType="num">
                                      <p:cBhvr>
                                        <p:cTn id="38" dur="1367"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39" dur="498"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40" dur="498" tmFilter="0, 0; 0.125,0.2665; 0.25,0.4; 0.375,0.465; 0.5,0.5;  0.625,0.535; 0.75,0.6; 0.875,0.7335; 1,1">
                                          <p:stCondLst>
                                            <p:cond delay="498"/>
                                          </p:stCondLst>
                                        </p:cTn>
                                        <p:tgtEl>
                                          <p:spTgt spid="16"/>
                                        </p:tgtEl>
                                        <p:attrNameLst>
                                          <p:attrName>ppt_y</p:attrName>
                                        </p:attrNameLst>
                                      </p:cBhvr>
                                      <p:tavLst>
                                        <p:tav tm="0" fmla="#ppt_y-sin(pi*$)/9">
                                          <p:val>
                                            <p:fltVal val="0"/>
                                          </p:val>
                                        </p:tav>
                                        <p:tav tm="100000">
                                          <p:val>
                                            <p:fltVal val="1"/>
                                          </p:val>
                                        </p:tav>
                                      </p:tavLst>
                                    </p:anim>
                                    <p:anim calcmode="lin" valueType="num">
                                      <p:cBhvr>
                                        <p:cTn id="41" dur="249" tmFilter="0, 0; 0.125,0.2665; 0.25,0.4; 0.375,0.465; 0.5,0.5;  0.625,0.535; 0.75,0.6; 0.875,0.7335; 1,1">
                                          <p:stCondLst>
                                            <p:cond delay="993"/>
                                          </p:stCondLst>
                                        </p:cTn>
                                        <p:tgtEl>
                                          <p:spTgt spid="16"/>
                                        </p:tgtEl>
                                        <p:attrNameLst>
                                          <p:attrName>ppt_y</p:attrName>
                                        </p:attrNameLst>
                                      </p:cBhvr>
                                      <p:tavLst>
                                        <p:tav tm="0" fmla="#ppt_y-sin(pi*$)/27">
                                          <p:val>
                                            <p:fltVal val="0"/>
                                          </p:val>
                                        </p:tav>
                                        <p:tav tm="100000">
                                          <p:val>
                                            <p:fltVal val="1"/>
                                          </p:val>
                                        </p:tav>
                                      </p:tavLst>
                                    </p:anim>
                                    <p:anim calcmode="lin" valueType="num">
                                      <p:cBhvr>
                                        <p:cTn id="42" dur="123" tmFilter="0, 0; 0.125,0.2665; 0.25,0.4; 0.375,0.465; 0.5,0.5;  0.625,0.535; 0.75,0.6; 0.875,0.7335; 1,1">
                                          <p:stCondLst>
                                            <p:cond delay="1242"/>
                                          </p:stCondLst>
                                        </p:cTn>
                                        <p:tgtEl>
                                          <p:spTgt spid="16"/>
                                        </p:tgtEl>
                                        <p:attrNameLst>
                                          <p:attrName>ppt_y</p:attrName>
                                        </p:attrNameLst>
                                      </p:cBhvr>
                                      <p:tavLst>
                                        <p:tav tm="0" fmla="#ppt_y-sin(pi*$)/81">
                                          <p:val>
                                            <p:fltVal val="0"/>
                                          </p:val>
                                        </p:tav>
                                        <p:tav tm="100000">
                                          <p:val>
                                            <p:fltVal val="1"/>
                                          </p:val>
                                        </p:tav>
                                      </p:tavLst>
                                    </p:anim>
                                    <p:animScale>
                                      <p:cBhvr>
                                        <p:cTn id="43" dur="20">
                                          <p:stCondLst>
                                            <p:cond delay="487"/>
                                          </p:stCondLst>
                                        </p:cTn>
                                        <p:tgtEl>
                                          <p:spTgt spid="16"/>
                                        </p:tgtEl>
                                      </p:cBhvr>
                                      <p:to x="100000" y="60000"/>
                                    </p:animScale>
                                    <p:animScale>
                                      <p:cBhvr>
                                        <p:cTn id="44" dur="124" decel="50000">
                                          <p:stCondLst>
                                            <p:cond delay="507"/>
                                          </p:stCondLst>
                                        </p:cTn>
                                        <p:tgtEl>
                                          <p:spTgt spid="16"/>
                                        </p:tgtEl>
                                      </p:cBhvr>
                                      <p:to x="100000" y="100000"/>
                                    </p:animScale>
                                    <p:animScale>
                                      <p:cBhvr>
                                        <p:cTn id="45" dur="20">
                                          <p:stCondLst>
                                            <p:cond delay="984"/>
                                          </p:stCondLst>
                                        </p:cTn>
                                        <p:tgtEl>
                                          <p:spTgt spid="16"/>
                                        </p:tgtEl>
                                      </p:cBhvr>
                                      <p:to x="100000" y="80000"/>
                                    </p:animScale>
                                    <p:animScale>
                                      <p:cBhvr>
                                        <p:cTn id="46" dur="124" decel="50000">
                                          <p:stCondLst>
                                            <p:cond delay="1004"/>
                                          </p:stCondLst>
                                        </p:cTn>
                                        <p:tgtEl>
                                          <p:spTgt spid="16"/>
                                        </p:tgtEl>
                                      </p:cBhvr>
                                      <p:to x="100000" y="100000"/>
                                    </p:animScale>
                                    <p:animScale>
                                      <p:cBhvr>
                                        <p:cTn id="47" dur="20">
                                          <p:stCondLst>
                                            <p:cond delay="1231"/>
                                          </p:stCondLst>
                                        </p:cTn>
                                        <p:tgtEl>
                                          <p:spTgt spid="16"/>
                                        </p:tgtEl>
                                      </p:cBhvr>
                                      <p:to x="100000" y="90000"/>
                                    </p:animScale>
                                    <p:animScale>
                                      <p:cBhvr>
                                        <p:cTn id="48" dur="124" decel="50000">
                                          <p:stCondLst>
                                            <p:cond delay="1251"/>
                                          </p:stCondLst>
                                        </p:cTn>
                                        <p:tgtEl>
                                          <p:spTgt spid="16"/>
                                        </p:tgtEl>
                                      </p:cBhvr>
                                      <p:to x="100000" y="100000"/>
                                    </p:animScale>
                                    <p:animScale>
                                      <p:cBhvr>
                                        <p:cTn id="49" dur="20">
                                          <p:stCondLst>
                                            <p:cond delay="1356"/>
                                          </p:stCondLst>
                                        </p:cTn>
                                        <p:tgtEl>
                                          <p:spTgt spid="16"/>
                                        </p:tgtEl>
                                      </p:cBhvr>
                                      <p:to x="100000" y="95000"/>
                                    </p:animScale>
                                    <p:animScale>
                                      <p:cBhvr>
                                        <p:cTn id="50" dur="124" decel="50000">
                                          <p:stCondLst>
                                            <p:cond delay="1376"/>
                                          </p:stCondLst>
                                        </p:cTn>
                                        <p:tgtEl>
                                          <p:spTgt spid="16"/>
                                        </p:tgtEl>
                                      </p:cBhvr>
                                      <p:to x="100000" y="100000"/>
                                    </p:animScale>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wipe(down)">
                                      <p:cBhvr>
                                        <p:cTn id="61" dur="435">
                                          <p:stCondLst>
                                            <p:cond delay="0"/>
                                          </p:stCondLst>
                                        </p:cTn>
                                        <p:tgtEl>
                                          <p:spTgt spid="14"/>
                                        </p:tgtEl>
                                      </p:cBhvr>
                                    </p:animEffect>
                                    <p:anim calcmode="lin" valueType="num">
                                      <p:cBhvr>
                                        <p:cTn id="62" dur="1367"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63" dur="498"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64" dur="498" tmFilter="0, 0; 0.125,0.2665; 0.25,0.4; 0.375,0.465; 0.5,0.5;  0.625,0.535; 0.75,0.6; 0.875,0.7335; 1,1">
                                          <p:stCondLst>
                                            <p:cond delay="498"/>
                                          </p:stCondLst>
                                        </p:cTn>
                                        <p:tgtEl>
                                          <p:spTgt spid="14"/>
                                        </p:tgtEl>
                                        <p:attrNameLst>
                                          <p:attrName>ppt_y</p:attrName>
                                        </p:attrNameLst>
                                      </p:cBhvr>
                                      <p:tavLst>
                                        <p:tav tm="0" fmla="#ppt_y-sin(pi*$)/9">
                                          <p:val>
                                            <p:fltVal val="0"/>
                                          </p:val>
                                        </p:tav>
                                        <p:tav tm="100000">
                                          <p:val>
                                            <p:fltVal val="1"/>
                                          </p:val>
                                        </p:tav>
                                      </p:tavLst>
                                    </p:anim>
                                    <p:anim calcmode="lin" valueType="num">
                                      <p:cBhvr>
                                        <p:cTn id="65" dur="249" tmFilter="0, 0; 0.125,0.2665; 0.25,0.4; 0.375,0.465; 0.5,0.5;  0.625,0.535; 0.75,0.6; 0.875,0.7335; 1,1">
                                          <p:stCondLst>
                                            <p:cond delay="993"/>
                                          </p:stCondLst>
                                        </p:cTn>
                                        <p:tgtEl>
                                          <p:spTgt spid="14"/>
                                        </p:tgtEl>
                                        <p:attrNameLst>
                                          <p:attrName>ppt_y</p:attrName>
                                        </p:attrNameLst>
                                      </p:cBhvr>
                                      <p:tavLst>
                                        <p:tav tm="0" fmla="#ppt_y-sin(pi*$)/27">
                                          <p:val>
                                            <p:fltVal val="0"/>
                                          </p:val>
                                        </p:tav>
                                        <p:tav tm="100000">
                                          <p:val>
                                            <p:fltVal val="1"/>
                                          </p:val>
                                        </p:tav>
                                      </p:tavLst>
                                    </p:anim>
                                    <p:anim calcmode="lin" valueType="num">
                                      <p:cBhvr>
                                        <p:cTn id="66" dur="123" tmFilter="0, 0; 0.125,0.2665; 0.25,0.4; 0.375,0.465; 0.5,0.5;  0.625,0.535; 0.75,0.6; 0.875,0.7335; 1,1">
                                          <p:stCondLst>
                                            <p:cond delay="1242"/>
                                          </p:stCondLst>
                                        </p:cTn>
                                        <p:tgtEl>
                                          <p:spTgt spid="14"/>
                                        </p:tgtEl>
                                        <p:attrNameLst>
                                          <p:attrName>ppt_y</p:attrName>
                                        </p:attrNameLst>
                                      </p:cBhvr>
                                      <p:tavLst>
                                        <p:tav tm="0" fmla="#ppt_y-sin(pi*$)/81">
                                          <p:val>
                                            <p:fltVal val="0"/>
                                          </p:val>
                                        </p:tav>
                                        <p:tav tm="100000">
                                          <p:val>
                                            <p:fltVal val="1"/>
                                          </p:val>
                                        </p:tav>
                                      </p:tavLst>
                                    </p:anim>
                                    <p:animScale>
                                      <p:cBhvr>
                                        <p:cTn id="67" dur="20">
                                          <p:stCondLst>
                                            <p:cond delay="487"/>
                                          </p:stCondLst>
                                        </p:cTn>
                                        <p:tgtEl>
                                          <p:spTgt spid="14"/>
                                        </p:tgtEl>
                                      </p:cBhvr>
                                      <p:to x="100000" y="60000"/>
                                    </p:animScale>
                                    <p:animScale>
                                      <p:cBhvr>
                                        <p:cTn id="68" dur="124" decel="50000">
                                          <p:stCondLst>
                                            <p:cond delay="507"/>
                                          </p:stCondLst>
                                        </p:cTn>
                                        <p:tgtEl>
                                          <p:spTgt spid="14"/>
                                        </p:tgtEl>
                                      </p:cBhvr>
                                      <p:to x="100000" y="100000"/>
                                    </p:animScale>
                                    <p:animScale>
                                      <p:cBhvr>
                                        <p:cTn id="69" dur="20">
                                          <p:stCondLst>
                                            <p:cond delay="984"/>
                                          </p:stCondLst>
                                        </p:cTn>
                                        <p:tgtEl>
                                          <p:spTgt spid="14"/>
                                        </p:tgtEl>
                                      </p:cBhvr>
                                      <p:to x="100000" y="80000"/>
                                    </p:animScale>
                                    <p:animScale>
                                      <p:cBhvr>
                                        <p:cTn id="70" dur="124" decel="50000">
                                          <p:stCondLst>
                                            <p:cond delay="1004"/>
                                          </p:stCondLst>
                                        </p:cTn>
                                        <p:tgtEl>
                                          <p:spTgt spid="14"/>
                                        </p:tgtEl>
                                      </p:cBhvr>
                                      <p:to x="100000" y="100000"/>
                                    </p:animScale>
                                    <p:animScale>
                                      <p:cBhvr>
                                        <p:cTn id="71" dur="20">
                                          <p:stCondLst>
                                            <p:cond delay="1231"/>
                                          </p:stCondLst>
                                        </p:cTn>
                                        <p:tgtEl>
                                          <p:spTgt spid="14"/>
                                        </p:tgtEl>
                                      </p:cBhvr>
                                      <p:to x="100000" y="90000"/>
                                    </p:animScale>
                                    <p:animScale>
                                      <p:cBhvr>
                                        <p:cTn id="72" dur="124" decel="50000">
                                          <p:stCondLst>
                                            <p:cond delay="1251"/>
                                          </p:stCondLst>
                                        </p:cTn>
                                        <p:tgtEl>
                                          <p:spTgt spid="14"/>
                                        </p:tgtEl>
                                      </p:cBhvr>
                                      <p:to x="100000" y="100000"/>
                                    </p:animScale>
                                    <p:animScale>
                                      <p:cBhvr>
                                        <p:cTn id="73" dur="20">
                                          <p:stCondLst>
                                            <p:cond delay="1356"/>
                                          </p:stCondLst>
                                        </p:cTn>
                                        <p:tgtEl>
                                          <p:spTgt spid="14"/>
                                        </p:tgtEl>
                                      </p:cBhvr>
                                      <p:to x="100000" y="95000"/>
                                    </p:animScale>
                                    <p:animScale>
                                      <p:cBhvr>
                                        <p:cTn id="74" dur="124" decel="50000">
                                          <p:stCondLst>
                                            <p:cond delay="1376"/>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B7E86-D079-483C-811A-0EC656C498A6}"/>
              </a:ext>
            </a:extLst>
          </p:cNvPr>
          <p:cNvSpPr>
            <a:spLocks noGrp="1"/>
          </p:cNvSpPr>
          <p:nvPr>
            <p:ph type="title"/>
          </p:nvPr>
        </p:nvSpPr>
        <p:spPr>
          <a:xfrm>
            <a:off x="1086678" y="821212"/>
            <a:ext cx="8950904" cy="806239"/>
          </a:xfrm>
        </p:spPr>
        <p:txBody>
          <a:bodyPr/>
          <a:lstStyle/>
          <a:p>
            <a:pPr algn="ctr" rtl="1"/>
            <a:r>
              <a:rPr lang="ar-JO" b="1" dirty="0">
                <a:solidFill>
                  <a:srgbClr val="FFC000"/>
                </a:solidFill>
              </a:rPr>
              <a:t>الأسرار المُقَدَّسة لها وجهان :</a:t>
            </a:r>
            <a:endParaRPr lang="en-US" b="1" dirty="0">
              <a:solidFill>
                <a:srgbClr val="FFC000"/>
              </a:solidFill>
            </a:endParaRPr>
          </a:p>
        </p:txBody>
      </p:sp>
      <p:sp>
        <p:nvSpPr>
          <p:cNvPr id="4" name="Callout: Right Arrow 3">
            <a:extLst>
              <a:ext uri="{FF2B5EF4-FFF2-40B4-BE49-F238E27FC236}">
                <a16:creationId xmlns:a16="http://schemas.microsoft.com/office/drawing/2014/main" id="{23C425CE-BAFB-46B8-BF41-EE2D25A96EBC}"/>
              </a:ext>
            </a:extLst>
          </p:cNvPr>
          <p:cNvSpPr/>
          <p:nvPr/>
        </p:nvSpPr>
        <p:spPr>
          <a:xfrm>
            <a:off x="675930" y="2746304"/>
            <a:ext cx="4162770" cy="3801040"/>
          </a:xfrm>
          <a:prstGeom prst="rightArrowCallou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5" name="Callout: Right Arrow 4">
            <a:extLst>
              <a:ext uri="{FF2B5EF4-FFF2-40B4-BE49-F238E27FC236}">
                <a16:creationId xmlns:a16="http://schemas.microsoft.com/office/drawing/2014/main" id="{854C42D1-E67C-432D-8759-82113F37FB8F}"/>
              </a:ext>
            </a:extLst>
          </p:cNvPr>
          <p:cNvSpPr/>
          <p:nvPr/>
        </p:nvSpPr>
        <p:spPr>
          <a:xfrm rot="10800000">
            <a:off x="7353300" y="2811458"/>
            <a:ext cx="3971925" cy="3794188"/>
          </a:xfrm>
          <a:prstGeom prst="rightArrowCallou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DCAB712B-DB8F-4D2C-AC60-50B7C213263A}"/>
              </a:ext>
            </a:extLst>
          </p:cNvPr>
          <p:cNvSpPr/>
          <p:nvPr/>
        </p:nvSpPr>
        <p:spPr>
          <a:xfrm>
            <a:off x="5029200" y="3856114"/>
            <a:ext cx="2133600" cy="1485900"/>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DC34B511-A2B6-451A-8E81-DA4A1B664D27}"/>
              </a:ext>
            </a:extLst>
          </p:cNvPr>
          <p:cNvSpPr txBox="1"/>
          <p:nvPr/>
        </p:nvSpPr>
        <p:spPr>
          <a:xfrm>
            <a:off x="5334000" y="4415992"/>
            <a:ext cx="1524000" cy="461665"/>
          </a:xfrm>
          <a:prstGeom prst="rect">
            <a:avLst/>
          </a:prstGeom>
          <a:noFill/>
        </p:spPr>
        <p:txBody>
          <a:bodyPr wrap="square" rtlCol="0">
            <a:spAutoFit/>
          </a:bodyPr>
          <a:lstStyle/>
          <a:p>
            <a:pPr algn="r" rtl="1"/>
            <a:r>
              <a:rPr lang="ar-JO" sz="2400" b="1" dirty="0">
                <a:solidFill>
                  <a:schemeClr val="bg1"/>
                </a:solidFill>
              </a:rPr>
              <a:t>أوجه الأسرار </a:t>
            </a:r>
            <a:endParaRPr lang="en-US" sz="2400" b="1" dirty="0">
              <a:solidFill>
                <a:schemeClr val="bg1"/>
              </a:solidFill>
            </a:endParaRPr>
          </a:p>
        </p:txBody>
      </p:sp>
      <p:sp>
        <p:nvSpPr>
          <p:cNvPr id="8" name="TextBox 7">
            <a:extLst>
              <a:ext uri="{FF2B5EF4-FFF2-40B4-BE49-F238E27FC236}">
                <a16:creationId xmlns:a16="http://schemas.microsoft.com/office/drawing/2014/main" id="{141D3D67-395A-45B6-AA65-132EFD791907}"/>
              </a:ext>
            </a:extLst>
          </p:cNvPr>
          <p:cNvSpPr txBox="1"/>
          <p:nvPr/>
        </p:nvSpPr>
        <p:spPr>
          <a:xfrm>
            <a:off x="8812170" y="3202143"/>
            <a:ext cx="2450823" cy="2793842"/>
          </a:xfrm>
          <a:prstGeom prst="rect">
            <a:avLst/>
          </a:prstGeom>
          <a:noFill/>
        </p:spPr>
        <p:txBody>
          <a:bodyPr wrap="square" rtlCol="0">
            <a:spAutoFit/>
          </a:bodyPr>
          <a:lstStyle/>
          <a:p>
            <a:pPr algn="r" rtl="1">
              <a:lnSpc>
                <a:spcPct val="150000"/>
              </a:lnSpc>
            </a:pPr>
            <a:r>
              <a:rPr lang="ar-JO" sz="2400" b="1" dirty="0">
                <a:solidFill>
                  <a:srgbClr val="FFC000"/>
                </a:solidFill>
              </a:rPr>
              <a:t>هو العمل الخارجي الذي يجريه الكاهن، مرتبطاً بكلام التقديس وقد يستخدم مادّة عينيّة (مثل الماء المقدس).</a:t>
            </a:r>
          </a:p>
        </p:txBody>
      </p:sp>
      <p:sp>
        <p:nvSpPr>
          <p:cNvPr id="9" name="TextBox 8">
            <a:extLst>
              <a:ext uri="{FF2B5EF4-FFF2-40B4-BE49-F238E27FC236}">
                <a16:creationId xmlns:a16="http://schemas.microsoft.com/office/drawing/2014/main" id="{EA5B9F81-D0F9-4319-827B-51A7D0626662}"/>
              </a:ext>
            </a:extLst>
          </p:cNvPr>
          <p:cNvSpPr txBox="1"/>
          <p:nvPr/>
        </p:nvSpPr>
        <p:spPr>
          <a:xfrm>
            <a:off x="748286" y="2811458"/>
            <a:ext cx="2570853" cy="3539430"/>
          </a:xfrm>
          <a:prstGeom prst="rect">
            <a:avLst/>
          </a:prstGeom>
          <a:noFill/>
        </p:spPr>
        <p:txBody>
          <a:bodyPr wrap="square" rtlCol="0">
            <a:spAutoFit/>
          </a:bodyPr>
          <a:lstStyle/>
          <a:p>
            <a:pPr algn="r" rtl="1"/>
            <a:r>
              <a:rPr lang="ar-JO" sz="2800" dirty="0">
                <a:solidFill>
                  <a:srgbClr val="FFC000"/>
                </a:solidFill>
              </a:rPr>
              <a:t>هو العمل الذي يمنح من خلاله الله حياته الألهية ونِعَم الروح القدس لقابل السّر، ليجعل منه إبناً حقيقياً له وعضواً عاملاً في الكنيسة وشاهداً للمسيح له المجد.</a:t>
            </a:r>
            <a:endParaRPr lang="en-US" sz="2800" dirty="0">
              <a:solidFill>
                <a:srgbClr val="FFC000"/>
              </a:solidFill>
            </a:endParaRPr>
          </a:p>
        </p:txBody>
      </p:sp>
      <p:sp>
        <p:nvSpPr>
          <p:cNvPr id="11" name="Speech Bubble: Oval 10">
            <a:extLst>
              <a:ext uri="{FF2B5EF4-FFF2-40B4-BE49-F238E27FC236}">
                <a16:creationId xmlns:a16="http://schemas.microsoft.com/office/drawing/2014/main" id="{52527549-6A16-406B-8072-527915D01444}"/>
              </a:ext>
            </a:extLst>
          </p:cNvPr>
          <p:cNvSpPr/>
          <p:nvPr/>
        </p:nvSpPr>
        <p:spPr>
          <a:xfrm>
            <a:off x="8494643" y="1747100"/>
            <a:ext cx="3157263" cy="914400"/>
          </a:xfrm>
          <a:prstGeom prst="wedgeEllipseCallout">
            <a:avLst/>
          </a:prstGeom>
        </p:spPr>
        <p:style>
          <a:lnRef idx="1">
            <a:schemeClr val="accent5"/>
          </a:lnRef>
          <a:fillRef idx="3">
            <a:schemeClr val="accent5"/>
          </a:fillRef>
          <a:effectRef idx="2">
            <a:schemeClr val="accent5"/>
          </a:effectRef>
          <a:fontRef idx="minor">
            <a:schemeClr val="lt1"/>
          </a:fontRef>
        </p:style>
        <p:txBody>
          <a:bodyPr rtlCol="0" anchor="ctr"/>
          <a:lstStyle/>
          <a:p>
            <a:pPr algn="ctr" rtl="1">
              <a:lnSpc>
                <a:spcPct val="150000"/>
              </a:lnSpc>
            </a:pPr>
            <a:r>
              <a:rPr lang="ar-JO" sz="2400" b="1" dirty="0">
                <a:solidFill>
                  <a:srgbClr val="FFC000"/>
                </a:solidFill>
              </a:rPr>
              <a:t>الوجه المنظور</a:t>
            </a:r>
          </a:p>
        </p:txBody>
      </p:sp>
      <p:sp>
        <p:nvSpPr>
          <p:cNvPr id="12" name="Speech Bubble: Oval 11">
            <a:extLst>
              <a:ext uri="{FF2B5EF4-FFF2-40B4-BE49-F238E27FC236}">
                <a16:creationId xmlns:a16="http://schemas.microsoft.com/office/drawing/2014/main" id="{28D056AB-729F-4D74-9C2C-CB670C97107C}"/>
              </a:ext>
            </a:extLst>
          </p:cNvPr>
          <p:cNvSpPr/>
          <p:nvPr/>
        </p:nvSpPr>
        <p:spPr>
          <a:xfrm>
            <a:off x="490436" y="1693427"/>
            <a:ext cx="3157264" cy="914400"/>
          </a:xfrm>
          <a:prstGeom prst="wedgeEllipseCallout">
            <a:avLst/>
          </a:prstGeom>
        </p:spPr>
        <p:style>
          <a:lnRef idx="1">
            <a:schemeClr val="accent5"/>
          </a:lnRef>
          <a:fillRef idx="3">
            <a:schemeClr val="accent5"/>
          </a:fillRef>
          <a:effectRef idx="2">
            <a:schemeClr val="accent5"/>
          </a:effectRef>
          <a:fontRef idx="minor">
            <a:schemeClr val="lt1"/>
          </a:fontRef>
        </p:style>
        <p:txBody>
          <a:bodyPr rtlCol="0" anchor="ctr"/>
          <a:lstStyle/>
          <a:p>
            <a:pPr algn="r" rtl="1"/>
            <a:r>
              <a:rPr lang="ar-JO" sz="2400" b="1" dirty="0">
                <a:solidFill>
                  <a:srgbClr val="FFC000"/>
                </a:solidFill>
              </a:rPr>
              <a:t>الوجه غير المنظور</a:t>
            </a:r>
          </a:p>
        </p:txBody>
      </p:sp>
    </p:spTree>
    <p:extLst>
      <p:ext uri="{BB962C8B-B14F-4D97-AF65-F5344CB8AC3E}">
        <p14:creationId xmlns:p14="http://schemas.microsoft.com/office/powerpoint/2010/main" val="391984706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Effect transition="in" filter="fade">
                                      <p:cBhvr>
                                        <p:cTn id="31" dur="500"/>
                                        <p:tgtEl>
                                          <p:spTgt spid="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p:cTn id="41" dur="500" fill="hold"/>
                                        <p:tgtEl>
                                          <p:spTgt spid="4"/>
                                        </p:tgtEl>
                                        <p:attrNameLst>
                                          <p:attrName>ppt_w</p:attrName>
                                        </p:attrNameLst>
                                      </p:cBhvr>
                                      <p:tavLst>
                                        <p:tav tm="0">
                                          <p:val>
                                            <p:fltVal val="0"/>
                                          </p:val>
                                        </p:tav>
                                        <p:tav tm="100000">
                                          <p:val>
                                            <p:strVal val="#ppt_w"/>
                                          </p:val>
                                        </p:tav>
                                      </p:tavLst>
                                    </p:anim>
                                    <p:anim calcmode="lin" valueType="num">
                                      <p:cBhvr>
                                        <p:cTn id="42" dur="500" fill="hold"/>
                                        <p:tgtEl>
                                          <p:spTgt spid="4"/>
                                        </p:tgtEl>
                                        <p:attrNameLst>
                                          <p:attrName>ppt_h</p:attrName>
                                        </p:attrNameLst>
                                      </p:cBhvr>
                                      <p:tavLst>
                                        <p:tav tm="0">
                                          <p:val>
                                            <p:fltVal val="0"/>
                                          </p:val>
                                        </p:tav>
                                        <p:tav tm="100000">
                                          <p:val>
                                            <p:strVal val="#ppt_h"/>
                                          </p:val>
                                        </p:tav>
                                      </p:tavLst>
                                    </p:anim>
                                    <p:animEffect transition="in" filter="fade">
                                      <p:cBhvr>
                                        <p:cTn id="43" dur="500"/>
                                        <p:tgtEl>
                                          <p:spTgt spid="4"/>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p:bldP spid="9" grpId="0"/>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08338-1ADA-47CF-88A1-E7B1B427DBE8}"/>
              </a:ext>
            </a:extLst>
          </p:cNvPr>
          <p:cNvSpPr>
            <a:spLocks noGrp="1"/>
          </p:cNvSpPr>
          <p:nvPr>
            <p:ph type="title"/>
          </p:nvPr>
        </p:nvSpPr>
        <p:spPr>
          <a:xfrm>
            <a:off x="1563757" y="514230"/>
            <a:ext cx="8003683" cy="1007677"/>
          </a:xfrm>
        </p:spPr>
        <p:txBody>
          <a:bodyPr/>
          <a:lstStyle/>
          <a:p>
            <a:pPr algn="ctr" rtl="1"/>
            <a:r>
              <a:rPr lang="ar-JO" b="1" dirty="0">
                <a:solidFill>
                  <a:schemeClr val="bg1"/>
                </a:solidFill>
              </a:rPr>
              <a:t>الحياة مِن خلال الأسرار المُقَدَّسة :</a:t>
            </a:r>
            <a:endParaRPr lang="en-US" b="1" dirty="0">
              <a:solidFill>
                <a:schemeClr val="bg1"/>
              </a:solidFill>
            </a:endParaRPr>
          </a:p>
        </p:txBody>
      </p:sp>
      <p:sp>
        <p:nvSpPr>
          <p:cNvPr id="10" name="Text Placeholder 9">
            <a:extLst>
              <a:ext uri="{FF2B5EF4-FFF2-40B4-BE49-F238E27FC236}">
                <a16:creationId xmlns:a16="http://schemas.microsoft.com/office/drawing/2014/main" id="{A63B5B27-C5AA-4D40-A513-7767820907BA}"/>
              </a:ext>
            </a:extLst>
          </p:cNvPr>
          <p:cNvSpPr>
            <a:spLocks noGrp="1"/>
          </p:cNvSpPr>
          <p:nvPr>
            <p:ph type="body" sz="half" idx="14"/>
          </p:nvPr>
        </p:nvSpPr>
        <p:spPr>
          <a:xfrm>
            <a:off x="6096000" y="4319437"/>
            <a:ext cx="4426015" cy="597120"/>
          </a:xfrm>
        </p:spPr>
        <p:txBody>
          <a:bodyPr>
            <a:noAutofit/>
          </a:bodyPr>
          <a:lstStyle/>
          <a:p>
            <a:pPr algn="r" rtl="1"/>
            <a:r>
              <a:rPr lang="ar-JO" sz="3200" b="1" dirty="0">
                <a:solidFill>
                  <a:srgbClr val="FF0000"/>
                </a:solidFill>
              </a:rPr>
              <a:t>مهمة</a:t>
            </a:r>
            <a:r>
              <a:rPr lang="ar-JO" sz="3200" b="1" dirty="0">
                <a:solidFill>
                  <a:schemeClr val="accent1">
                    <a:lumMod val="60000"/>
                    <a:lumOff val="40000"/>
                  </a:schemeClr>
                </a:solidFill>
              </a:rPr>
              <a:t> </a:t>
            </a:r>
            <a:r>
              <a:rPr lang="ar-JO" sz="3200" b="1" dirty="0">
                <a:solidFill>
                  <a:schemeClr val="bg1"/>
                </a:solidFill>
              </a:rPr>
              <a:t>: حَدِّد معاني المعمودية :</a:t>
            </a:r>
            <a:endParaRPr lang="en-US" sz="3200" b="1" dirty="0">
              <a:solidFill>
                <a:schemeClr val="bg1"/>
              </a:solidFill>
            </a:endParaRPr>
          </a:p>
        </p:txBody>
      </p:sp>
      <p:graphicFrame>
        <p:nvGraphicFramePr>
          <p:cNvPr id="4" name="Content Placeholder 3">
            <a:extLst>
              <a:ext uri="{FF2B5EF4-FFF2-40B4-BE49-F238E27FC236}">
                <a16:creationId xmlns:a16="http://schemas.microsoft.com/office/drawing/2014/main" id="{376A1C5E-EAB4-4D73-9FF8-D5A3B479CB43}"/>
              </a:ext>
            </a:extLst>
          </p:cNvPr>
          <p:cNvGraphicFramePr>
            <a:graphicFrameLocks noGrp="1"/>
          </p:cNvGraphicFramePr>
          <p:nvPr>
            <p:ph idx="4294967295"/>
            <p:extLst>
              <p:ext uri="{D42A27DB-BD31-4B8C-83A1-F6EECF244321}">
                <p14:modId xmlns:p14="http://schemas.microsoft.com/office/powerpoint/2010/main" val="1675799328"/>
              </p:ext>
            </p:extLst>
          </p:nvPr>
        </p:nvGraphicFramePr>
        <p:xfrm>
          <a:off x="572506" y="1812084"/>
          <a:ext cx="10151165" cy="1161553"/>
        </p:xfrm>
        <a:graphic>
          <a:graphicData uri="http://schemas.openxmlformats.org/drawingml/2006/table">
            <a:tbl>
              <a:tblPr firstRow="1" bandRow="1">
                <a:tableStyleId>{F5AB1C69-6EDB-4FF4-983F-18BD219EF322}</a:tableStyleId>
              </a:tblPr>
              <a:tblGrid>
                <a:gridCol w="10151165">
                  <a:extLst>
                    <a:ext uri="{9D8B030D-6E8A-4147-A177-3AD203B41FA5}">
                      <a16:colId xmlns:a16="http://schemas.microsoft.com/office/drawing/2014/main" val="3413604929"/>
                    </a:ext>
                  </a:extLst>
                </a:gridCol>
              </a:tblGrid>
              <a:tr h="1161553">
                <a:tc>
                  <a:txBody>
                    <a:bodyPr/>
                    <a:lstStyle/>
                    <a:p>
                      <a:pPr algn="r" rtl="1"/>
                      <a:r>
                        <a:rPr lang="ar-JO" sz="2400" dirty="0">
                          <a:solidFill>
                            <a:schemeClr val="bg1"/>
                          </a:solidFill>
                        </a:rPr>
                        <a:t>" ألا تعلمون أننا حينَ تَعَمَّدنا لنَتَّحِد بالمسيح يسوع تَعَمَّدنا لنموتَ مَعَهُ، فَدُفِنّا مَعَهُ بالمعمودية وشاركناهُ في موتهِ، حتى كما أقامَهُ الآب بقدرتهِ المجيدة مِن بين الأموات، نَسلُكُ نَحنُ أيضاً في حياةٍ جديدة ؟ ". </a:t>
                      </a:r>
                    </a:p>
                    <a:p>
                      <a:pPr algn="l" rtl="1"/>
                      <a:r>
                        <a:rPr lang="ar-JO" sz="1800" dirty="0">
                          <a:solidFill>
                            <a:schemeClr val="bg1"/>
                          </a:solidFill>
                        </a:rPr>
                        <a:t>(رومية 6: 3-4)</a:t>
                      </a:r>
                      <a:r>
                        <a:rPr lang="ar-JO" dirty="0">
                          <a:solidFill>
                            <a:schemeClr val="bg1"/>
                          </a:solidFill>
                        </a:rPr>
                        <a:t> </a:t>
                      </a:r>
                      <a:endParaRPr lang="en-US" dirty="0">
                        <a:solidFill>
                          <a:schemeClr val="bg1"/>
                        </a:solidFill>
                      </a:endParaRPr>
                    </a:p>
                  </a:txBody>
                  <a:tcPr/>
                </a:tc>
                <a:extLst>
                  <a:ext uri="{0D108BD9-81ED-4DB2-BD59-A6C34878D82A}">
                    <a16:rowId xmlns:a16="http://schemas.microsoft.com/office/drawing/2014/main" val="590341252"/>
                  </a:ext>
                </a:extLst>
              </a:tr>
            </a:tbl>
          </a:graphicData>
        </a:graphic>
      </p:graphicFrame>
      <p:pic>
        <p:nvPicPr>
          <p:cNvPr id="14" name="Picture 13">
            <a:extLst>
              <a:ext uri="{FF2B5EF4-FFF2-40B4-BE49-F238E27FC236}">
                <a16:creationId xmlns:a16="http://schemas.microsoft.com/office/drawing/2014/main" id="{2A4ED9F7-008A-408F-A5F8-92A2DDFE4DE1}"/>
              </a:ext>
            </a:extLst>
          </p:cNvPr>
          <p:cNvPicPr>
            <a:picLocks noChangeAspect="1"/>
          </p:cNvPicPr>
          <p:nvPr/>
        </p:nvPicPr>
        <p:blipFill>
          <a:blip r:embed="rId2"/>
          <a:stretch>
            <a:fillRect/>
          </a:stretch>
        </p:blipFill>
        <p:spPr>
          <a:xfrm>
            <a:off x="1004193" y="3871112"/>
            <a:ext cx="4561405" cy="265996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9286443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0">
                                            <p:txEl>
                                              <p:pRg st="0" end="0"/>
                                            </p:txEl>
                                          </p:spTgt>
                                        </p:tgtEl>
                                        <p:attrNameLst>
                                          <p:attrName>style.visibility</p:attrName>
                                        </p:attrNameLst>
                                      </p:cBhvr>
                                      <p:to>
                                        <p:strVal val="visible"/>
                                      </p:to>
                                    </p:set>
                                    <p:animEffect transition="in" filter="wipe(down)">
                                      <p:cBhvr>
                                        <p:cTn id="16"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E946A9B-5969-4522-8171-66554E54C0DC}"/>
              </a:ext>
            </a:extLst>
          </p:cNvPr>
          <p:cNvSpPr>
            <a:spLocks noGrp="1"/>
          </p:cNvSpPr>
          <p:nvPr>
            <p:ph type="title"/>
          </p:nvPr>
        </p:nvSpPr>
        <p:spPr>
          <a:xfrm>
            <a:off x="927653" y="616226"/>
            <a:ext cx="9096677" cy="938760"/>
          </a:xfrm>
        </p:spPr>
        <p:txBody>
          <a:bodyPr/>
          <a:lstStyle/>
          <a:p>
            <a:pPr algn="ctr" rtl="1"/>
            <a:r>
              <a:rPr lang="ar-JO" b="1" dirty="0">
                <a:solidFill>
                  <a:schemeClr val="bg1"/>
                </a:solidFill>
              </a:rPr>
              <a:t>الحياة مِن خلال الأسرار المُقَدَّسة :</a:t>
            </a:r>
            <a:endParaRPr lang="en-US" dirty="0"/>
          </a:p>
        </p:txBody>
      </p:sp>
      <p:sp>
        <p:nvSpPr>
          <p:cNvPr id="2" name="Star: 16 Points 1">
            <a:extLst>
              <a:ext uri="{FF2B5EF4-FFF2-40B4-BE49-F238E27FC236}">
                <a16:creationId xmlns:a16="http://schemas.microsoft.com/office/drawing/2014/main" id="{D83A02F5-05E9-44FB-AB78-32EDAF526498}"/>
              </a:ext>
            </a:extLst>
          </p:cNvPr>
          <p:cNvSpPr/>
          <p:nvPr/>
        </p:nvSpPr>
        <p:spPr>
          <a:xfrm>
            <a:off x="5194851" y="1554986"/>
            <a:ext cx="6069496" cy="4315727"/>
          </a:xfrm>
          <a:prstGeom prst="star16">
            <a:avLst/>
          </a:prstGeom>
        </p:spPr>
        <p:style>
          <a:lnRef idx="1">
            <a:schemeClr val="accent2"/>
          </a:lnRef>
          <a:fillRef idx="3">
            <a:schemeClr val="accent2"/>
          </a:fillRef>
          <a:effectRef idx="2">
            <a:schemeClr val="accent2"/>
          </a:effectRef>
          <a:fontRef idx="minor">
            <a:schemeClr val="lt1"/>
          </a:fontRef>
        </p:style>
        <p:txBody>
          <a:bodyPr rtlCol="0" anchor="ctr"/>
          <a:lstStyle/>
          <a:p>
            <a:pPr algn="ctr" rtl="1">
              <a:lnSpc>
                <a:spcPct val="150000"/>
              </a:lnSpc>
            </a:pPr>
            <a:r>
              <a:rPr lang="ar-JO" sz="2400" dirty="0">
                <a:ln w="0"/>
                <a:solidFill>
                  <a:schemeClr val="tx1"/>
                </a:solidFill>
                <a:effectLst>
                  <a:outerShdw blurRad="38100" dist="19050" dir="2700000" algn="tl" rotWithShape="0">
                    <a:schemeClr val="dk1">
                      <a:alpha val="40000"/>
                    </a:schemeClr>
                  </a:outerShdw>
                </a:effectLst>
              </a:rPr>
              <a:t>إنَّ الأسرار علامات حسيّة وضعها الرب يسوع المسيح لتقديس الإنسان المؤمن، وبالأسرار المقدَّسة تَتَجَدَّد حياتنا ونتصالح مع الله.</a:t>
            </a:r>
          </a:p>
        </p:txBody>
      </p:sp>
      <p:pic>
        <p:nvPicPr>
          <p:cNvPr id="11" name="Picture 10">
            <a:extLst>
              <a:ext uri="{FF2B5EF4-FFF2-40B4-BE49-F238E27FC236}">
                <a16:creationId xmlns:a16="http://schemas.microsoft.com/office/drawing/2014/main" id="{2504DBC1-EAC0-4D85-8E49-48A3B82E3F1F}"/>
              </a:ext>
            </a:extLst>
          </p:cNvPr>
          <p:cNvPicPr>
            <a:picLocks noChangeAspect="1"/>
          </p:cNvPicPr>
          <p:nvPr/>
        </p:nvPicPr>
        <p:blipFill>
          <a:blip r:embed="rId2"/>
          <a:stretch>
            <a:fillRect/>
          </a:stretch>
        </p:blipFill>
        <p:spPr>
          <a:xfrm>
            <a:off x="927653" y="2113722"/>
            <a:ext cx="4128052" cy="4128052"/>
          </a:xfrm>
          <a:prstGeom prst="rect">
            <a:avLst/>
          </a:prstGeom>
        </p:spPr>
      </p:pic>
      <p:cxnSp>
        <p:nvCxnSpPr>
          <p:cNvPr id="13" name="Straight Connector 12">
            <a:extLst>
              <a:ext uri="{FF2B5EF4-FFF2-40B4-BE49-F238E27FC236}">
                <a16:creationId xmlns:a16="http://schemas.microsoft.com/office/drawing/2014/main" id="{B2BACAD9-07E8-41FB-883D-C7E12E037656}"/>
              </a:ext>
            </a:extLst>
          </p:cNvPr>
          <p:cNvCxnSpPr/>
          <p:nvPr/>
        </p:nvCxnSpPr>
        <p:spPr>
          <a:xfrm flipH="1">
            <a:off x="7089913" y="3988904"/>
            <a:ext cx="2319130" cy="0"/>
          </a:xfrm>
          <a:prstGeom prst="line">
            <a:avLst/>
          </a:prstGeom>
        </p:spPr>
        <p:style>
          <a:lnRef idx="3">
            <a:schemeClr val="dk1"/>
          </a:lnRef>
          <a:fillRef idx="0">
            <a:schemeClr val="dk1"/>
          </a:fillRef>
          <a:effectRef idx="2">
            <a:schemeClr val="dk1"/>
          </a:effectRef>
          <a:fontRef idx="minor">
            <a:schemeClr val="tx1"/>
          </a:fontRef>
        </p:style>
      </p:cxnSp>
      <p:cxnSp>
        <p:nvCxnSpPr>
          <p:cNvPr id="14" name="Straight Connector 13">
            <a:extLst>
              <a:ext uri="{FF2B5EF4-FFF2-40B4-BE49-F238E27FC236}">
                <a16:creationId xmlns:a16="http://schemas.microsoft.com/office/drawing/2014/main" id="{B0CB5F7F-8CEC-493E-8F11-45BFF018CEF5}"/>
              </a:ext>
            </a:extLst>
          </p:cNvPr>
          <p:cNvCxnSpPr>
            <a:cxnSpLocks/>
          </p:cNvCxnSpPr>
          <p:nvPr/>
        </p:nvCxnSpPr>
        <p:spPr>
          <a:xfrm flipH="1">
            <a:off x="6705600" y="4545496"/>
            <a:ext cx="1258957"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2B8DB78F-0033-43CB-8995-B2D683204B36}"/>
              </a:ext>
            </a:extLst>
          </p:cNvPr>
          <p:cNvCxnSpPr>
            <a:cxnSpLocks/>
          </p:cNvCxnSpPr>
          <p:nvPr/>
        </p:nvCxnSpPr>
        <p:spPr>
          <a:xfrm flipH="1">
            <a:off x="7480853" y="5121965"/>
            <a:ext cx="1530625"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38566904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ppt_w</p:attrName>
                                        </p:attrNameLst>
                                      </p:cBhvr>
                                      <p:tavLst>
                                        <p:tav tm="0" fmla="#ppt_w*sin(2.5*pi*$)">
                                          <p:val>
                                            <p:fltVal val="0"/>
                                          </p:val>
                                        </p:tav>
                                        <p:tav tm="100000">
                                          <p:val>
                                            <p:fltVal val="1"/>
                                          </p:val>
                                        </p:tav>
                                      </p:tavLst>
                                    </p:anim>
                                    <p:anim calcmode="lin" valueType="num">
                                      <p:cBhvr>
                                        <p:cTn id="9" dur="20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fltVal val="0"/>
                                          </p:val>
                                        </p:tav>
                                        <p:tav tm="100000">
                                          <p:val>
                                            <p:strVal val="#ppt_w"/>
                                          </p:val>
                                        </p:tav>
                                      </p:tavLst>
                                    </p:anim>
                                    <p:anim calcmode="lin" valueType="num">
                                      <p:cBhvr>
                                        <p:cTn id="15" dur="1000" fill="hold"/>
                                        <p:tgtEl>
                                          <p:spTgt spid="2"/>
                                        </p:tgtEl>
                                        <p:attrNameLst>
                                          <p:attrName>ppt_h</p:attrName>
                                        </p:attrNameLst>
                                      </p:cBhvr>
                                      <p:tavLst>
                                        <p:tav tm="0">
                                          <p:val>
                                            <p:fltVal val="0"/>
                                          </p:val>
                                        </p:tav>
                                        <p:tav tm="100000">
                                          <p:val>
                                            <p:strVal val="#ppt_h"/>
                                          </p:val>
                                        </p:tav>
                                      </p:tavLst>
                                    </p:anim>
                                    <p:anim calcmode="lin" valueType="num">
                                      <p:cBhvr>
                                        <p:cTn id="16" dur="1000" fill="hold"/>
                                        <p:tgtEl>
                                          <p:spTgt spid="2"/>
                                        </p:tgtEl>
                                        <p:attrNameLst>
                                          <p:attrName>style.rotation</p:attrName>
                                        </p:attrNameLst>
                                      </p:cBhvr>
                                      <p:tavLst>
                                        <p:tav tm="0">
                                          <p:val>
                                            <p:fltVal val="90"/>
                                          </p:val>
                                        </p:tav>
                                        <p:tav tm="100000">
                                          <p:val>
                                            <p:fltVal val="0"/>
                                          </p:val>
                                        </p:tav>
                                      </p:tavLst>
                                    </p:anim>
                                    <p:animEffect transition="in" filter="fade">
                                      <p:cBhvr>
                                        <p:cTn id="17" dur="1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par>
                                <p:cTn id="28" presetID="22" presetClass="entr" presetSubtype="4"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down)">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6F9ED-4BFA-4573-AB55-D50438F61404}"/>
              </a:ext>
            </a:extLst>
          </p:cNvPr>
          <p:cNvSpPr>
            <a:spLocks noGrp="1"/>
          </p:cNvSpPr>
          <p:nvPr>
            <p:ph type="title"/>
          </p:nvPr>
        </p:nvSpPr>
        <p:spPr>
          <a:xfrm>
            <a:off x="911018" y="3429000"/>
            <a:ext cx="10131425" cy="1456267"/>
          </a:xfrm>
        </p:spPr>
        <p:txBody>
          <a:bodyPr>
            <a:normAutofit/>
          </a:bodyPr>
          <a:lstStyle/>
          <a:p>
            <a:pPr algn="ctr"/>
            <a:r>
              <a:rPr lang="ar-JO" sz="8800" dirty="0">
                <a:solidFill>
                  <a:srgbClr val="FFC000"/>
                </a:solidFill>
              </a:rPr>
              <a:t>الله معكم أحبّتي!!</a:t>
            </a:r>
            <a:endParaRPr lang="en-US" sz="8800" dirty="0">
              <a:solidFill>
                <a:srgbClr val="FFC000"/>
              </a:solidFill>
            </a:endParaRPr>
          </a:p>
        </p:txBody>
      </p:sp>
      <p:pic>
        <p:nvPicPr>
          <p:cNvPr id="4" name="Picture 3">
            <a:extLst>
              <a:ext uri="{FF2B5EF4-FFF2-40B4-BE49-F238E27FC236}">
                <a16:creationId xmlns:a16="http://schemas.microsoft.com/office/drawing/2014/main" id="{E9D8F583-858F-4C9B-B1C5-3F69B89D0FDD}"/>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924" b="74046" l="10000" r="93600"/>
                    </a14:imgEffect>
                  </a14:imgLayer>
                </a14:imgProps>
              </a:ext>
            </a:extLst>
          </a:blip>
          <a:stretch>
            <a:fillRect/>
          </a:stretch>
        </p:blipFill>
        <p:spPr>
          <a:xfrm>
            <a:off x="4252498" y="543144"/>
            <a:ext cx="3448464" cy="3613989"/>
          </a:xfrm>
          <a:prstGeom prst="rect">
            <a:avLst/>
          </a:prstGeom>
        </p:spPr>
      </p:pic>
    </p:spTree>
    <p:extLst>
      <p:ext uri="{BB962C8B-B14F-4D97-AF65-F5344CB8AC3E}">
        <p14:creationId xmlns:p14="http://schemas.microsoft.com/office/powerpoint/2010/main" val="30837290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1440</TotalTime>
  <Words>264</Words>
  <Application>Microsoft Office PowerPoint</Application>
  <PresentationFormat>Widescreen</PresentationFormat>
  <Paragraphs>38</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Century Gothic</vt:lpstr>
      <vt:lpstr>Times New Roman</vt:lpstr>
      <vt:lpstr>Wingdings 3</vt:lpstr>
      <vt:lpstr>Ion</vt:lpstr>
      <vt:lpstr>الدّرس الثاني : الأسرار المقدَّسَة </vt:lpstr>
      <vt:lpstr>الأسرار السبعة الكنسيّة المقدَّسة </vt:lpstr>
      <vt:lpstr>الأسرار الكنسيّة المُقدَّسة السبعة :</vt:lpstr>
      <vt:lpstr>ما هو السّر؟</vt:lpstr>
      <vt:lpstr>PowerPoint Presentation</vt:lpstr>
      <vt:lpstr>الأسرار المُقَدَّسة لها وجهان :</vt:lpstr>
      <vt:lpstr>الحياة مِن خلال الأسرار المُقَدَّسة :</vt:lpstr>
      <vt:lpstr>الحياة مِن خلال الأسرار المُقَدَّسة :</vt:lpstr>
      <vt:lpstr>الله معكم أحبّتي!!</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gts</dc:creator>
  <cp:lastModifiedBy>Muneer Haddad</cp:lastModifiedBy>
  <cp:revision>72</cp:revision>
  <dcterms:created xsi:type="dcterms:W3CDTF">2020-07-08T10:20:41Z</dcterms:created>
  <dcterms:modified xsi:type="dcterms:W3CDTF">2023-02-23T05:42:27Z</dcterms:modified>
</cp:coreProperties>
</file>