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3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6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7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252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1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43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03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4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4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5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1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87EA-91CB-4295-967E-67261D33AF0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920DF-6893-4624-BE48-5BA7FCE1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09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B90E-71BC-4F7D-A8A9-A6D441197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531520"/>
            <a:ext cx="9001462" cy="928468"/>
          </a:xfrm>
        </p:spPr>
        <p:txBody>
          <a:bodyPr/>
          <a:lstStyle/>
          <a:p>
            <a:pPr rtl="1"/>
            <a:r>
              <a:rPr lang="ar-JO" dirty="0"/>
              <a:t>الدرس الثالث : التجلي في الجبل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1EA88F-187C-4A91-9C61-7725A2EA0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38" y="1965495"/>
            <a:ext cx="7745975" cy="43609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855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FD15-FC00-42B8-8368-73E11E03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91" y="5064369"/>
            <a:ext cx="10662645" cy="1547446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sz="4000" dirty="0"/>
              <a:t>متى ( 17 : 1-9 ).</a:t>
            </a:r>
            <a:br>
              <a:rPr lang="ar-JO" sz="4000" dirty="0"/>
            </a:br>
            <a:r>
              <a:rPr lang="ar-JO" sz="4000" dirty="0"/>
              <a:t>لوقا ( 9 : 28-36 ).</a:t>
            </a:r>
            <a:br>
              <a:rPr lang="ar-JO" sz="4000" dirty="0"/>
            </a:br>
            <a:r>
              <a:rPr lang="ar-JO" sz="4000" dirty="0"/>
              <a:t>مرقس ( 9 : 2-6 ).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5FDBEF-60C6-4504-B687-5898A80DF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10090" r="7461" b="7867"/>
          <a:stretch/>
        </p:blipFill>
        <p:spPr>
          <a:xfrm>
            <a:off x="1312984" y="675250"/>
            <a:ext cx="8159262" cy="39389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7589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F990-0F27-4598-B8D1-CE016B60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05" y="534250"/>
            <a:ext cx="10353761" cy="886588"/>
          </a:xfrm>
        </p:spPr>
        <p:txBody>
          <a:bodyPr>
            <a:normAutofit/>
          </a:bodyPr>
          <a:lstStyle/>
          <a:p>
            <a:pPr rtl="1"/>
            <a:r>
              <a:rPr lang="ar-JO" sz="4000" dirty="0">
                <a:solidFill>
                  <a:srgbClr val="FFC000"/>
                </a:solidFill>
              </a:rPr>
              <a:t>طروبارية عيد تجلّي الرب يسوع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4" name="y2meta.com - طروبارية عيد التجلي ">
            <a:hlinkClick r:id="" action="ppaction://media"/>
            <a:extLst>
              <a:ext uri="{FF2B5EF4-FFF2-40B4-BE49-F238E27FC236}">
                <a16:creationId xmlns:a16="http://schemas.microsoft.com/office/drawing/2014/main" id="{BB7C5EBC-0671-4452-B237-6B29B02E29B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591" y="2405575"/>
            <a:ext cx="6718655" cy="342261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B9DDFF-4257-4E9B-B3F1-50885F2C7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759" y="1795243"/>
            <a:ext cx="4263507" cy="457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2EE8-8AFC-42A6-848E-5CA6C6E4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6600" dirty="0">
                <a:solidFill>
                  <a:srgbClr val="FF0000"/>
                </a:solidFill>
              </a:rPr>
              <a:t>الله معكم أحبتي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6911C-0829-4963-964C-74C6E448A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20" y="2483737"/>
            <a:ext cx="5240760" cy="39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5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7E1C-F5CC-44C0-9BE5-5960AD34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867508"/>
          </a:xfrm>
        </p:spPr>
        <p:txBody>
          <a:bodyPr>
            <a:noAutofit/>
          </a:bodyPr>
          <a:lstStyle/>
          <a:p>
            <a:pPr rtl="1"/>
            <a:r>
              <a:rPr lang="ar-JO" sz="6000" dirty="0">
                <a:solidFill>
                  <a:srgbClr val="FF0000"/>
                </a:solidFill>
              </a:rPr>
              <a:t>آية للحفظ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1B00D-F684-4CC3-AA7B-FC20A51D7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83522"/>
            <a:ext cx="10593577" cy="4417278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6000" dirty="0"/>
              <a:t>(( </a:t>
            </a:r>
            <a:r>
              <a:rPr lang="ar-JO" sz="6000" dirty="0">
                <a:solidFill>
                  <a:srgbClr val="FFC000"/>
                </a:solidFill>
              </a:rPr>
              <a:t>حينئذٍ يُضيءُ، الصِّدِّيقون مِثلَ الشمس في مَلَكوتِ آبيهِمْ. مَنْ لَهُ أُذُنانِ للسَّمَعِ فَليَسمَع </a:t>
            </a:r>
            <a:r>
              <a:rPr lang="ar-JO" sz="6000" dirty="0"/>
              <a:t>)) </a:t>
            </a:r>
            <a:r>
              <a:rPr lang="ar-JO" sz="2400" dirty="0">
                <a:solidFill>
                  <a:srgbClr val="FFC000"/>
                </a:solidFill>
              </a:rPr>
              <a:t>(متى 13 : 43)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6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229F-E075-4539-BDEE-18BA949E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178" y="745959"/>
            <a:ext cx="5669281" cy="1033975"/>
          </a:xfrm>
        </p:spPr>
        <p:txBody>
          <a:bodyPr>
            <a:noAutofit/>
          </a:bodyPr>
          <a:lstStyle/>
          <a:p>
            <a:pPr rtl="1"/>
            <a:r>
              <a:rPr lang="ar-JO" sz="7200" dirty="0">
                <a:solidFill>
                  <a:srgbClr val="FFC000"/>
                </a:solidFill>
              </a:rPr>
              <a:t> التَجلّي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18FF-BEEF-491E-AE70-C695F6F50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6" y="2278966"/>
            <a:ext cx="10818055" cy="438911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</a:rPr>
              <a:t>*- سؤال :- ما معنى كلمة التجلّي : </a:t>
            </a:r>
          </a:p>
          <a:p>
            <a:pPr marL="0" indent="0" algn="r" rtl="1">
              <a:buNone/>
            </a:pPr>
            <a:r>
              <a:rPr lang="ar-JO" sz="3200" dirty="0"/>
              <a:t>( كلمة التجلّي تُعني تَغَيُّر الهيئة. أيّ أنَّ الرَّب يسوع كَشَفَ عن طبيعتِهِ الإلهيّة ).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</a:rPr>
              <a:t>*- سؤال :- مَن أخذَ الرب يسوع مَعَهُ على الجبل مِن تلاميذهُ :-</a:t>
            </a:r>
          </a:p>
          <a:p>
            <a:pPr marL="0" indent="0" algn="r" rtl="1">
              <a:buNone/>
            </a:pPr>
            <a:r>
              <a:rPr lang="ar-JO" sz="3200" dirty="0"/>
              <a:t>( بطرس – ويعقوب – ويوحنا ) 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</a:rPr>
              <a:t>*- سؤال : - ما إسم الجبل الذي صَعَدَ الرب يسوع إليه مع تلاميذه الثلاث :-</a:t>
            </a:r>
          </a:p>
          <a:p>
            <a:pPr marL="0" indent="0" algn="r" rtl="1">
              <a:buNone/>
            </a:pPr>
            <a:r>
              <a:rPr lang="ar-JO" sz="3200" dirty="0"/>
              <a:t>( أسمهُ جبل ثابور أو طابور).</a:t>
            </a:r>
          </a:p>
          <a:p>
            <a:pPr marL="0" indent="0" algn="r" rtl="1">
              <a:buNone/>
            </a:pPr>
            <a:endParaRPr lang="ar-JO" sz="3200" dirty="0"/>
          </a:p>
          <a:p>
            <a:pPr algn="r" rtl="1">
              <a:buFontTx/>
              <a:buChar char="-"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D3103-740C-4A4E-B4A5-40655B225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8" y="550977"/>
            <a:ext cx="1819421" cy="24579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538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2AF1-D4EB-4928-B4D7-AC6DF79D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92591"/>
          </a:xfrm>
        </p:spPr>
        <p:txBody>
          <a:bodyPr>
            <a:normAutofit/>
          </a:bodyPr>
          <a:lstStyle/>
          <a:p>
            <a:pPr rtl="1"/>
            <a:r>
              <a:rPr lang="ar-JO" sz="7200" dirty="0">
                <a:solidFill>
                  <a:srgbClr val="FFC000"/>
                </a:solidFill>
              </a:rPr>
              <a:t> التَجلّي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4252A-5296-4C06-A200-200156E55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1983523"/>
            <a:ext cx="11549575" cy="4572022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</a:rPr>
              <a:t>*- سؤال :- ماذا حَصَلَ على جبل ثابور :-</a:t>
            </a:r>
          </a:p>
          <a:p>
            <a:pPr marL="0" indent="0" algn="r" rtl="1">
              <a:buNone/>
            </a:pPr>
            <a:r>
              <a:rPr lang="ar-JO" sz="3200" dirty="0"/>
              <a:t>" تغيَّرت هيئةُ المسيح وأَضاءَ وَجهُهُ كالشَمس وثيابُهُ صارت بيضاء كالنور.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</a:rPr>
              <a:t>*- سؤال :- كيف كان النور الذي ظهر على وجه الرَّب يسوع :-</a:t>
            </a:r>
          </a:p>
          <a:p>
            <a:pPr marL="0" indent="0" algn="r" rtl="1">
              <a:buNone/>
            </a:pPr>
            <a:r>
              <a:rPr lang="ar-JO" sz="3200" dirty="0"/>
              <a:t>( كانَ النور شديد اللمعان، حتى أنَّ التلاميذ سقطوا غير قادرين على تحمُّل قوَّة نورُ المسيح الإلهيَّة.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</a:rPr>
              <a:t>*- سؤال :- مَن هم الأنبياء الذين ظهرا بجانب الرب يسوع عن يمينه وشماله :-</a:t>
            </a:r>
          </a:p>
          <a:p>
            <a:pPr marL="0" indent="0" algn="r" rtl="1">
              <a:buNone/>
            </a:pPr>
            <a:r>
              <a:rPr lang="ar-JO" sz="3200" dirty="0"/>
              <a:t>( النبي موسى والنبي إيليّا 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6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159279-1980-46E9-AFAA-B60AEABA7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46" y="496639"/>
            <a:ext cx="4093698" cy="586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CAF731-B588-49F3-9234-30AC71D865CC}"/>
              </a:ext>
            </a:extLst>
          </p:cNvPr>
          <p:cNvSpPr txBox="1"/>
          <p:nvPr/>
        </p:nvSpPr>
        <p:spPr>
          <a:xfrm>
            <a:off x="8367465" y="1864440"/>
            <a:ext cx="1493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rgbClr val="FFC000"/>
                </a:solidFill>
              </a:rPr>
              <a:t>موسى النبي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EA718D7-CC79-42EC-9D44-8EFD64BD7C48}"/>
              </a:ext>
            </a:extLst>
          </p:cNvPr>
          <p:cNvSpPr/>
          <p:nvPr/>
        </p:nvSpPr>
        <p:spPr>
          <a:xfrm>
            <a:off x="7652824" y="1958095"/>
            <a:ext cx="714640" cy="2128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5593C95-6639-4594-84E9-D48070C44830}"/>
              </a:ext>
            </a:extLst>
          </p:cNvPr>
          <p:cNvSpPr/>
          <p:nvPr/>
        </p:nvSpPr>
        <p:spPr>
          <a:xfrm rot="10800000">
            <a:off x="3375720" y="1982775"/>
            <a:ext cx="724133" cy="2128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75903-2279-4470-B7D4-5CF08115267B}"/>
              </a:ext>
            </a:extLst>
          </p:cNvPr>
          <p:cNvSpPr txBox="1"/>
          <p:nvPr/>
        </p:nvSpPr>
        <p:spPr>
          <a:xfrm>
            <a:off x="1896438" y="1864440"/>
            <a:ext cx="1479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rgbClr val="FFC000"/>
                </a:solidFill>
              </a:rPr>
              <a:t>إيليا النبي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021E0A6-2492-4F19-ACD5-D80CD01A5BB5}"/>
              </a:ext>
            </a:extLst>
          </p:cNvPr>
          <p:cNvSpPr/>
          <p:nvPr/>
        </p:nvSpPr>
        <p:spPr>
          <a:xfrm>
            <a:off x="7572461" y="5148891"/>
            <a:ext cx="1163575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BF31F-712B-42C6-9CCB-6C37A1B436C9}"/>
              </a:ext>
            </a:extLst>
          </p:cNvPr>
          <p:cNvSpPr txBox="1"/>
          <p:nvPr/>
        </p:nvSpPr>
        <p:spPr>
          <a:xfrm>
            <a:off x="8586215" y="5148891"/>
            <a:ext cx="139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rgbClr val="FF0000"/>
                </a:solidFill>
              </a:rPr>
              <a:t>يعقوب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DE2BEB4-C882-46BB-9400-CEBD17EAF328}"/>
              </a:ext>
            </a:extLst>
          </p:cNvPr>
          <p:cNvSpPr/>
          <p:nvPr/>
        </p:nvSpPr>
        <p:spPr>
          <a:xfrm rot="9703971">
            <a:off x="3537250" y="5698650"/>
            <a:ext cx="1515257" cy="362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F45C25-C917-436A-81B6-F14011E2F8F9}"/>
              </a:ext>
            </a:extLst>
          </p:cNvPr>
          <p:cNvSpPr txBox="1"/>
          <p:nvPr/>
        </p:nvSpPr>
        <p:spPr>
          <a:xfrm>
            <a:off x="2423271" y="5961251"/>
            <a:ext cx="147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rgbClr val="FF0000"/>
                </a:solidFill>
              </a:rPr>
              <a:t>يوحنا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4A41418-11CF-401D-A371-2E0A76EE5CA5}"/>
              </a:ext>
            </a:extLst>
          </p:cNvPr>
          <p:cNvSpPr/>
          <p:nvPr/>
        </p:nvSpPr>
        <p:spPr>
          <a:xfrm rot="10976380">
            <a:off x="2841034" y="4521398"/>
            <a:ext cx="1462851" cy="357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C81393-01FC-4BDE-B6C8-3FEE173320F4}"/>
              </a:ext>
            </a:extLst>
          </p:cNvPr>
          <p:cNvSpPr txBox="1"/>
          <p:nvPr/>
        </p:nvSpPr>
        <p:spPr>
          <a:xfrm>
            <a:off x="1796673" y="4393396"/>
            <a:ext cx="1038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rgbClr val="FF0000"/>
                </a:solidFill>
              </a:rPr>
              <a:t>بطرس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C7F9-4CFC-46A4-8C5B-DB0C0077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994117"/>
          </a:xfrm>
        </p:spPr>
        <p:txBody>
          <a:bodyPr>
            <a:normAutofit fontScale="90000"/>
          </a:bodyPr>
          <a:lstStyle/>
          <a:p>
            <a:pPr rtl="1"/>
            <a:r>
              <a:rPr lang="ar-JO" sz="7200" dirty="0">
                <a:solidFill>
                  <a:srgbClr val="FFC000"/>
                </a:solidFill>
              </a:rPr>
              <a:t> التَجلّي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F5D61-D64D-45E9-AFED-961AD114E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073" y="2067928"/>
            <a:ext cx="10353761" cy="437507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</a:rPr>
              <a:t>*-  سؤال :- ماذا قال بطرس للرب يسوع عندما شاهده بهذه الهيئة :-</a:t>
            </a:r>
          </a:p>
          <a:p>
            <a:pPr marL="0" indent="0" algn="r" rtl="1">
              <a:buNone/>
            </a:pPr>
            <a:r>
              <a:rPr lang="ar-JO" sz="3200" dirty="0"/>
              <a:t>قال بطرس ليسوع :- يا رَّبُ حَسَنٌ أنّ نكونَ هَهُنا، وإنّ شِئتَ فَلنصنَع ثلاثُ خيامٍ واحدةً لكَ وواحدةً لِموسى وواحدةً لإيليَّا.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</a:rPr>
              <a:t>*- سؤال :- ماذا حصلَ فيما كان بطرس يتكلّم مع يسوع :-</a:t>
            </a:r>
          </a:p>
          <a:p>
            <a:pPr marL="0" indent="0" algn="ctr" rtl="1">
              <a:buNone/>
            </a:pPr>
            <a:r>
              <a:rPr lang="ar-JO" sz="3200" dirty="0"/>
              <a:t>ظهرت سحابة كبيرة ظلَّلتهم، وصوت من السحابة يقول :</a:t>
            </a:r>
          </a:p>
          <a:p>
            <a:pPr marL="0" indent="0" algn="ctr" rtl="1">
              <a:buNone/>
            </a:pPr>
            <a:r>
              <a:rPr lang="ar-JO" sz="3200" b="1" dirty="0">
                <a:solidFill>
                  <a:srgbClr val="FF0000"/>
                </a:solidFill>
              </a:rPr>
              <a:t>" هذا هوَ ابني الحبيب الذي بهِ سُرِرت، فلهُ اسمعوا "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87F56-25A6-47A7-A6CB-3F78B1ECD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3811888"/>
            <a:ext cx="1983545" cy="2520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1887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9B64-EA8F-4E92-AA19-E1F3D0E7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779019">
            <a:off x="7826574" y="927580"/>
            <a:ext cx="2458642" cy="1238391"/>
          </a:xfrm>
        </p:spPr>
        <p:txBody>
          <a:bodyPr>
            <a:normAutofit/>
          </a:bodyPr>
          <a:lstStyle/>
          <a:p>
            <a:pPr algn="r" rtl="1"/>
            <a:r>
              <a:rPr lang="ar-JO" sz="7200" dirty="0">
                <a:solidFill>
                  <a:srgbClr val="FFC000"/>
                </a:solidFill>
              </a:rPr>
              <a:t> التَجلّي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6FB2C-B93E-43C2-A945-D104366A3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21" y="2893255"/>
            <a:ext cx="10353761" cy="3723249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</a:rPr>
              <a:t>*- سؤال :- ماذا قال الرَّب يسوع للتلاميذ بعدَما خافوا :-</a:t>
            </a:r>
          </a:p>
          <a:p>
            <a:pPr marL="0" indent="0" algn="r" rtl="1">
              <a:buNone/>
            </a:pPr>
            <a:r>
              <a:rPr lang="ar-JO" sz="3200" dirty="0"/>
              <a:t>" قال لهم :- قوموا ولا تخافوا، وأوصاهم بأن لا يُخبروا أحداً بما شاهدوا حتى يقوم ابنُ البَشَر مِن بين الأموات ".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C000"/>
                </a:solidFill>
              </a:rPr>
              <a:t>*- سؤال :- هل للرَّب يسوع طبيعتان :</a:t>
            </a:r>
          </a:p>
          <a:p>
            <a:pPr marL="0" indent="0" algn="r" rtl="1">
              <a:buNone/>
            </a:pPr>
            <a:r>
              <a:rPr lang="ar-JO" sz="3200" dirty="0"/>
              <a:t>نعم للرب يسوع طبيعة إلهيّة وطبيعة بشريّة، فهو إلهٌ حقٌّ وإنسانٌ كاملٌ.</a:t>
            </a:r>
          </a:p>
          <a:p>
            <a:pPr marL="0" indent="0" algn="r" rtl="1">
              <a:buNone/>
            </a:pPr>
            <a:r>
              <a:rPr lang="ar-JO" sz="3200" dirty="0"/>
              <a:t>وفي التجلّي ظَهَرَ سرُّ التَجسُّد أيّ اتحادٌ بين الطبيعتين الإلهيّة والبشرية.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C3A07-76BD-47CF-B8AC-1DA83244A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3694" r="2499" b="3443"/>
          <a:stretch/>
        </p:blipFill>
        <p:spPr>
          <a:xfrm>
            <a:off x="3910214" y="435437"/>
            <a:ext cx="3334648" cy="2222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226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5F5DD-3299-4DDC-94BA-EF9D5B43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197296">
            <a:off x="8534611" y="848321"/>
            <a:ext cx="2576564" cy="1369722"/>
          </a:xfrm>
        </p:spPr>
        <p:txBody>
          <a:bodyPr>
            <a:normAutofit/>
          </a:bodyPr>
          <a:lstStyle/>
          <a:p>
            <a:pPr algn="r" rtl="1"/>
            <a:r>
              <a:rPr lang="ar-JO" sz="7200" cap="none" dirty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التَجلّي</a:t>
            </a:r>
            <a:endParaRPr lang="en-US" sz="7200" cap="none" dirty="0">
              <a:ln w="13462">
                <a:solidFill>
                  <a:srgbClr val="0070C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1648-B5BE-4AC0-986C-53B5547E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771334"/>
            <a:ext cx="10353762" cy="3896751"/>
          </a:xfrm>
        </p:spPr>
        <p:txBody>
          <a:bodyPr/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JO" sz="3200" b="1" dirty="0">
                <a:solidFill>
                  <a:srgbClr val="FFC000"/>
                </a:solidFill>
              </a:rPr>
              <a:t>*- سؤال :- لماذا ظهر موسى النبي وإيليا النبي مع الرب يسوع :-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ar-JO" sz="3200" dirty="0"/>
              <a:t>هُما شاهِدَين للعَهد، حيثُ يُمَثِّل موسى النبي الشريعة القديمة أيّ " الأموات</a:t>
            </a:r>
            <a:r>
              <a:rPr lang="en-US" sz="3200" dirty="0"/>
              <a:t> </a:t>
            </a:r>
            <a:r>
              <a:rPr lang="ar-JO" sz="3200" dirty="0"/>
              <a:t>" 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ar-JO" sz="3200" dirty="0"/>
              <a:t>وإيليا النبي يُمثِّل الأنبياء أيّ " الأحياء</a:t>
            </a:r>
            <a:r>
              <a:rPr lang="en-US" sz="3200"/>
              <a:t> </a:t>
            </a:r>
            <a:r>
              <a:rPr lang="ar-JO" sz="3200"/>
              <a:t>". </a:t>
            </a:r>
            <a:r>
              <a:rPr lang="ar-JO" sz="3200" dirty="0"/>
              <a:t>لأنَّ الناموس والأنبياء يشهدونَ بِحُضور المسيح، وأنَّ يسوع هوَ المَسيّا المُنتظر الذي تَكَلَّمَ عَنهُ الأنبياء.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C2CC2-B485-4F71-B43C-EB91F4714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56" y="449773"/>
            <a:ext cx="4473430" cy="2166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08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6EF8-1728-4445-A0CD-8CEF92B9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33" y="609601"/>
            <a:ext cx="10367224" cy="1120726"/>
          </a:xfrm>
        </p:spPr>
        <p:txBody>
          <a:bodyPr>
            <a:normAutofit/>
          </a:bodyPr>
          <a:lstStyle/>
          <a:p>
            <a:r>
              <a:rPr lang="ar-JO" sz="6600" dirty="0"/>
              <a:t>كيفَ يتجَلّى الإنسان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B637D-9E08-4624-9358-EA907F30B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2" y="2405553"/>
            <a:ext cx="10789255" cy="401165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2800" b="1" dirty="0">
                <a:solidFill>
                  <a:srgbClr val="FFC000"/>
                </a:solidFill>
              </a:rPr>
              <a:t>التجلّي :- هو تغيير كامل في حياة الإنسان مِن الإهتمامات والتَّصرُّفات، لأننا مَدعوّون لهذا التَّغيير. أي تغيير داخِلنا وتَركِ الخطيئةِ والسَّيرِ نحوَ الرَّب يسوع وذلك عن طريق :-</a:t>
            </a:r>
          </a:p>
          <a:p>
            <a:pPr marL="0" indent="0" algn="r" rtl="1">
              <a:buNone/>
            </a:pPr>
            <a:r>
              <a:rPr lang="ar-JO" sz="2800" b="1" dirty="0"/>
              <a:t>1- السَّعيُ الدَّائم للتَّوبِة.</a:t>
            </a:r>
          </a:p>
          <a:p>
            <a:pPr marL="0" indent="0" algn="r" rtl="1">
              <a:buNone/>
            </a:pPr>
            <a:r>
              <a:rPr lang="ar-JO" sz="2800" b="1" dirty="0"/>
              <a:t>2- عَدَمُ إدانةِ الآخرينَ.</a:t>
            </a:r>
          </a:p>
          <a:p>
            <a:pPr marL="0" indent="0" algn="r" rtl="1">
              <a:buNone/>
            </a:pPr>
            <a:r>
              <a:rPr lang="ar-JO" sz="2800" b="1" dirty="0"/>
              <a:t>3- الجهادُ الحقيقيُّ المُكلَّلُ بالصَّلاةِ والصَّومِ.</a:t>
            </a:r>
          </a:p>
          <a:p>
            <a:pPr marL="0" indent="0" algn="r" rtl="1">
              <a:buNone/>
            </a:pPr>
            <a:r>
              <a:rPr lang="ar-JO" sz="2800" b="1" dirty="0"/>
              <a:t>4- اشتهاءُ السَّماويَّاتِ ( الرُّوحانيَّاتِ ) وعدمُ التَّمسُّكِ بالأَرضيَّات.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24559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233</TotalTime>
  <Words>468</Words>
  <Application>Microsoft Office PowerPoint</Application>
  <PresentationFormat>Widescreen</PresentationFormat>
  <Paragraphs>47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Rockwell</vt:lpstr>
      <vt:lpstr>Times New Roman</vt:lpstr>
      <vt:lpstr>Damask</vt:lpstr>
      <vt:lpstr>الدرس الثالث : التجلي في الجبل</vt:lpstr>
      <vt:lpstr>آية للحفظ</vt:lpstr>
      <vt:lpstr> التَجلّي</vt:lpstr>
      <vt:lpstr> التَجلّي</vt:lpstr>
      <vt:lpstr>PowerPoint Presentation</vt:lpstr>
      <vt:lpstr> التَجلّي</vt:lpstr>
      <vt:lpstr> التَجلّي</vt:lpstr>
      <vt:lpstr> التَجلّي</vt:lpstr>
      <vt:lpstr>كيفَ يتجَلّى الإنسان</vt:lpstr>
      <vt:lpstr>متى ( 17 : 1-9 ). لوقا ( 9 : 28-36 ). مرقس ( 9 : 2-6 ).</vt:lpstr>
      <vt:lpstr>طروبارية عيد تجلّي الرب يسوع</vt:lpstr>
      <vt:lpstr>الله معكم أحبتي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 : التجلي في الجبل</dc:title>
  <dc:creator>Admin</dc:creator>
  <cp:lastModifiedBy>Admin</cp:lastModifiedBy>
  <cp:revision>26</cp:revision>
  <dcterms:created xsi:type="dcterms:W3CDTF">2021-01-29T20:04:23Z</dcterms:created>
  <dcterms:modified xsi:type="dcterms:W3CDTF">2022-05-05T11:05:48Z</dcterms:modified>
</cp:coreProperties>
</file>