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714"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227155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0F8D37-7D41-4172-A849-4B28477F8BA1}"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941078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2423428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8497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4176484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4162722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443203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3614197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84523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244062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4018891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0F8D37-7D41-4172-A849-4B28477F8BA1}"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320033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0F8D37-7D41-4172-A849-4B28477F8BA1}" type="datetimeFigureOut">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404562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130990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578206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F0F8D37-7D41-4172-A849-4B28477F8BA1}" type="datetimeFigureOut">
              <a:rPr lang="en-US" smtClean="0"/>
              <a:t>2/4/2021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253810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F0F8D37-7D41-4172-A849-4B28477F8BA1}" type="datetimeFigureOut">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B17F7-12D5-41FD-B0CE-3FCE63CDEC74}" type="slidenum">
              <a:rPr lang="en-US" smtClean="0"/>
              <a:t>‹#›</a:t>
            </a:fld>
            <a:endParaRPr lang="en-US"/>
          </a:p>
        </p:txBody>
      </p:sp>
    </p:spTree>
    <p:extLst>
      <p:ext uri="{BB962C8B-B14F-4D97-AF65-F5344CB8AC3E}">
        <p14:creationId xmlns:p14="http://schemas.microsoft.com/office/powerpoint/2010/main" val="270285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F0F8D37-7D41-4172-A849-4B28477F8BA1}" type="datetimeFigureOut">
              <a:rPr lang="en-US" smtClean="0"/>
              <a:t>2/4/2021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B1B17F7-12D5-41FD-B0CE-3FCE63CDEC74}" type="slidenum">
              <a:rPr lang="en-US" smtClean="0"/>
              <a:t>‹#›</a:t>
            </a:fld>
            <a:endParaRPr lang="en-US"/>
          </a:p>
        </p:txBody>
      </p:sp>
    </p:spTree>
    <p:extLst>
      <p:ext uri="{BB962C8B-B14F-4D97-AF65-F5344CB8AC3E}">
        <p14:creationId xmlns:p14="http://schemas.microsoft.com/office/powerpoint/2010/main" val="1122880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7F5BDC-23AC-462A-9FF6-6A66A7C7D266}"/>
              </a:ext>
            </a:extLst>
          </p:cNvPr>
          <p:cNvSpPr>
            <a:spLocks noGrp="1"/>
          </p:cNvSpPr>
          <p:nvPr>
            <p:ph type="title"/>
          </p:nvPr>
        </p:nvSpPr>
        <p:spPr>
          <a:xfrm>
            <a:off x="1576136" y="741477"/>
            <a:ext cx="8366413" cy="810597"/>
          </a:xfrm>
        </p:spPr>
        <p:txBody>
          <a:bodyPr/>
          <a:lstStyle/>
          <a:p>
            <a:pPr algn="ctr" rtl="1"/>
            <a:r>
              <a:rPr lang="ar-JO" sz="4800" b="1" dirty="0">
                <a:solidFill>
                  <a:schemeClr val="bg1"/>
                </a:solidFill>
              </a:rPr>
              <a:t>الدرس الثاني : نقاء القلب</a:t>
            </a:r>
            <a:endParaRPr lang="en-US" sz="4800" b="1" dirty="0">
              <a:solidFill>
                <a:schemeClr val="bg1"/>
              </a:solidFill>
            </a:endParaRPr>
          </a:p>
        </p:txBody>
      </p:sp>
      <p:pic>
        <p:nvPicPr>
          <p:cNvPr id="7" name="Content Placeholder 6">
            <a:extLst>
              <a:ext uri="{FF2B5EF4-FFF2-40B4-BE49-F238E27FC236}">
                <a16:creationId xmlns:a16="http://schemas.microsoft.com/office/drawing/2014/main" id="{43371E29-81FE-49F2-8F6B-F7BFB77067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886" t="6065" r="3567" b="16150"/>
          <a:stretch/>
        </p:blipFill>
        <p:spPr>
          <a:xfrm>
            <a:off x="2204659" y="2499607"/>
            <a:ext cx="7469945" cy="32637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5778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51BD-C874-4816-A285-0B2AC59BCC70}"/>
              </a:ext>
            </a:extLst>
          </p:cNvPr>
          <p:cNvSpPr>
            <a:spLocks noGrp="1"/>
          </p:cNvSpPr>
          <p:nvPr>
            <p:ph type="title"/>
          </p:nvPr>
        </p:nvSpPr>
        <p:spPr>
          <a:xfrm>
            <a:off x="1487606" y="452718"/>
            <a:ext cx="8563228" cy="798566"/>
          </a:xfrm>
        </p:spPr>
        <p:txBody>
          <a:bodyPr/>
          <a:lstStyle/>
          <a:p>
            <a:pPr algn="ctr" rtl="1"/>
            <a:r>
              <a:rPr lang="ar-JO" b="1" dirty="0">
                <a:solidFill>
                  <a:schemeClr val="bg1"/>
                </a:solidFill>
              </a:rPr>
              <a:t>تطويب ذوي القلوب النقيّة :</a:t>
            </a:r>
            <a:endParaRPr lang="en-US" b="1" dirty="0">
              <a:solidFill>
                <a:schemeClr val="bg1"/>
              </a:solidFill>
            </a:endParaRPr>
          </a:p>
        </p:txBody>
      </p:sp>
      <p:sp>
        <p:nvSpPr>
          <p:cNvPr id="3" name="Content Placeholder 2">
            <a:extLst>
              <a:ext uri="{FF2B5EF4-FFF2-40B4-BE49-F238E27FC236}">
                <a16:creationId xmlns:a16="http://schemas.microsoft.com/office/drawing/2014/main" id="{70263090-A114-4448-809E-FCA0596D541F}"/>
              </a:ext>
            </a:extLst>
          </p:cNvPr>
          <p:cNvSpPr>
            <a:spLocks noGrp="1"/>
          </p:cNvSpPr>
          <p:nvPr>
            <p:ph idx="1"/>
          </p:nvPr>
        </p:nvSpPr>
        <p:spPr>
          <a:xfrm>
            <a:off x="1300391" y="1475403"/>
            <a:ext cx="9075295" cy="4420072"/>
          </a:xfrm>
        </p:spPr>
        <p:txBody>
          <a:bodyPr>
            <a:normAutofit/>
          </a:bodyPr>
          <a:lstStyle/>
          <a:p>
            <a:pPr algn="r" rtl="1">
              <a:lnSpc>
                <a:spcPct val="150000"/>
              </a:lnSpc>
            </a:pPr>
            <a:r>
              <a:rPr lang="ar-JO" sz="2400" b="1" dirty="0"/>
              <a:t>لقد باركَ السيّد المسيح أولئكَ الذين يهتمون بنقاوة قلوبهم وتطهيرها مِن الشرور وأدناس الخطيئة . أي الذين يهتمون بتطهير حياتهم الداخلية مِن كل أنواع الشرور والأثام.</a:t>
            </a:r>
          </a:p>
          <a:p>
            <a:pPr algn="r" rtl="1">
              <a:lnSpc>
                <a:spcPct val="150000"/>
              </a:lnSpc>
            </a:pPr>
            <a:r>
              <a:rPr lang="ar-JO" sz="2400" b="1" dirty="0"/>
              <a:t>المسيح يريد أن تكون قلوبنا نقية لأنَّ فيها تتأصل جذور الإيمان.</a:t>
            </a:r>
          </a:p>
          <a:p>
            <a:pPr algn="r" rtl="1">
              <a:lnSpc>
                <a:spcPct val="150000"/>
              </a:lnSpc>
            </a:pPr>
            <a:r>
              <a:rPr lang="ar-JO" sz="2400" b="1" dirty="0"/>
              <a:t>لقد نبَّه السيد المسيح الكتبه والفريسيين الذين يهتمون بنقاوة أجسادهم دون قلوبهم، حيثُ أنهم يدعون التقوى زوراً، بقوله لهم </a:t>
            </a:r>
            <a:r>
              <a:rPr lang="ar-JO" sz="2400" b="1" dirty="0">
                <a:solidFill>
                  <a:schemeClr val="bg1"/>
                </a:solidFill>
              </a:rPr>
              <a:t>" الويلُ لكم أيها الكتبه والفريسيون فإنكم تُنَقون خارج الكأس والجام وداخلهُما مملوءٌ خطفٌ ورذيلة " </a:t>
            </a:r>
            <a:r>
              <a:rPr lang="ar-JO" sz="2400" b="1" dirty="0">
                <a:solidFill>
                  <a:srgbClr val="FFC000"/>
                </a:solidFill>
              </a:rPr>
              <a:t>( متى 23 : 25 ) </a:t>
            </a:r>
            <a:r>
              <a:rPr lang="ar-JO" sz="2400" b="1" dirty="0"/>
              <a:t>.</a:t>
            </a:r>
          </a:p>
          <a:p>
            <a:pPr algn="r" rtl="1">
              <a:lnSpc>
                <a:spcPct val="150000"/>
              </a:lnSpc>
            </a:pPr>
            <a:r>
              <a:rPr lang="ar-JO" sz="2400" b="1" dirty="0"/>
              <a:t>وقد قصد بالكأس والجام مظاهر الإنسان الخارجية ، أمّا داخلهما فهو القلب.</a:t>
            </a:r>
          </a:p>
        </p:txBody>
      </p:sp>
    </p:spTree>
    <p:extLst>
      <p:ext uri="{BB962C8B-B14F-4D97-AF65-F5344CB8AC3E}">
        <p14:creationId xmlns:p14="http://schemas.microsoft.com/office/powerpoint/2010/main" val="37439092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A68D-2EC1-4CC1-BDEE-091C65925818}"/>
              </a:ext>
            </a:extLst>
          </p:cNvPr>
          <p:cNvSpPr>
            <a:spLocks noGrp="1"/>
          </p:cNvSpPr>
          <p:nvPr>
            <p:ph type="title"/>
          </p:nvPr>
        </p:nvSpPr>
        <p:spPr>
          <a:xfrm>
            <a:off x="1103312" y="452718"/>
            <a:ext cx="8947522" cy="858724"/>
          </a:xfrm>
        </p:spPr>
        <p:txBody>
          <a:bodyPr/>
          <a:lstStyle/>
          <a:p>
            <a:pPr algn="ctr" rtl="1"/>
            <a:r>
              <a:rPr lang="ar-JO" b="1" dirty="0">
                <a:solidFill>
                  <a:schemeClr val="bg1"/>
                </a:solidFill>
              </a:rPr>
              <a:t>القلب الصالح والقلب الشرير</a:t>
            </a:r>
            <a:endParaRPr lang="en-US" b="1" dirty="0">
              <a:solidFill>
                <a:schemeClr val="bg1"/>
              </a:solidFill>
            </a:endParaRPr>
          </a:p>
        </p:txBody>
      </p:sp>
      <p:sp>
        <p:nvSpPr>
          <p:cNvPr id="3" name="Content Placeholder 2">
            <a:extLst>
              <a:ext uri="{FF2B5EF4-FFF2-40B4-BE49-F238E27FC236}">
                <a16:creationId xmlns:a16="http://schemas.microsoft.com/office/drawing/2014/main" id="{2747AB23-0FCB-4AB3-A423-2347AA36C38B}"/>
              </a:ext>
            </a:extLst>
          </p:cNvPr>
          <p:cNvSpPr>
            <a:spLocks noGrp="1"/>
          </p:cNvSpPr>
          <p:nvPr>
            <p:ph idx="1"/>
          </p:nvPr>
        </p:nvSpPr>
        <p:spPr>
          <a:xfrm>
            <a:off x="1103312" y="1463370"/>
            <a:ext cx="9484370" cy="4287724"/>
          </a:xfrm>
        </p:spPr>
        <p:txBody>
          <a:bodyPr>
            <a:noAutofit/>
          </a:bodyPr>
          <a:lstStyle/>
          <a:p>
            <a:pPr algn="r" rtl="1">
              <a:lnSpc>
                <a:spcPct val="150000"/>
              </a:lnSpc>
            </a:pPr>
            <a:r>
              <a:rPr lang="ar-JO" sz="2400" b="1" dirty="0">
                <a:solidFill>
                  <a:schemeClr val="bg1"/>
                </a:solidFill>
              </a:rPr>
              <a:t>القلب هو ينبوع الصلاح أو الشَّر . اذا كانت مقاصدهُ سليمه صالحة كان صاحبهُ صالحاً. أمّا إذا كانت مقاصدهُ شريرة فصاحبهُ شرير حتماً.</a:t>
            </a:r>
          </a:p>
          <a:p>
            <a:pPr algn="r" rtl="1">
              <a:lnSpc>
                <a:spcPct val="150000"/>
              </a:lnSpc>
            </a:pPr>
            <a:r>
              <a:rPr lang="ar-JO" sz="2400" b="1" dirty="0">
                <a:solidFill>
                  <a:schemeClr val="bg1"/>
                </a:solidFill>
              </a:rPr>
              <a:t>الرجل ذو القلب الصالح يحظى بمحبة الله والبشر، لأنَّ الله يفرح بالإنسان الطاهر القلب ويحبهُ. </a:t>
            </a:r>
          </a:p>
          <a:p>
            <a:pPr algn="r" rtl="1">
              <a:lnSpc>
                <a:spcPct val="150000"/>
              </a:lnSpc>
            </a:pPr>
            <a:r>
              <a:rPr lang="ar-JO" sz="2400" b="1" dirty="0">
                <a:solidFill>
                  <a:schemeClr val="bg1"/>
                </a:solidFill>
              </a:rPr>
              <a:t>القلب الصالح لا يأتي بعمل إلا صلاحاً والقلب الشرير شَرّاً.</a:t>
            </a:r>
          </a:p>
          <a:p>
            <a:pPr algn="r" rtl="1">
              <a:lnSpc>
                <a:spcPct val="150000"/>
              </a:lnSpc>
            </a:pPr>
            <a:r>
              <a:rPr lang="ar-JO" sz="2400" b="1" dirty="0">
                <a:solidFill>
                  <a:schemeClr val="bg1"/>
                </a:solidFill>
              </a:rPr>
              <a:t>يقول السيّد المسيح (( الرجل الصالح في كِنزِ قلبهِ الصالح يُخرِجُ الصلاح والرجل الشرير مِن كنزِ قلبهِ الشرير يُخرِجُ الشرّ. لأنَّ مِن فضلَةِ القلب يتكلم اللِسان )). ( لوقا 6 : 45 ).</a:t>
            </a:r>
            <a:endParaRPr lang="en-US" sz="2400" b="1" dirty="0">
              <a:solidFill>
                <a:schemeClr val="bg1"/>
              </a:solidFill>
            </a:endParaRPr>
          </a:p>
        </p:txBody>
      </p:sp>
    </p:spTree>
    <p:extLst>
      <p:ext uri="{BB962C8B-B14F-4D97-AF65-F5344CB8AC3E}">
        <p14:creationId xmlns:p14="http://schemas.microsoft.com/office/powerpoint/2010/main" val="350227984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A3BF-79EA-4A7E-A8FD-FC4294AC9946}"/>
              </a:ext>
            </a:extLst>
          </p:cNvPr>
          <p:cNvSpPr>
            <a:spLocks noGrp="1"/>
          </p:cNvSpPr>
          <p:nvPr>
            <p:ph type="title"/>
          </p:nvPr>
        </p:nvSpPr>
        <p:spPr>
          <a:xfrm>
            <a:off x="1703680" y="741710"/>
            <a:ext cx="8458200" cy="810598"/>
          </a:xfrm>
        </p:spPr>
        <p:txBody>
          <a:bodyPr/>
          <a:lstStyle/>
          <a:p>
            <a:pPr algn="ctr" rtl="1"/>
            <a:r>
              <a:rPr lang="ar-JO" b="1" dirty="0">
                <a:solidFill>
                  <a:schemeClr val="bg1"/>
                </a:solidFill>
              </a:rPr>
              <a:t>الأمور التي تُدنِّس القلب</a:t>
            </a:r>
            <a:endParaRPr lang="en-US" b="1" dirty="0">
              <a:solidFill>
                <a:schemeClr val="bg1"/>
              </a:solidFill>
            </a:endParaRPr>
          </a:p>
        </p:txBody>
      </p:sp>
      <p:sp>
        <p:nvSpPr>
          <p:cNvPr id="3" name="Content Placeholder 2">
            <a:extLst>
              <a:ext uri="{FF2B5EF4-FFF2-40B4-BE49-F238E27FC236}">
                <a16:creationId xmlns:a16="http://schemas.microsoft.com/office/drawing/2014/main" id="{124C6646-5042-4C0F-ACCF-546FF97C3622}"/>
              </a:ext>
            </a:extLst>
          </p:cNvPr>
          <p:cNvSpPr>
            <a:spLocks noGrp="1"/>
          </p:cNvSpPr>
          <p:nvPr>
            <p:ph idx="1"/>
          </p:nvPr>
        </p:nvSpPr>
        <p:spPr>
          <a:xfrm>
            <a:off x="1703680" y="1841299"/>
            <a:ext cx="8614609" cy="4195481"/>
          </a:xfrm>
        </p:spPr>
        <p:txBody>
          <a:bodyPr>
            <a:normAutofit lnSpcReduction="10000"/>
          </a:bodyPr>
          <a:lstStyle/>
          <a:p>
            <a:pPr algn="r" rtl="1">
              <a:lnSpc>
                <a:spcPct val="150000"/>
              </a:lnSpc>
            </a:pPr>
            <a:r>
              <a:rPr lang="ar-JO" sz="2400" b="1" dirty="0">
                <a:solidFill>
                  <a:srgbClr val="FFC000"/>
                </a:solidFill>
              </a:rPr>
              <a:t>مِن الأمور التي تُدنِّس القلب هي :</a:t>
            </a:r>
          </a:p>
          <a:p>
            <a:pPr marL="0" indent="0" algn="r" rtl="1">
              <a:lnSpc>
                <a:spcPct val="150000"/>
              </a:lnSpc>
              <a:buNone/>
            </a:pPr>
            <a:r>
              <a:rPr lang="ar-JO" sz="2400" b="1" dirty="0">
                <a:solidFill>
                  <a:schemeClr val="bg1"/>
                </a:solidFill>
              </a:rPr>
              <a:t>1- الشهوات الجسديّة 2- الأفكار الرديئة 3- الميول الدنيئة مثل :</a:t>
            </a:r>
          </a:p>
          <a:p>
            <a:pPr marL="0" indent="0" algn="r" rtl="1">
              <a:lnSpc>
                <a:spcPct val="150000"/>
              </a:lnSpc>
              <a:buNone/>
            </a:pPr>
            <a:r>
              <a:rPr lang="ar-JO" sz="2400" b="1" dirty="0">
                <a:solidFill>
                  <a:srgbClr val="FFC000"/>
                </a:solidFill>
              </a:rPr>
              <a:t>( الطمع – الحسد – الإنتقام – الكذب – الكبرياء ).</a:t>
            </a:r>
          </a:p>
          <a:p>
            <a:pPr marL="0" indent="0" algn="r" rtl="1">
              <a:lnSpc>
                <a:spcPct val="150000"/>
              </a:lnSpc>
              <a:buNone/>
            </a:pPr>
            <a:r>
              <a:rPr lang="ar-JO" sz="2400" b="1" dirty="0">
                <a:solidFill>
                  <a:schemeClr val="bg1"/>
                </a:solidFill>
              </a:rPr>
              <a:t>هذه الأمور التي تدخل إلى قلب الإنسان وتستقر فيه وتنبعث منه فيما بعد هي التي تدنِّس الإنسان كما يقول السيّد المسيح (( لأنها من الداخل مِن قلوب الناس تنبعث الأفكار الرديئة : " </a:t>
            </a:r>
            <a:r>
              <a:rPr lang="ar-JO" sz="2400" b="1" dirty="0">
                <a:solidFill>
                  <a:srgbClr val="FFC000"/>
                </a:solidFill>
              </a:rPr>
              <a:t>الزنى ، الفجور ، القتل ، السرقة ، الخُبث ، الغِش ، العين الشريرة ، التجديف ، الكبرياء </a:t>
            </a:r>
            <a:r>
              <a:rPr lang="ar-JO" sz="2400" b="1" dirty="0">
                <a:solidFill>
                  <a:schemeClr val="bg1"/>
                </a:solidFill>
              </a:rPr>
              <a:t>" الجهل جميها تُنجِّس قلب الإنسان )). </a:t>
            </a:r>
            <a:r>
              <a:rPr lang="ar-JO" sz="1800" b="1" dirty="0">
                <a:solidFill>
                  <a:schemeClr val="bg1"/>
                </a:solidFill>
              </a:rPr>
              <a:t>(مرقس 7 : 21 ).</a:t>
            </a:r>
          </a:p>
          <a:p>
            <a:pPr marL="0" indent="0" algn="r" rtl="1">
              <a:lnSpc>
                <a:spcPct val="150000"/>
              </a:lnSpc>
              <a:buNone/>
            </a:pPr>
            <a:endParaRPr lang="en-US" sz="2400" b="1" dirty="0">
              <a:solidFill>
                <a:schemeClr val="bg1"/>
              </a:solidFill>
            </a:endParaRPr>
          </a:p>
        </p:txBody>
      </p:sp>
      <p:pic>
        <p:nvPicPr>
          <p:cNvPr id="5" name="Picture 4">
            <a:extLst>
              <a:ext uri="{FF2B5EF4-FFF2-40B4-BE49-F238E27FC236}">
                <a16:creationId xmlns:a16="http://schemas.microsoft.com/office/drawing/2014/main" id="{DAECBA77-385A-4F6D-90E0-EC80DF6FE9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948" y="1263316"/>
            <a:ext cx="1477464" cy="2069663"/>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918405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E789B-09FF-4591-9DA0-5E9863C9702F}"/>
              </a:ext>
            </a:extLst>
          </p:cNvPr>
          <p:cNvSpPr>
            <a:spLocks noGrp="1"/>
          </p:cNvSpPr>
          <p:nvPr>
            <p:ph type="title"/>
          </p:nvPr>
        </p:nvSpPr>
        <p:spPr>
          <a:xfrm>
            <a:off x="1214651" y="813665"/>
            <a:ext cx="8739930" cy="798566"/>
          </a:xfrm>
        </p:spPr>
        <p:txBody>
          <a:bodyPr/>
          <a:lstStyle/>
          <a:p>
            <a:pPr algn="ctr" rtl="1"/>
            <a:r>
              <a:rPr lang="ar-JO" b="1" dirty="0">
                <a:solidFill>
                  <a:schemeClr val="bg1"/>
                </a:solidFill>
              </a:rPr>
              <a:t>نقاء القلب شرط للدخول إلى ملكوت الله</a:t>
            </a:r>
            <a:endParaRPr lang="en-US" b="1" dirty="0">
              <a:solidFill>
                <a:schemeClr val="bg1"/>
              </a:solidFill>
            </a:endParaRPr>
          </a:p>
        </p:txBody>
      </p:sp>
      <p:pic>
        <p:nvPicPr>
          <p:cNvPr id="5" name="Picture 4">
            <a:extLst>
              <a:ext uri="{FF2B5EF4-FFF2-40B4-BE49-F238E27FC236}">
                <a16:creationId xmlns:a16="http://schemas.microsoft.com/office/drawing/2014/main" id="{303726D6-9BB5-4372-81F7-CAA8E9616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265" y="2743200"/>
            <a:ext cx="2940914" cy="29409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Rectangle: Rounded Corners 5">
            <a:extLst>
              <a:ext uri="{FF2B5EF4-FFF2-40B4-BE49-F238E27FC236}">
                <a16:creationId xmlns:a16="http://schemas.microsoft.com/office/drawing/2014/main" id="{01ABA5C0-FA5A-461E-864F-89630CE93B66}"/>
              </a:ext>
            </a:extLst>
          </p:cNvPr>
          <p:cNvSpPr/>
          <p:nvPr/>
        </p:nvSpPr>
        <p:spPr>
          <a:xfrm>
            <a:off x="4107976" y="2115403"/>
            <a:ext cx="6632812" cy="45583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lnSpc>
                <a:spcPct val="150000"/>
              </a:lnSpc>
            </a:pPr>
            <a:r>
              <a:rPr lang="ar-JO" sz="2400" b="1" dirty="0">
                <a:solidFill>
                  <a:schemeClr val="bg1"/>
                </a:solidFill>
              </a:rPr>
              <a:t>*- جعل السيّد المسيح طهارة القلب شرطاً أساسياً للدخول إلى هذا الملكوت. وذلك عندما سألهُ تلاميذه مَن العظيم في ملكوت السماء ؟ فدعا صبياً وقال لهم: ((الحق اقول لكم إن لم ترجعوا وتصيروا مثل الصبيان فلن تدخلوا ملكوت السموات)).</a:t>
            </a:r>
          </a:p>
          <a:p>
            <a:pPr algn="r" rtl="1">
              <a:lnSpc>
                <a:spcPct val="150000"/>
              </a:lnSpc>
            </a:pPr>
            <a:r>
              <a:rPr lang="ar-JO" sz="2400" b="1" dirty="0">
                <a:solidFill>
                  <a:schemeClr val="bg1"/>
                </a:solidFill>
              </a:rPr>
              <a:t>أيّ إنّ لم تتشبهوا بنقاء قلوب الأطفال وطهارة نفوسهم لن تدخلوا ملكوت السموات.</a:t>
            </a:r>
          </a:p>
          <a:p>
            <a:pPr algn="r" rtl="1">
              <a:lnSpc>
                <a:spcPct val="150000"/>
              </a:lnSpc>
            </a:pPr>
            <a:r>
              <a:rPr lang="ar-JO" sz="2400" b="1" dirty="0">
                <a:solidFill>
                  <a:schemeClr val="bg1"/>
                </a:solidFill>
              </a:rPr>
              <a:t>*- إنَّ غاية المؤمن في الحياة هي الفوز بالنعيم الأبدي أي ملكوت السموات.</a:t>
            </a:r>
            <a:endParaRPr lang="en-US" sz="2400" b="1" dirty="0">
              <a:solidFill>
                <a:schemeClr val="bg1"/>
              </a:solidFill>
            </a:endParaRPr>
          </a:p>
        </p:txBody>
      </p:sp>
    </p:spTree>
    <p:extLst>
      <p:ext uri="{BB962C8B-B14F-4D97-AF65-F5344CB8AC3E}">
        <p14:creationId xmlns:p14="http://schemas.microsoft.com/office/powerpoint/2010/main" val="384292395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3EEF-C89E-422E-9EA4-1AE5B9BF4F88}"/>
              </a:ext>
            </a:extLst>
          </p:cNvPr>
          <p:cNvSpPr>
            <a:spLocks noGrp="1"/>
          </p:cNvSpPr>
          <p:nvPr>
            <p:ph type="title"/>
          </p:nvPr>
        </p:nvSpPr>
        <p:spPr>
          <a:xfrm>
            <a:off x="1201003" y="561900"/>
            <a:ext cx="8808888" cy="720989"/>
          </a:xfrm>
        </p:spPr>
        <p:txBody>
          <a:bodyPr/>
          <a:lstStyle/>
          <a:p>
            <a:pPr algn="ctr" rtl="1"/>
            <a:r>
              <a:rPr lang="ar-JO" b="1" dirty="0">
                <a:solidFill>
                  <a:schemeClr val="bg1"/>
                </a:solidFill>
              </a:rPr>
              <a:t>ضرورة نقاء القلب للعبادة الحقيقية :</a:t>
            </a:r>
            <a:endParaRPr lang="en-US" b="1" dirty="0">
              <a:solidFill>
                <a:schemeClr val="bg1"/>
              </a:solidFill>
            </a:endParaRPr>
          </a:p>
        </p:txBody>
      </p:sp>
      <p:sp>
        <p:nvSpPr>
          <p:cNvPr id="3" name="Content Placeholder 2">
            <a:extLst>
              <a:ext uri="{FF2B5EF4-FFF2-40B4-BE49-F238E27FC236}">
                <a16:creationId xmlns:a16="http://schemas.microsoft.com/office/drawing/2014/main" id="{54C4DF63-3CA0-428D-A367-6F9B6D2AADB1}"/>
              </a:ext>
            </a:extLst>
          </p:cNvPr>
          <p:cNvSpPr>
            <a:spLocks noGrp="1"/>
          </p:cNvSpPr>
          <p:nvPr>
            <p:ph idx="1"/>
          </p:nvPr>
        </p:nvSpPr>
        <p:spPr>
          <a:xfrm>
            <a:off x="301237" y="1962315"/>
            <a:ext cx="7247241" cy="4643202"/>
          </a:xfrm>
        </p:spPr>
        <p:txBody>
          <a:bodyPr>
            <a:normAutofit/>
          </a:bodyPr>
          <a:lstStyle/>
          <a:p>
            <a:pPr algn="r" rtl="1">
              <a:lnSpc>
                <a:spcPct val="150000"/>
              </a:lnSpc>
            </a:pPr>
            <a:r>
              <a:rPr lang="ar-JO" sz="2400" b="1" dirty="0"/>
              <a:t>كما أنَّ نقاء القلب ضروري للدخول إلى الملكوت، كذلك هو ضروري للعبادة الحقيقية واستجابة الصلاة كقول الله (( يا بُني أعطني قلبك )) " أمثال 23 : 26 ".</a:t>
            </a:r>
          </a:p>
          <a:p>
            <a:pPr algn="r" rtl="1">
              <a:lnSpc>
                <a:spcPct val="150000"/>
              </a:lnSpc>
            </a:pPr>
            <a:r>
              <a:rPr lang="ar-JO" sz="2400" b="1" dirty="0"/>
              <a:t>أي عبادة لا تَصدُر عن قلب نقي وضمير طاهر هي مُزيَّفة وغير مقبولة لدى الله. </a:t>
            </a:r>
          </a:p>
          <a:p>
            <a:pPr algn="r" rtl="1">
              <a:lnSpc>
                <a:spcPct val="150000"/>
              </a:lnSpc>
            </a:pPr>
            <a:r>
              <a:rPr lang="ar-JO" sz="2400" b="1" dirty="0"/>
              <a:t>كذلك صاحب المزامير طلبَ إلى الله أن يُعطيهِ قلباً نقياً (( قلباً نقيّاً إخلِق فيَّ يا الله وروحاً مستقيماً جدِّد في داخلي )) (مزمور 51 : 10 ).</a:t>
            </a:r>
            <a:endParaRPr lang="en-US" sz="2400" b="1" dirty="0"/>
          </a:p>
        </p:txBody>
      </p:sp>
      <p:pic>
        <p:nvPicPr>
          <p:cNvPr id="5" name="Picture 4">
            <a:extLst>
              <a:ext uri="{FF2B5EF4-FFF2-40B4-BE49-F238E27FC236}">
                <a16:creationId xmlns:a16="http://schemas.microsoft.com/office/drawing/2014/main" id="{36AD1E04-7E10-41C2-AA07-0F12F3748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3336" y="1962314"/>
            <a:ext cx="3477954" cy="347795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95840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8BFFC1-E05D-4F81-B1D0-97D5D910C40B}"/>
              </a:ext>
            </a:extLst>
          </p:cNvPr>
          <p:cNvSpPr>
            <a:spLocks noGrp="1"/>
          </p:cNvSpPr>
          <p:nvPr>
            <p:ph idx="1"/>
          </p:nvPr>
        </p:nvSpPr>
        <p:spPr>
          <a:xfrm>
            <a:off x="2210661" y="3922662"/>
            <a:ext cx="7770677" cy="1376082"/>
          </a:xfrm>
        </p:spPr>
        <p:txBody>
          <a:bodyPr>
            <a:normAutofit/>
          </a:bodyPr>
          <a:lstStyle/>
          <a:p>
            <a:pPr marL="0" indent="0" algn="ctr" rtl="1">
              <a:buNone/>
            </a:pPr>
            <a:r>
              <a:rPr lang="ar-JO" sz="7200" b="1" dirty="0"/>
              <a:t>الله معكم أحبّتي</a:t>
            </a:r>
            <a:endParaRPr lang="en-US" sz="7200" b="1" dirty="0"/>
          </a:p>
        </p:txBody>
      </p:sp>
      <p:pic>
        <p:nvPicPr>
          <p:cNvPr id="4" name="Picture 3">
            <a:extLst>
              <a:ext uri="{FF2B5EF4-FFF2-40B4-BE49-F238E27FC236}">
                <a16:creationId xmlns:a16="http://schemas.microsoft.com/office/drawing/2014/main" id="{7DDA3D6A-42EB-47B4-AF15-18170A5CA57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4" b="74046" l="10000" r="93600"/>
                    </a14:imgEffect>
                  </a14:imgLayer>
                </a14:imgProps>
              </a:ext>
            </a:extLst>
          </a:blip>
          <a:stretch>
            <a:fillRect/>
          </a:stretch>
        </p:blipFill>
        <p:spPr>
          <a:xfrm>
            <a:off x="4490114" y="187499"/>
            <a:ext cx="3835020" cy="4019101"/>
          </a:xfrm>
          <a:prstGeom prst="rect">
            <a:avLst/>
          </a:prstGeom>
        </p:spPr>
      </p:pic>
    </p:spTree>
    <p:extLst>
      <p:ext uri="{BB962C8B-B14F-4D97-AF65-F5344CB8AC3E}">
        <p14:creationId xmlns:p14="http://schemas.microsoft.com/office/powerpoint/2010/main" val="1595756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107</TotalTime>
  <Words>456</Words>
  <Application>Microsoft Office PowerPoint</Application>
  <PresentationFormat>Widescreen</PresentationFormat>
  <Paragraphs>25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Times New Roman</vt:lpstr>
      <vt:lpstr>Wingdings 3</vt:lpstr>
      <vt:lpstr>Ion</vt:lpstr>
      <vt:lpstr>الدرس الثاني : نقاء القلب</vt:lpstr>
      <vt:lpstr>تطويب ذوي القلوب النقيّة :</vt:lpstr>
      <vt:lpstr>القلب الصالح والقلب الشرير</vt:lpstr>
      <vt:lpstr>الأمور التي تُدنِّس القلب</vt:lpstr>
      <vt:lpstr>نقاء القلب شرط للدخول إلى ملكوت الله</vt:lpstr>
      <vt:lpstr>ضرورة نقاء القلب للعبادة الحقيقية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الثاني : نقاء القلب</dc:title>
  <dc:creator>Admin</dc:creator>
  <cp:lastModifiedBy>Admin</cp:lastModifiedBy>
  <cp:revision>12</cp:revision>
  <dcterms:created xsi:type="dcterms:W3CDTF">2021-02-03T22:23:56Z</dcterms:created>
  <dcterms:modified xsi:type="dcterms:W3CDTF">2021-02-04T00:12:24Z</dcterms:modified>
</cp:coreProperties>
</file>