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4/11/2022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4/11/2022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4/11/2022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4/11/2022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4/11/2022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4/11/2022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C2B0-7C4E-4355-A7FE-87D0A5B24B51}"/>
              </a:ext>
            </a:extLst>
          </p:cNvPr>
          <p:cNvSpPr>
            <a:spLocks noGrp="1"/>
          </p:cNvSpPr>
          <p:nvPr>
            <p:ph type="ctrTitle"/>
          </p:nvPr>
        </p:nvSpPr>
        <p:spPr>
          <a:xfrm>
            <a:off x="1371600" y="715618"/>
            <a:ext cx="9448800" cy="978066"/>
          </a:xfrm>
        </p:spPr>
        <p:txBody>
          <a:bodyPr/>
          <a:lstStyle/>
          <a:p>
            <a:pPr algn="ctr" rtl="1"/>
            <a:r>
              <a:rPr lang="ar-JO" dirty="0"/>
              <a:t>الكبرياء</a:t>
            </a:r>
            <a:endParaRPr lang="en-US" dirty="0"/>
          </a:p>
        </p:txBody>
      </p:sp>
      <p:sp>
        <p:nvSpPr>
          <p:cNvPr id="3" name="Subtitle 2">
            <a:extLst>
              <a:ext uri="{FF2B5EF4-FFF2-40B4-BE49-F238E27FC236}">
                <a16:creationId xmlns:a16="http://schemas.microsoft.com/office/drawing/2014/main" id="{D7EF342A-D125-4EC5-86D3-B816E74990A1}"/>
              </a:ext>
            </a:extLst>
          </p:cNvPr>
          <p:cNvSpPr>
            <a:spLocks noGrp="1"/>
          </p:cNvSpPr>
          <p:nvPr>
            <p:ph type="subTitle" idx="1"/>
          </p:nvPr>
        </p:nvSpPr>
        <p:spPr>
          <a:xfrm>
            <a:off x="1000539" y="1839458"/>
            <a:ext cx="9819861" cy="3461412"/>
          </a:xfrm>
        </p:spPr>
        <p:txBody>
          <a:bodyPr>
            <a:normAutofit/>
          </a:bodyPr>
          <a:lstStyle/>
          <a:p>
            <a:pPr algn="r" rtl="1"/>
            <a:r>
              <a:rPr lang="ar-JO" sz="3200" b="1" dirty="0">
                <a:solidFill>
                  <a:srgbClr val="FF0000"/>
                </a:solidFill>
              </a:rPr>
              <a:t>النتاجات التعليمية:</a:t>
            </a:r>
            <a:endParaRPr lang="en-US" sz="3200" b="1" dirty="0">
              <a:solidFill>
                <a:srgbClr val="FF0000"/>
              </a:solidFill>
            </a:endParaRPr>
          </a:p>
          <a:p>
            <a:pPr marL="457200" lvl="0" indent="-457200" algn="r" rtl="1">
              <a:buFont typeface="+mj-lt"/>
              <a:buAutoNum type="arabicPeriod"/>
            </a:pPr>
            <a:r>
              <a:rPr lang="ar-JO" sz="3200" b="1" dirty="0">
                <a:solidFill>
                  <a:srgbClr val="FF0000"/>
                </a:solidFill>
              </a:rPr>
              <a:t>معرفة معنى الكبرياء.</a:t>
            </a:r>
            <a:endParaRPr lang="en-US" sz="3200" b="1" dirty="0">
              <a:solidFill>
                <a:srgbClr val="FF0000"/>
              </a:solidFill>
            </a:endParaRPr>
          </a:p>
          <a:p>
            <a:pPr marL="457200" lvl="0" indent="-457200" algn="r" rtl="1">
              <a:buFont typeface="+mj-lt"/>
              <a:buAutoNum type="arabicPeriod"/>
            </a:pPr>
            <a:r>
              <a:rPr lang="ar-JO" sz="3200" b="1" dirty="0">
                <a:solidFill>
                  <a:srgbClr val="FF0000"/>
                </a:solidFill>
              </a:rPr>
              <a:t>تحديد نوايا الفريسي المتكبّر.</a:t>
            </a:r>
            <a:endParaRPr lang="en-US" sz="3200" b="1" dirty="0">
              <a:solidFill>
                <a:srgbClr val="FF0000"/>
              </a:solidFill>
            </a:endParaRPr>
          </a:p>
          <a:p>
            <a:pPr marL="457200" lvl="0" indent="-457200" algn="r" rtl="1">
              <a:buFont typeface="+mj-lt"/>
              <a:buAutoNum type="arabicPeriod"/>
            </a:pPr>
            <a:r>
              <a:rPr lang="ar-JO" sz="3200" b="1" dirty="0">
                <a:solidFill>
                  <a:srgbClr val="FF0000"/>
                </a:solidFill>
              </a:rPr>
              <a:t>معرفة كيف المسيح أذلّ كبرياء الفرّيسي.</a:t>
            </a:r>
            <a:endParaRPr lang="en-US" sz="3200" b="1" dirty="0">
              <a:solidFill>
                <a:srgbClr val="FF0000"/>
              </a:solidFill>
            </a:endParaRPr>
          </a:p>
          <a:p>
            <a:pPr marL="457200" lvl="0" indent="-457200" algn="r" rtl="1">
              <a:buFont typeface="+mj-lt"/>
              <a:buAutoNum type="arabicPeriod"/>
            </a:pPr>
            <a:r>
              <a:rPr lang="ar-JO" sz="3200" b="1" dirty="0">
                <a:solidFill>
                  <a:srgbClr val="FF0000"/>
                </a:solidFill>
              </a:rPr>
              <a:t>الموازنة بين عمل الخاطئة وعمل سمعان الفرّيسي.</a:t>
            </a:r>
            <a:endParaRPr lang="en-US" sz="3200" b="1" dirty="0">
              <a:solidFill>
                <a:srgbClr val="FF0000"/>
              </a:solidFill>
            </a:endParaRPr>
          </a:p>
        </p:txBody>
      </p:sp>
    </p:spTree>
    <p:extLst>
      <p:ext uri="{BB962C8B-B14F-4D97-AF65-F5344CB8AC3E}">
        <p14:creationId xmlns:p14="http://schemas.microsoft.com/office/powerpoint/2010/main" val="2652690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D944D-AA3D-481F-8BA9-3B4C687BC982}"/>
              </a:ext>
            </a:extLst>
          </p:cNvPr>
          <p:cNvSpPr>
            <a:spLocks noGrp="1"/>
          </p:cNvSpPr>
          <p:nvPr>
            <p:ph type="title"/>
          </p:nvPr>
        </p:nvSpPr>
        <p:spPr>
          <a:xfrm>
            <a:off x="1790700" y="751121"/>
            <a:ext cx="8610600" cy="1293028"/>
          </a:xfrm>
        </p:spPr>
        <p:txBody>
          <a:bodyPr/>
          <a:lstStyle/>
          <a:p>
            <a:pPr algn="ctr" rtl="1"/>
            <a:r>
              <a:rPr lang="ar-JO" b="1" dirty="0">
                <a:solidFill>
                  <a:srgbClr val="FF0000"/>
                </a:solidFill>
              </a:rPr>
              <a:t>الكبرياء</a:t>
            </a:r>
            <a:endParaRPr lang="en-US" b="1" dirty="0">
              <a:solidFill>
                <a:srgbClr val="FF0000"/>
              </a:solidFill>
            </a:endParaRPr>
          </a:p>
        </p:txBody>
      </p:sp>
      <p:sp>
        <p:nvSpPr>
          <p:cNvPr id="3" name="Content Placeholder 2">
            <a:extLst>
              <a:ext uri="{FF2B5EF4-FFF2-40B4-BE49-F238E27FC236}">
                <a16:creationId xmlns:a16="http://schemas.microsoft.com/office/drawing/2014/main" id="{97557174-A106-4B4A-A957-68561F3A7D84}"/>
              </a:ext>
            </a:extLst>
          </p:cNvPr>
          <p:cNvSpPr>
            <a:spLocks noGrp="1"/>
          </p:cNvSpPr>
          <p:nvPr>
            <p:ph idx="1"/>
          </p:nvPr>
        </p:nvSpPr>
        <p:spPr/>
        <p:txBody>
          <a:bodyPr>
            <a:normAutofit/>
          </a:bodyPr>
          <a:lstStyle/>
          <a:p>
            <a:pPr marL="0" indent="0" algn="r" rtl="1">
              <a:buNone/>
            </a:pPr>
            <a:r>
              <a:rPr lang="ar-JO" sz="3200" b="1" dirty="0"/>
              <a:t>الكبرياء: هو أكبر الرذائل وأعظم عامل للسقوط وخير دليل لذلك سقوط ابليس عندما حاول ان يصير إلهاً.</a:t>
            </a:r>
            <a:endParaRPr lang="en-US" sz="3200" b="1" dirty="0"/>
          </a:p>
        </p:txBody>
      </p:sp>
    </p:spTree>
    <p:extLst>
      <p:ext uri="{BB962C8B-B14F-4D97-AF65-F5344CB8AC3E}">
        <p14:creationId xmlns:p14="http://schemas.microsoft.com/office/powerpoint/2010/main" val="3564432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8BB5E-80C6-4262-8CF5-35E9769445F0}"/>
              </a:ext>
            </a:extLst>
          </p:cNvPr>
          <p:cNvSpPr>
            <a:spLocks noGrp="1"/>
          </p:cNvSpPr>
          <p:nvPr>
            <p:ph type="title"/>
          </p:nvPr>
        </p:nvSpPr>
        <p:spPr>
          <a:xfrm>
            <a:off x="1790700" y="1144604"/>
            <a:ext cx="8610600" cy="1293028"/>
          </a:xfrm>
        </p:spPr>
        <p:txBody>
          <a:bodyPr>
            <a:normAutofit/>
          </a:bodyPr>
          <a:lstStyle/>
          <a:p>
            <a:pPr algn="ctr" rtl="1"/>
            <a:r>
              <a:rPr lang="ar-JO" sz="4400" b="1" dirty="0">
                <a:solidFill>
                  <a:srgbClr val="FF0000"/>
                </a:solidFill>
              </a:rPr>
              <a:t>تحديد نوايا الفريسي المتكبر</a:t>
            </a:r>
            <a:endParaRPr lang="en-US" sz="4400" b="1" dirty="0">
              <a:solidFill>
                <a:srgbClr val="FF0000"/>
              </a:solidFill>
            </a:endParaRPr>
          </a:p>
        </p:txBody>
      </p:sp>
      <p:sp>
        <p:nvSpPr>
          <p:cNvPr id="3" name="Content Placeholder 2">
            <a:extLst>
              <a:ext uri="{FF2B5EF4-FFF2-40B4-BE49-F238E27FC236}">
                <a16:creationId xmlns:a16="http://schemas.microsoft.com/office/drawing/2014/main" id="{37DFF746-ADF2-43E5-9E62-75FE0D5F3DEF}"/>
              </a:ext>
            </a:extLst>
          </p:cNvPr>
          <p:cNvSpPr>
            <a:spLocks noGrp="1"/>
          </p:cNvSpPr>
          <p:nvPr>
            <p:ph idx="1"/>
          </p:nvPr>
        </p:nvSpPr>
        <p:spPr>
          <a:xfrm>
            <a:off x="1364974" y="3309452"/>
            <a:ext cx="10074965" cy="2881023"/>
          </a:xfrm>
        </p:spPr>
        <p:txBody>
          <a:bodyPr>
            <a:normAutofit/>
          </a:bodyPr>
          <a:lstStyle/>
          <a:p>
            <a:pPr algn="ctr" rtl="1"/>
            <a:r>
              <a:rPr lang="ar-JO" sz="3600" dirty="0"/>
              <a:t>لقد أساء الظن بالرب يسوع المسيح فانتقد في قلبه تصرُّف السيد المسيح الذي رحَّبَ بإمرأة خاطئة كهذه ومنحها غفرانه، إذ كان يتوقع مِن المسيح أن يكيل له المديح والثناء، وهذا نتيجة لكبريائه الناتج عن اعتماده على بره الذاتي دون بر الله.</a:t>
            </a:r>
            <a:endParaRPr lang="en-US" sz="3600" dirty="0"/>
          </a:p>
        </p:txBody>
      </p:sp>
    </p:spTree>
    <p:extLst>
      <p:ext uri="{BB962C8B-B14F-4D97-AF65-F5344CB8AC3E}">
        <p14:creationId xmlns:p14="http://schemas.microsoft.com/office/powerpoint/2010/main" val="3178252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4BB-F0D2-42B5-BEA0-E37D2DE3B750}"/>
              </a:ext>
            </a:extLst>
          </p:cNvPr>
          <p:cNvSpPr>
            <a:spLocks noGrp="1"/>
          </p:cNvSpPr>
          <p:nvPr>
            <p:ph type="title"/>
          </p:nvPr>
        </p:nvSpPr>
        <p:spPr>
          <a:xfrm>
            <a:off x="1909969" y="1487454"/>
            <a:ext cx="8610600" cy="911926"/>
          </a:xfrm>
        </p:spPr>
        <p:txBody>
          <a:bodyPr/>
          <a:lstStyle/>
          <a:p>
            <a:pPr algn="ctr" rtl="1"/>
            <a:r>
              <a:rPr lang="ar-JO" b="1" dirty="0">
                <a:solidFill>
                  <a:srgbClr val="FF0000"/>
                </a:solidFill>
              </a:rPr>
              <a:t>المسيح يذل كبرياء الفرِّيسي</a:t>
            </a:r>
            <a:endParaRPr lang="en-US" b="1" dirty="0">
              <a:solidFill>
                <a:srgbClr val="FF0000"/>
              </a:solidFill>
            </a:endParaRPr>
          </a:p>
        </p:txBody>
      </p:sp>
      <p:sp>
        <p:nvSpPr>
          <p:cNvPr id="3" name="Content Placeholder 2">
            <a:extLst>
              <a:ext uri="{FF2B5EF4-FFF2-40B4-BE49-F238E27FC236}">
                <a16:creationId xmlns:a16="http://schemas.microsoft.com/office/drawing/2014/main" id="{7F819E76-6B1E-4BFB-9E46-AAD7495CE782}"/>
              </a:ext>
            </a:extLst>
          </p:cNvPr>
          <p:cNvSpPr>
            <a:spLocks noGrp="1"/>
          </p:cNvSpPr>
          <p:nvPr>
            <p:ph idx="1"/>
          </p:nvPr>
        </p:nvSpPr>
        <p:spPr>
          <a:xfrm>
            <a:off x="685800" y="2769529"/>
            <a:ext cx="10820400" cy="2973788"/>
          </a:xfrm>
        </p:spPr>
        <p:txBody>
          <a:bodyPr>
            <a:normAutofit/>
          </a:bodyPr>
          <a:lstStyle/>
          <a:p>
            <a:pPr marL="0" indent="0" algn="r" rtl="1">
              <a:buNone/>
            </a:pPr>
            <a:r>
              <a:rPr lang="ar-JO" sz="3200" b="1" dirty="0"/>
              <a:t>عندما طرح الرب يسوع مثل الرجلين المديونين، واحد مديون بقيمة 500 دينار والآخر 50 دينار ولم يكن معهما ليوفيان دينهما فسامح الدائن الرجلين بدينهما، برأيك يا سمعان من يكون أكثر حباً للدائن، المديون بـ 500 أم المديون بـ 50 فأجاب سمعان المديون أكثر.</a:t>
            </a:r>
            <a:endParaRPr lang="en-US" sz="3200" b="1" dirty="0"/>
          </a:p>
          <a:p>
            <a:pPr marL="0" indent="0" algn="r" rtl="1">
              <a:buNone/>
            </a:pPr>
            <a:endParaRPr lang="en-US" sz="3200" b="1" dirty="0"/>
          </a:p>
        </p:txBody>
      </p:sp>
    </p:spTree>
    <p:extLst>
      <p:ext uri="{BB962C8B-B14F-4D97-AF65-F5344CB8AC3E}">
        <p14:creationId xmlns:p14="http://schemas.microsoft.com/office/powerpoint/2010/main" val="930317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0735E-8026-4779-9914-E9748582D2C4}"/>
              </a:ext>
            </a:extLst>
          </p:cNvPr>
          <p:cNvSpPr>
            <a:spLocks noGrp="1"/>
          </p:cNvSpPr>
          <p:nvPr>
            <p:ph type="title"/>
          </p:nvPr>
        </p:nvSpPr>
        <p:spPr>
          <a:xfrm>
            <a:off x="2095501" y="1513958"/>
            <a:ext cx="8610600" cy="1123960"/>
          </a:xfrm>
        </p:spPr>
        <p:txBody>
          <a:bodyPr/>
          <a:lstStyle/>
          <a:p>
            <a:pPr algn="ctr" rtl="1"/>
            <a:r>
              <a:rPr lang="ar-JO" b="1" dirty="0">
                <a:solidFill>
                  <a:srgbClr val="FF0000"/>
                </a:solidFill>
              </a:rPr>
              <a:t>الموازنة بين عمل الخاطئة وعمل سمعان الفرّيسي</a:t>
            </a:r>
            <a:endParaRPr lang="en-US" b="1" dirty="0">
              <a:solidFill>
                <a:srgbClr val="FF0000"/>
              </a:solidFill>
            </a:endParaRPr>
          </a:p>
        </p:txBody>
      </p:sp>
      <p:sp>
        <p:nvSpPr>
          <p:cNvPr id="3" name="Content Placeholder 2">
            <a:extLst>
              <a:ext uri="{FF2B5EF4-FFF2-40B4-BE49-F238E27FC236}">
                <a16:creationId xmlns:a16="http://schemas.microsoft.com/office/drawing/2014/main" id="{373D3899-628D-4EF0-A96F-DFD1A8EB15D0}"/>
              </a:ext>
            </a:extLst>
          </p:cNvPr>
          <p:cNvSpPr>
            <a:spLocks noGrp="1"/>
          </p:cNvSpPr>
          <p:nvPr>
            <p:ph idx="1"/>
          </p:nvPr>
        </p:nvSpPr>
        <p:spPr>
          <a:xfrm>
            <a:off x="685800" y="3429000"/>
            <a:ext cx="10820400" cy="2456953"/>
          </a:xfrm>
        </p:spPr>
        <p:txBody>
          <a:bodyPr>
            <a:normAutofit/>
          </a:bodyPr>
          <a:lstStyle/>
          <a:p>
            <a:pPr algn="r" rtl="1"/>
            <a:r>
              <a:rPr lang="ar-JO" sz="3200" b="1" dirty="0"/>
              <a:t>الخاطئة غسلت رجلَّيّ الرَّب يسوع بالدموع ومسحتهما بأغلى الأطياب ومسحتهما بشعر رأسها.</a:t>
            </a:r>
            <a:endParaRPr lang="en-US" sz="3200" b="1" dirty="0"/>
          </a:p>
          <a:p>
            <a:pPr algn="r" rtl="1"/>
            <a:r>
              <a:rPr lang="ar-JO" sz="3200" b="1" dirty="0"/>
              <a:t>أما سمعان فلم يغسلهما حتى بالماء ولم يدهنهما ولو بزيت بسيط.</a:t>
            </a:r>
            <a:endParaRPr lang="en-US" sz="3200" b="1" dirty="0"/>
          </a:p>
          <a:p>
            <a:pPr marL="0" indent="0" algn="r" rtl="1">
              <a:buNone/>
            </a:pPr>
            <a:endParaRPr lang="en-US" sz="3200" b="1" dirty="0"/>
          </a:p>
        </p:txBody>
      </p:sp>
    </p:spTree>
    <p:extLst>
      <p:ext uri="{BB962C8B-B14F-4D97-AF65-F5344CB8AC3E}">
        <p14:creationId xmlns:p14="http://schemas.microsoft.com/office/powerpoint/2010/main" val="381650264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62</TotalTime>
  <Words>179</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Times New Roman</vt:lpstr>
      <vt:lpstr>Vapor Trail</vt:lpstr>
      <vt:lpstr>الكبرياء</vt:lpstr>
      <vt:lpstr>الكبرياء</vt:lpstr>
      <vt:lpstr>تحديد نوايا الفريسي المتكبر</vt:lpstr>
      <vt:lpstr>المسيح يذل كبرياء الفرِّيسي</vt:lpstr>
      <vt:lpstr>الموازنة بين عمل الخاطئة وعمل سمعان الفرّيسي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الكبرياء</dc:title>
  <dc:creator>Admin</dc:creator>
  <cp:lastModifiedBy>Admin</cp:lastModifiedBy>
  <cp:revision>10</cp:revision>
  <dcterms:created xsi:type="dcterms:W3CDTF">2021-01-01T20:26:30Z</dcterms:created>
  <dcterms:modified xsi:type="dcterms:W3CDTF">2022-04-11T06:14:36Z</dcterms:modified>
</cp:coreProperties>
</file>