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8" r:id="rId4"/>
    <p:sldId id="259" r:id="rId5"/>
    <p:sldId id="262" r:id="rId6"/>
    <p:sldId id="260" r:id="rId7"/>
    <p:sldId id="261"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91865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82067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238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762021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985766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t>2/9/2023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255188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t>2/9/2023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2165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018572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07752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52962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7472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37407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37653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2/9/2023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28399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2/9/2023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15283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48A87A34-81AB-432B-8DAE-1953F412C126}" type="datetimeFigureOut">
              <a:rPr lang="en-US" smtClean="0"/>
              <a:t>2/9/2023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525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286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2/9/2023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56946302"/>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70FC6-8425-4195-8AC0-D76AF46C82AD}"/>
              </a:ext>
            </a:extLst>
          </p:cNvPr>
          <p:cNvSpPr>
            <a:spLocks noGrp="1"/>
          </p:cNvSpPr>
          <p:nvPr>
            <p:ph type="ctrTitle"/>
          </p:nvPr>
        </p:nvSpPr>
        <p:spPr>
          <a:xfrm>
            <a:off x="2054086" y="569844"/>
            <a:ext cx="8342243" cy="887896"/>
          </a:xfrm>
        </p:spPr>
        <p:txBody>
          <a:bodyPr/>
          <a:lstStyle/>
          <a:p>
            <a:pPr algn="ctr" rtl="1"/>
            <a:r>
              <a:rPr lang="ar-JO" sz="4800" b="1" dirty="0">
                <a:solidFill>
                  <a:schemeClr val="bg1"/>
                </a:solidFill>
              </a:rPr>
              <a:t>التعصُّب العِرقي</a:t>
            </a:r>
            <a:endParaRPr lang="en-US" sz="4800" b="1" dirty="0">
              <a:solidFill>
                <a:schemeClr val="bg1"/>
              </a:solidFill>
            </a:endParaRPr>
          </a:p>
        </p:txBody>
      </p:sp>
      <p:sp>
        <p:nvSpPr>
          <p:cNvPr id="3" name="Subtitle 2">
            <a:extLst>
              <a:ext uri="{FF2B5EF4-FFF2-40B4-BE49-F238E27FC236}">
                <a16:creationId xmlns:a16="http://schemas.microsoft.com/office/drawing/2014/main" id="{DD4E9700-D0F6-4301-8512-07186AE4B621}"/>
              </a:ext>
            </a:extLst>
          </p:cNvPr>
          <p:cNvSpPr>
            <a:spLocks noGrp="1"/>
          </p:cNvSpPr>
          <p:nvPr>
            <p:ph type="subTitle" idx="1"/>
          </p:nvPr>
        </p:nvSpPr>
        <p:spPr>
          <a:xfrm>
            <a:off x="4136102" y="2802836"/>
            <a:ext cx="7022227" cy="3810000"/>
          </a:xfrm>
        </p:spPr>
        <p:txBody>
          <a:bodyPr>
            <a:normAutofit/>
          </a:bodyPr>
          <a:lstStyle/>
          <a:p>
            <a:pPr algn="r" rtl="1"/>
            <a:r>
              <a:rPr lang="ar-JO" sz="2800" b="1" dirty="0">
                <a:solidFill>
                  <a:srgbClr val="FF0000"/>
                </a:solidFill>
                <a:latin typeface="Arial" panose="020B0604020202020204" pitchFamily="34" charset="0"/>
                <a:cs typeface="Arial" panose="020B0604020202020204" pitchFamily="34" charset="0"/>
              </a:rPr>
              <a:t>النتاجات التعليمية:</a:t>
            </a:r>
            <a:endParaRPr lang="en-US" sz="2800" b="1" dirty="0">
              <a:solidFill>
                <a:srgbClr val="FF0000"/>
              </a:solidFill>
              <a:latin typeface="Arial" panose="020B0604020202020204" pitchFamily="34" charset="0"/>
              <a:cs typeface="Arial" panose="020B0604020202020204" pitchFamily="34" charset="0"/>
            </a:endParaRPr>
          </a:p>
          <a:p>
            <a:pPr lvl="0" algn="r" rtl="1"/>
            <a:r>
              <a:rPr lang="ar-JO" sz="2800" b="1" dirty="0">
                <a:solidFill>
                  <a:srgbClr val="FFC000"/>
                </a:solidFill>
                <a:latin typeface="Arial" panose="020B0604020202020204" pitchFamily="34" charset="0"/>
                <a:cs typeface="Arial" panose="020B0604020202020204" pitchFamily="34" charset="0"/>
              </a:rPr>
              <a:t>1- حفظ الآيات التي تتحدث عن التعصب العرقي.</a:t>
            </a:r>
            <a:endParaRPr lang="en-US" sz="2800" b="1" dirty="0">
              <a:solidFill>
                <a:srgbClr val="FFC000"/>
              </a:solidFill>
              <a:latin typeface="Arial" panose="020B0604020202020204" pitchFamily="34" charset="0"/>
              <a:cs typeface="Arial" panose="020B0604020202020204" pitchFamily="34" charset="0"/>
            </a:endParaRPr>
          </a:p>
          <a:p>
            <a:pPr lvl="0" algn="r" rtl="1"/>
            <a:r>
              <a:rPr lang="ar-JO" sz="2800" b="1" dirty="0">
                <a:solidFill>
                  <a:srgbClr val="FFC000"/>
                </a:solidFill>
                <a:latin typeface="Arial" panose="020B0604020202020204" pitchFamily="34" charset="0"/>
                <a:cs typeface="Arial" panose="020B0604020202020204" pitchFamily="34" charset="0"/>
              </a:rPr>
              <a:t>2- معرفة من هُم السامريون.</a:t>
            </a:r>
            <a:endParaRPr lang="en-US" sz="2800" b="1" dirty="0">
              <a:solidFill>
                <a:srgbClr val="FFC000"/>
              </a:solidFill>
              <a:latin typeface="Arial" panose="020B0604020202020204" pitchFamily="34" charset="0"/>
              <a:cs typeface="Arial" panose="020B0604020202020204" pitchFamily="34" charset="0"/>
            </a:endParaRPr>
          </a:p>
          <a:p>
            <a:pPr lvl="0" algn="r" rtl="1"/>
            <a:r>
              <a:rPr lang="ar-JO" sz="2800" b="1" dirty="0">
                <a:solidFill>
                  <a:srgbClr val="FFC000"/>
                </a:solidFill>
                <a:latin typeface="Arial" panose="020B0604020202020204" pitchFamily="34" charset="0"/>
                <a:cs typeface="Arial" panose="020B0604020202020204" pitchFamily="34" charset="0"/>
              </a:rPr>
              <a:t>3- تحديد الفرق بين ناموس موسى وناموس السيد المسيح.</a:t>
            </a:r>
            <a:endParaRPr lang="en-US" sz="2800" b="1" dirty="0">
              <a:solidFill>
                <a:srgbClr val="FFC000"/>
              </a:solidFill>
              <a:latin typeface="Arial" panose="020B0604020202020204" pitchFamily="34" charset="0"/>
              <a:cs typeface="Arial" panose="020B0604020202020204" pitchFamily="34" charset="0"/>
            </a:endParaRPr>
          </a:p>
          <a:p>
            <a:pPr lvl="0" algn="r" rtl="1"/>
            <a:r>
              <a:rPr lang="ar-JO" sz="2800" b="1" dirty="0">
                <a:solidFill>
                  <a:srgbClr val="FFC000"/>
                </a:solidFill>
                <a:latin typeface="Arial" panose="020B0604020202020204" pitchFamily="34" charset="0"/>
                <a:cs typeface="Arial" panose="020B0604020202020204" pitchFamily="34" charset="0"/>
              </a:rPr>
              <a:t>4- يستنتج ما هو عمل التضحية.</a:t>
            </a:r>
            <a:endParaRPr lang="en-US" sz="2800" b="1" dirty="0">
              <a:solidFill>
                <a:srgbClr val="FFC000"/>
              </a:solidFill>
              <a:latin typeface="Arial" panose="020B0604020202020204" pitchFamily="34" charset="0"/>
              <a:cs typeface="Arial" panose="020B0604020202020204" pitchFamily="34" charset="0"/>
            </a:endParaRPr>
          </a:p>
          <a:p>
            <a:pPr lvl="0" algn="r" rtl="1"/>
            <a:r>
              <a:rPr lang="ar-JO" sz="2800" b="1" dirty="0">
                <a:solidFill>
                  <a:srgbClr val="FFC000"/>
                </a:solidFill>
                <a:latin typeface="Arial" panose="020B0604020202020204" pitchFamily="34" charset="0"/>
                <a:cs typeface="Arial" panose="020B0604020202020204" pitchFamily="34" charset="0"/>
              </a:rPr>
              <a:t>5- يُعرِّف القريب.</a:t>
            </a:r>
            <a:endParaRPr lang="en-US" sz="2800" b="1" dirty="0">
              <a:solidFill>
                <a:srgbClr val="FFC000"/>
              </a:solidFill>
              <a:latin typeface="Arial" panose="020B0604020202020204" pitchFamily="34" charset="0"/>
              <a:cs typeface="Arial" panose="020B0604020202020204" pitchFamily="34" charset="0"/>
            </a:endParaRPr>
          </a:p>
          <a:p>
            <a:pPr algn="r" rtl="1"/>
            <a:endParaRPr lang="en-US" sz="2800" b="1" dirty="0">
              <a:solidFill>
                <a:srgbClr val="FFC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26AF9C09-D8B9-4AEE-AC48-141A421D6E9E}"/>
              </a:ext>
            </a:extLst>
          </p:cNvPr>
          <p:cNvPicPr>
            <a:picLocks noChangeAspect="1"/>
          </p:cNvPicPr>
          <p:nvPr/>
        </p:nvPicPr>
        <p:blipFill>
          <a:blip r:embed="rId2"/>
          <a:stretch>
            <a:fillRect/>
          </a:stretch>
        </p:blipFill>
        <p:spPr>
          <a:xfrm>
            <a:off x="243510" y="1457740"/>
            <a:ext cx="3892592" cy="2626417"/>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297861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1000"/>
                                        <p:tgtEl>
                                          <p:spTgt spid="3">
                                            <p:txEl>
                                              <p:pRg st="2" end="2"/>
                                            </p:txEl>
                                          </p:spTgt>
                                        </p:tgtEl>
                                      </p:cBhvr>
                                    </p:animEffect>
                                    <p:anim calcmode="lin" valueType="num">
                                      <p:cBhvr>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1000"/>
                                        <p:tgtEl>
                                          <p:spTgt spid="3">
                                            <p:txEl>
                                              <p:pRg st="3" end="3"/>
                                            </p:txEl>
                                          </p:spTgt>
                                        </p:tgtEl>
                                      </p:cBhvr>
                                    </p:animEffect>
                                    <p:anim calcmode="lin" valueType="num">
                                      <p:cBhvr>
                                        <p:cTn id="2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1000"/>
                                        <p:tgtEl>
                                          <p:spTgt spid="3">
                                            <p:txEl>
                                              <p:pRg st="4" end="4"/>
                                            </p:txEl>
                                          </p:spTgt>
                                        </p:tgtEl>
                                      </p:cBhvr>
                                    </p:animEffect>
                                    <p:anim calcmode="lin" valueType="num">
                                      <p:cBhvr>
                                        <p:cTn id="3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1000"/>
                                        <p:tgtEl>
                                          <p:spTgt spid="3">
                                            <p:txEl>
                                              <p:pRg st="5" end="5"/>
                                            </p:txEl>
                                          </p:spTgt>
                                        </p:tgtEl>
                                      </p:cBhvr>
                                    </p:animEffect>
                                    <p:anim calcmode="lin" valueType="num">
                                      <p:cBhvr>
                                        <p:cTn id="3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5EC10-07D6-4ED0-86CA-8F4B5ECAEB1B}"/>
              </a:ext>
            </a:extLst>
          </p:cNvPr>
          <p:cNvSpPr>
            <a:spLocks noGrp="1"/>
          </p:cNvSpPr>
          <p:nvPr>
            <p:ph type="title"/>
          </p:nvPr>
        </p:nvSpPr>
        <p:spPr>
          <a:xfrm>
            <a:off x="1697935" y="516836"/>
            <a:ext cx="8579364" cy="878828"/>
          </a:xfrm>
        </p:spPr>
        <p:txBody>
          <a:bodyPr/>
          <a:lstStyle/>
          <a:p>
            <a:pPr algn="ctr" rtl="1"/>
            <a:r>
              <a:rPr lang="ar-JO" sz="5400" b="1" dirty="0">
                <a:solidFill>
                  <a:schemeClr val="bg1"/>
                </a:solidFill>
              </a:rPr>
              <a:t>الآيات</a:t>
            </a:r>
            <a:r>
              <a:rPr lang="en-US" sz="5400" b="1" dirty="0">
                <a:solidFill>
                  <a:schemeClr val="bg1"/>
                </a:solidFill>
              </a:rPr>
              <a:t> </a:t>
            </a:r>
            <a:r>
              <a:rPr lang="ar-JO" sz="5400" b="1" dirty="0">
                <a:solidFill>
                  <a:schemeClr val="bg1"/>
                </a:solidFill>
              </a:rPr>
              <a:t>من الكتاب المقدس</a:t>
            </a:r>
            <a:endParaRPr lang="en-US" sz="5400" b="1" dirty="0">
              <a:solidFill>
                <a:schemeClr val="bg1"/>
              </a:solidFill>
            </a:endParaRPr>
          </a:p>
        </p:txBody>
      </p:sp>
      <p:sp>
        <p:nvSpPr>
          <p:cNvPr id="3" name="Content Placeholder 2">
            <a:extLst>
              <a:ext uri="{FF2B5EF4-FFF2-40B4-BE49-F238E27FC236}">
                <a16:creationId xmlns:a16="http://schemas.microsoft.com/office/drawing/2014/main" id="{9474317C-F814-4FD0-971F-4754FB8F5DD6}"/>
              </a:ext>
            </a:extLst>
          </p:cNvPr>
          <p:cNvSpPr>
            <a:spLocks noGrp="1"/>
          </p:cNvSpPr>
          <p:nvPr>
            <p:ph idx="1"/>
          </p:nvPr>
        </p:nvSpPr>
        <p:spPr>
          <a:xfrm>
            <a:off x="331304" y="5763314"/>
            <a:ext cx="10827363" cy="577850"/>
          </a:xfrm>
        </p:spPr>
        <p:txBody>
          <a:bodyPr>
            <a:noAutofit/>
          </a:bodyPr>
          <a:lstStyle/>
          <a:p>
            <a:pPr marL="0" indent="0" algn="r" rtl="1">
              <a:lnSpc>
                <a:spcPct val="150000"/>
              </a:lnSpc>
              <a:buNone/>
            </a:pPr>
            <a:r>
              <a:rPr lang="ar-JO" sz="2400" b="1" dirty="0">
                <a:solidFill>
                  <a:srgbClr val="FFC000"/>
                </a:solidFill>
                <a:latin typeface="Arial" panose="020B0604020202020204" pitchFamily="34" charset="0"/>
                <a:cs typeface="Arial" panose="020B0604020202020204" pitchFamily="34" charset="0"/>
              </a:rPr>
              <a:t>(( ليسَ يهوديّ ولا يونانيّ، ليسَ عَبدٌ ولا حُرٌ ليسَ ذكرٌ ولا أنثى لأنهم جميعًا واحد في المسيح يسوع )).</a:t>
            </a:r>
            <a:endParaRPr lang="en-US" sz="2400" b="1" dirty="0">
              <a:solidFill>
                <a:srgbClr val="FFC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6E7B156-E2A9-4F37-86F4-84E725F7DD48}"/>
              </a:ext>
            </a:extLst>
          </p:cNvPr>
          <p:cNvSpPr txBox="1"/>
          <p:nvPr/>
        </p:nvSpPr>
        <p:spPr>
          <a:xfrm>
            <a:off x="238876" y="1825487"/>
            <a:ext cx="10919791" cy="577850"/>
          </a:xfrm>
          <a:prstGeom prst="rect">
            <a:avLst/>
          </a:prstGeom>
          <a:noFill/>
        </p:spPr>
        <p:txBody>
          <a:bodyPr wrap="square" rtlCol="0">
            <a:spAutoFit/>
          </a:bodyPr>
          <a:lstStyle/>
          <a:p>
            <a:pPr algn="r" rtl="1">
              <a:lnSpc>
                <a:spcPct val="150000"/>
              </a:lnSpc>
            </a:pPr>
            <a:r>
              <a:rPr lang="ar-JO" sz="2400" b="1" dirty="0">
                <a:solidFill>
                  <a:srgbClr val="FFC000"/>
                </a:solidFill>
                <a:latin typeface="Arial" panose="020B0604020202020204" pitchFamily="34" charset="0"/>
              </a:rPr>
              <a:t>(( كيف تطلُب مني أن تشرَب وأنتَ يهودي وأنا سامريّة، واليهود لا يخالطونَ السامريين )) ( يوحنا 4 :9).</a:t>
            </a:r>
            <a:endParaRPr lang="en-US" sz="2400" b="1" dirty="0">
              <a:solidFill>
                <a:srgbClr val="FFC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03BC64F7-37F1-4166-8C79-9E7EB8619A8D}"/>
              </a:ext>
            </a:extLst>
          </p:cNvPr>
          <p:cNvSpPr txBox="1"/>
          <p:nvPr/>
        </p:nvSpPr>
        <p:spPr>
          <a:xfrm>
            <a:off x="331304" y="2924796"/>
            <a:ext cx="10827363" cy="1131848"/>
          </a:xfrm>
          <a:prstGeom prst="rect">
            <a:avLst/>
          </a:prstGeom>
          <a:noFill/>
        </p:spPr>
        <p:txBody>
          <a:bodyPr wrap="square" rtlCol="0">
            <a:spAutoFit/>
          </a:bodyPr>
          <a:lstStyle/>
          <a:p>
            <a:pPr algn="r" rtl="1">
              <a:lnSpc>
                <a:spcPct val="150000"/>
              </a:lnSpc>
            </a:pPr>
            <a:r>
              <a:rPr lang="ar-JO" sz="2400" b="1" dirty="0">
                <a:solidFill>
                  <a:srgbClr val="FFC000"/>
                </a:solidFill>
                <a:latin typeface="Arial" panose="020B0604020202020204" pitchFamily="34" charset="0"/>
              </a:rPr>
              <a:t>(( لقد سمعتم أنه قيل أحبِبْ قريبكَ وأبغض عدوكَ، أمّا أنا فأقول لكم أحبوا أعدائكم وأحسنوا إلى مَن يُبغِضَكُم وصلّوا لأجلِ مَن يَنعَتَكُم ويَضطَهِدَكُم )) (متى 43_44).</a:t>
            </a:r>
          </a:p>
        </p:txBody>
      </p:sp>
      <p:sp>
        <p:nvSpPr>
          <p:cNvPr id="6" name="TextBox 5">
            <a:extLst>
              <a:ext uri="{FF2B5EF4-FFF2-40B4-BE49-F238E27FC236}">
                <a16:creationId xmlns:a16="http://schemas.microsoft.com/office/drawing/2014/main" id="{B68F57DE-77A4-4FFD-8D1E-C1C3DA2A0119}"/>
              </a:ext>
            </a:extLst>
          </p:cNvPr>
          <p:cNvSpPr txBox="1"/>
          <p:nvPr/>
        </p:nvSpPr>
        <p:spPr>
          <a:xfrm>
            <a:off x="1033333" y="4498393"/>
            <a:ext cx="10125334" cy="577850"/>
          </a:xfrm>
          <a:prstGeom prst="rect">
            <a:avLst/>
          </a:prstGeom>
          <a:noFill/>
        </p:spPr>
        <p:txBody>
          <a:bodyPr wrap="square" rtlCol="0">
            <a:spAutoFit/>
          </a:bodyPr>
          <a:lstStyle/>
          <a:p>
            <a:pPr algn="r" rtl="1">
              <a:lnSpc>
                <a:spcPct val="150000"/>
              </a:lnSpc>
            </a:pPr>
            <a:r>
              <a:rPr lang="ar-JO" sz="2400" b="1" dirty="0">
                <a:solidFill>
                  <a:srgbClr val="FFC000"/>
                </a:solidFill>
                <a:latin typeface="Arial" panose="020B0604020202020204" pitchFamily="34" charset="0"/>
              </a:rPr>
              <a:t>(( مَن أُمّي وأخوتي ... لأنَّ مَن يَعمَل مشيئة الله، ذاكَ هوَ أَخي وأختي وأمي )).</a:t>
            </a:r>
          </a:p>
        </p:txBody>
      </p:sp>
    </p:spTree>
    <p:extLst>
      <p:ext uri="{BB962C8B-B14F-4D97-AF65-F5344CB8AC3E}">
        <p14:creationId xmlns:p14="http://schemas.microsoft.com/office/powerpoint/2010/main" val="3122102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0" dur="25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80">
                                          <p:stCondLst>
                                            <p:cond delay="0"/>
                                          </p:stCondLst>
                                        </p:cTn>
                                        <p:tgtEl>
                                          <p:spTgt spid="5"/>
                                        </p:tgtEl>
                                      </p:cBhvr>
                                    </p:animEffect>
                                    <p:anim calcmode="lin" valueType="num">
                                      <p:cBhvr>
                                        <p:cTn id="3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41" dur="26">
                                          <p:stCondLst>
                                            <p:cond delay="650"/>
                                          </p:stCondLst>
                                        </p:cTn>
                                        <p:tgtEl>
                                          <p:spTgt spid="5"/>
                                        </p:tgtEl>
                                      </p:cBhvr>
                                      <p:to x="100000" y="60000"/>
                                    </p:animScale>
                                    <p:animScale>
                                      <p:cBhvr>
                                        <p:cTn id="42" dur="166" decel="50000">
                                          <p:stCondLst>
                                            <p:cond delay="676"/>
                                          </p:stCondLst>
                                        </p:cTn>
                                        <p:tgtEl>
                                          <p:spTgt spid="5"/>
                                        </p:tgtEl>
                                      </p:cBhvr>
                                      <p:to x="100000" y="100000"/>
                                    </p:animScale>
                                    <p:animScale>
                                      <p:cBhvr>
                                        <p:cTn id="43" dur="26">
                                          <p:stCondLst>
                                            <p:cond delay="1312"/>
                                          </p:stCondLst>
                                        </p:cTn>
                                        <p:tgtEl>
                                          <p:spTgt spid="5"/>
                                        </p:tgtEl>
                                      </p:cBhvr>
                                      <p:to x="100000" y="80000"/>
                                    </p:animScale>
                                    <p:animScale>
                                      <p:cBhvr>
                                        <p:cTn id="44" dur="166" decel="50000">
                                          <p:stCondLst>
                                            <p:cond delay="1338"/>
                                          </p:stCondLst>
                                        </p:cTn>
                                        <p:tgtEl>
                                          <p:spTgt spid="5"/>
                                        </p:tgtEl>
                                      </p:cBhvr>
                                      <p:to x="100000" y="100000"/>
                                    </p:animScale>
                                    <p:animScale>
                                      <p:cBhvr>
                                        <p:cTn id="45" dur="26">
                                          <p:stCondLst>
                                            <p:cond delay="1642"/>
                                          </p:stCondLst>
                                        </p:cTn>
                                        <p:tgtEl>
                                          <p:spTgt spid="5"/>
                                        </p:tgtEl>
                                      </p:cBhvr>
                                      <p:to x="100000" y="90000"/>
                                    </p:animScale>
                                    <p:animScale>
                                      <p:cBhvr>
                                        <p:cTn id="46" dur="166" decel="50000">
                                          <p:stCondLst>
                                            <p:cond delay="1668"/>
                                          </p:stCondLst>
                                        </p:cTn>
                                        <p:tgtEl>
                                          <p:spTgt spid="5"/>
                                        </p:tgtEl>
                                      </p:cBhvr>
                                      <p:to x="100000" y="100000"/>
                                    </p:animScale>
                                    <p:animScale>
                                      <p:cBhvr>
                                        <p:cTn id="47" dur="26">
                                          <p:stCondLst>
                                            <p:cond delay="1808"/>
                                          </p:stCondLst>
                                        </p:cTn>
                                        <p:tgtEl>
                                          <p:spTgt spid="5"/>
                                        </p:tgtEl>
                                      </p:cBhvr>
                                      <p:to x="100000" y="95000"/>
                                    </p:animScale>
                                    <p:animScale>
                                      <p:cBhvr>
                                        <p:cTn id="48" dur="166" decel="50000">
                                          <p:stCondLst>
                                            <p:cond delay="1834"/>
                                          </p:stCondLst>
                                        </p:cTn>
                                        <p:tgtEl>
                                          <p:spTgt spid="5"/>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animEffect transition="in" filter="randombar(horizontal)">
                                      <p:cBhvr>
                                        <p:cTn id="53" dur="250"/>
                                        <p:tgtEl>
                                          <p:spTgt spid="5">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6">
                                            <p:txEl>
                                              <p:pRg st="0" end="0"/>
                                            </p:txEl>
                                          </p:spTgt>
                                        </p:tgtEl>
                                        <p:attrNameLst>
                                          <p:attrName>style.visibility</p:attrName>
                                        </p:attrNameLst>
                                      </p:cBhvr>
                                      <p:to>
                                        <p:strVal val="visible"/>
                                      </p:to>
                                    </p:set>
                                    <p:animEffect transition="in" filter="randombar(horizontal)">
                                      <p:cBhvr>
                                        <p:cTn id="58" dur="250"/>
                                        <p:tgtEl>
                                          <p:spTgt spid="6">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3">
                                            <p:txEl>
                                              <p:pRg st="0" end="0"/>
                                            </p:txEl>
                                          </p:spTgt>
                                        </p:tgtEl>
                                        <p:attrNameLst>
                                          <p:attrName>style.visibility</p:attrName>
                                        </p:attrNameLst>
                                      </p:cBhvr>
                                      <p:to>
                                        <p:strVal val="visible"/>
                                      </p:to>
                                    </p:set>
                                    <p:animEffect transition="in" filter="randombar(horizontal)">
                                      <p:cBhvr>
                                        <p:cTn id="63" dur="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D2E7-8F09-40A9-BD02-1152D94AF34C}"/>
              </a:ext>
            </a:extLst>
          </p:cNvPr>
          <p:cNvSpPr>
            <a:spLocks noGrp="1"/>
          </p:cNvSpPr>
          <p:nvPr>
            <p:ph type="title"/>
          </p:nvPr>
        </p:nvSpPr>
        <p:spPr>
          <a:xfrm>
            <a:off x="1490605" y="1010377"/>
            <a:ext cx="8559248" cy="765415"/>
          </a:xfrm>
        </p:spPr>
        <p:txBody>
          <a:bodyPr/>
          <a:lstStyle/>
          <a:p>
            <a:pPr algn="ctr" rtl="1"/>
            <a:r>
              <a:rPr lang="ar-JO" b="1" dirty="0">
                <a:solidFill>
                  <a:schemeClr val="bg1"/>
                </a:solidFill>
                <a:latin typeface="Arial" panose="020B0604020202020204" pitchFamily="34" charset="0"/>
                <a:cs typeface="Arial" panose="020B0604020202020204" pitchFamily="34" charset="0"/>
              </a:rPr>
              <a:t>مَن هُم السامريون؟</a:t>
            </a:r>
            <a:endParaRPr lang="en-US" b="1"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CB952D0-1B7C-4E19-8F3E-E946C9A3277E}"/>
              </a:ext>
            </a:extLst>
          </p:cNvPr>
          <p:cNvSpPr>
            <a:spLocks noGrp="1"/>
          </p:cNvSpPr>
          <p:nvPr>
            <p:ph idx="1"/>
          </p:nvPr>
        </p:nvSpPr>
        <p:spPr>
          <a:xfrm>
            <a:off x="1296958" y="2158936"/>
            <a:ext cx="8946541" cy="3579256"/>
          </a:xfrm>
        </p:spPr>
        <p:txBody>
          <a:bodyPr>
            <a:normAutofit/>
          </a:bodyPr>
          <a:lstStyle/>
          <a:p>
            <a:pPr marL="0" indent="0" algn="ctr" rtl="1">
              <a:buNone/>
            </a:pPr>
            <a:r>
              <a:rPr lang="ar-JO" sz="4000" b="1" dirty="0">
                <a:solidFill>
                  <a:srgbClr val="FF0000"/>
                </a:solidFill>
              </a:rPr>
              <a:t>السامريون: </a:t>
            </a:r>
            <a:r>
              <a:rPr lang="ar-JO" sz="4000" b="1" dirty="0">
                <a:solidFill>
                  <a:srgbClr val="FFC000"/>
                </a:solidFill>
              </a:rPr>
              <a:t>هُم قومٌ أتى بِهِم شلمناصر مَلِك البابليين مِن بلاده على أثر سَبيِهِ لليهود الذين كانوا يُقيمونَ في السامِرَة وإسكانِهِ إياهُم فيها فنشبت بينهم وبين اليهود عداوةً ضارية وكراهية شديدة حتى بدا اسم السامري في نظر اليهود مرادفاً لكلمة مَرذول أو حقير.</a:t>
            </a:r>
            <a:endParaRPr lang="en-US" sz="4000" b="1" dirty="0">
              <a:solidFill>
                <a:srgbClr val="FFC000"/>
              </a:solidFill>
            </a:endParaRPr>
          </a:p>
        </p:txBody>
      </p:sp>
    </p:spTree>
    <p:extLst>
      <p:ext uri="{BB962C8B-B14F-4D97-AF65-F5344CB8AC3E}">
        <p14:creationId xmlns:p14="http://schemas.microsoft.com/office/powerpoint/2010/main" val="32718337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4694F-6CA2-4694-969E-C9B1EB6A4D37}"/>
              </a:ext>
            </a:extLst>
          </p:cNvPr>
          <p:cNvSpPr>
            <a:spLocks noGrp="1"/>
          </p:cNvSpPr>
          <p:nvPr>
            <p:ph type="title"/>
          </p:nvPr>
        </p:nvSpPr>
        <p:spPr>
          <a:xfrm>
            <a:off x="1521019" y="1152941"/>
            <a:ext cx="8610600" cy="977450"/>
          </a:xfrm>
        </p:spPr>
        <p:txBody>
          <a:bodyPr/>
          <a:lstStyle/>
          <a:p>
            <a:pPr algn="ctr" rtl="1"/>
            <a:r>
              <a:rPr lang="ar-JO" sz="4400" b="1" dirty="0">
                <a:solidFill>
                  <a:schemeClr val="bg1"/>
                </a:solidFill>
              </a:rPr>
              <a:t>الفرق بين ناموس موسى وناموس المسيح</a:t>
            </a:r>
            <a:endParaRPr lang="en-US" sz="4400" b="1" dirty="0">
              <a:solidFill>
                <a:schemeClr val="bg1"/>
              </a:solidFill>
            </a:endParaRPr>
          </a:p>
        </p:txBody>
      </p:sp>
      <p:sp>
        <p:nvSpPr>
          <p:cNvPr id="3" name="Content Placeholder 2">
            <a:extLst>
              <a:ext uri="{FF2B5EF4-FFF2-40B4-BE49-F238E27FC236}">
                <a16:creationId xmlns:a16="http://schemas.microsoft.com/office/drawing/2014/main" id="{2DB8E245-A259-4A1C-BA60-285BF267382B}"/>
              </a:ext>
            </a:extLst>
          </p:cNvPr>
          <p:cNvSpPr>
            <a:spLocks noGrp="1"/>
          </p:cNvSpPr>
          <p:nvPr>
            <p:ph idx="1"/>
          </p:nvPr>
        </p:nvSpPr>
        <p:spPr>
          <a:xfrm>
            <a:off x="1736035" y="4207564"/>
            <a:ext cx="8998226" cy="1497495"/>
          </a:xfrm>
        </p:spPr>
        <p:txBody>
          <a:bodyPr>
            <a:normAutofit/>
          </a:bodyPr>
          <a:lstStyle/>
          <a:p>
            <a:pPr marL="0" indent="0" algn="r" rtl="1">
              <a:lnSpc>
                <a:spcPct val="150000"/>
              </a:lnSpc>
              <a:buNone/>
            </a:pPr>
            <a:r>
              <a:rPr lang="ar-JO" sz="2800" b="1" dirty="0">
                <a:cs typeface="+mn-cs"/>
              </a:rPr>
              <a:t>أمّا </a:t>
            </a:r>
            <a:r>
              <a:rPr lang="ar-JO" sz="2800" b="1" dirty="0">
                <a:solidFill>
                  <a:srgbClr val="FFC000"/>
                </a:solidFill>
                <a:cs typeface="+mn-cs"/>
              </a:rPr>
              <a:t>ناموس المسيح </a:t>
            </a:r>
            <a:r>
              <a:rPr lang="ar-JO" sz="2800" b="1" dirty="0">
                <a:cs typeface="+mn-cs"/>
              </a:rPr>
              <a:t>فجعلَ كُلَّ شَخصٍ هوَ قريب، وأنّ نُحِبَهُ ويكونَ لنا قريباً وأخاً وأن نُحِبَ عَدوِّنا ونُحسِنَ لِمَن يُسيء لنا.</a:t>
            </a:r>
            <a:endParaRPr lang="en-US" sz="2800" b="1" dirty="0">
              <a:cs typeface="+mn-cs"/>
            </a:endParaRPr>
          </a:p>
        </p:txBody>
      </p:sp>
      <p:sp>
        <p:nvSpPr>
          <p:cNvPr id="4" name="TextBox 3">
            <a:extLst>
              <a:ext uri="{FF2B5EF4-FFF2-40B4-BE49-F238E27FC236}">
                <a16:creationId xmlns:a16="http://schemas.microsoft.com/office/drawing/2014/main" id="{2050F955-5D29-4B41-9AAE-ACC0E71E8D6E}"/>
              </a:ext>
            </a:extLst>
          </p:cNvPr>
          <p:cNvSpPr txBox="1"/>
          <p:nvPr/>
        </p:nvSpPr>
        <p:spPr>
          <a:xfrm>
            <a:off x="1457739" y="2516715"/>
            <a:ext cx="9276522" cy="1304524"/>
          </a:xfrm>
          <a:prstGeom prst="rect">
            <a:avLst/>
          </a:prstGeom>
          <a:noFill/>
        </p:spPr>
        <p:txBody>
          <a:bodyPr wrap="square" rtlCol="0">
            <a:spAutoFit/>
          </a:bodyPr>
          <a:lstStyle/>
          <a:p>
            <a:pPr algn="r" rtl="1">
              <a:lnSpc>
                <a:spcPct val="150000"/>
              </a:lnSpc>
            </a:pPr>
            <a:r>
              <a:rPr lang="ar-JO" sz="2800" b="1" dirty="0"/>
              <a:t> إنَّ </a:t>
            </a:r>
            <a:r>
              <a:rPr lang="ar-JO" sz="2800" b="1" dirty="0">
                <a:solidFill>
                  <a:srgbClr val="FFC000"/>
                </a:solidFill>
              </a:rPr>
              <a:t>الناموس الموسَوي </a:t>
            </a:r>
            <a:r>
              <a:rPr lang="ar-JO" sz="2800" b="1" dirty="0"/>
              <a:t>قضى على اليهودي أن يُحِب قريبَهُ ويَبغِض عَدوه وبذلكَ جعلَ فاصِلاً بينَ اليهودي وغير اليهودي.</a:t>
            </a:r>
            <a:endParaRPr lang="en-US" sz="2800" b="1" dirty="0"/>
          </a:p>
        </p:txBody>
      </p:sp>
    </p:spTree>
    <p:extLst>
      <p:ext uri="{BB962C8B-B14F-4D97-AF65-F5344CB8AC3E}">
        <p14:creationId xmlns:p14="http://schemas.microsoft.com/office/powerpoint/2010/main" val="896209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circle(in)">
                                      <p:cBhvr>
                                        <p:cTn id="13" dur="20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circle(in)">
                                      <p:cBhvr>
                                        <p:cTn id="18"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3D508-1362-45B8-9994-C3F6EFDC6489}"/>
              </a:ext>
            </a:extLst>
          </p:cNvPr>
          <p:cNvSpPr>
            <a:spLocks noGrp="1"/>
          </p:cNvSpPr>
          <p:nvPr>
            <p:ph type="title"/>
          </p:nvPr>
        </p:nvSpPr>
        <p:spPr>
          <a:xfrm>
            <a:off x="1007165" y="638249"/>
            <a:ext cx="9136434" cy="845995"/>
          </a:xfrm>
        </p:spPr>
        <p:txBody>
          <a:bodyPr/>
          <a:lstStyle/>
          <a:p>
            <a:pPr algn="r" rtl="1"/>
            <a:r>
              <a:rPr lang="ar-JO" b="1" dirty="0">
                <a:solidFill>
                  <a:schemeClr val="bg1"/>
                </a:solidFill>
              </a:rPr>
              <a:t>غاية المسيح من ضرب مثل السامري الصالح </a:t>
            </a:r>
            <a:endParaRPr lang="en-US" b="1" dirty="0">
              <a:solidFill>
                <a:schemeClr val="bg1"/>
              </a:solidFill>
            </a:endParaRPr>
          </a:p>
        </p:txBody>
      </p:sp>
      <p:sp>
        <p:nvSpPr>
          <p:cNvPr id="3" name="Content Placeholder 2">
            <a:extLst>
              <a:ext uri="{FF2B5EF4-FFF2-40B4-BE49-F238E27FC236}">
                <a16:creationId xmlns:a16="http://schemas.microsoft.com/office/drawing/2014/main" id="{441487FA-2D52-445A-924B-0DA019B552B5}"/>
              </a:ext>
            </a:extLst>
          </p:cNvPr>
          <p:cNvSpPr>
            <a:spLocks noGrp="1"/>
          </p:cNvSpPr>
          <p:nvPr>
            <p:ph idx="1"/>
          </p:nvPr>
        </p:nvSpPr>
        <p:spPr>
          <a:xfrm>
            <a:off x="3869635" y="4778277"/>
            <a:ext cx="7434469" cy="1272209"/>
          </a:xfrm>
        </p:spPr>
        <p:txBody>
          <a:bodyPr>
            <a:normAutofit fontScale="92500" lnSpcReduction="20000"/>
          </a:bodyPr>
          <a:lstStyle/>
          <a:p>
            <a:pPr marL="0" indent="0" algn="r" rtl="1">
              <a:lnSpc>
                <a:spcPct val="150000"/>
              </a:lnSpc>
              <a:buNone/>
            </a:pPr>
            <a:r>
              <a:rPr lang="ar-JO" sz="3200" b="1" dirty="0">
                <a:solidFill>
                  <a:schemeClr val="bg1"/>
                </a:solidFill>
              </a:rPr>
              <a:t>*</a:t>
            </a:r>
            <a:r>
              <a:rPr lang="ar-JO" sz="3200" b="1" dirty="0">
                <a:solidFill>
                  <a:srgbClr val="FFC000"/>
                </a:solidFill>
              </a:rPr>
              <a:t> السامري الصالح يرمز إلى السيّد المسيح الذي ضحى بنفسه في سبيل خلاص جنسِنا البشري.</a:t>
            </a:r>
          </a:p>
        </p:txBody>
      </p:sp>
      <p:pic>
        <p:nvPicPr>
          <p:cNvPr id="7" name="Picture 6">
            <a:extLst>
              <a:ext uri="{FF2B5EF4-FFF2-40B4-BE49-F238E27FC236}">
                <a16:creationId xmlns:a16="http://schemas.microsoft.com/office/drawing/2014/main" id="{D9B20193-C39D-4DBF-ACF1-03292A2A51F0}"/>
              </a:ext>
            </a:extLst>
          </p:cNvPr>
          <p:cNvPicPr>
            <a:picLocks noChangeAspect="1"/>
          </p:cNvPicPr>
          <p:nvPr/>
        </p:nvPicPr>
        <p:blipFill>
          <a:blip r:embed="rId2"/>
          <a:stretch>
            <a:fillRect/>
          </a:stretch>
        </p:blipFill>
        <p:spPr>
          <a:xfrm>
            <a:off x="243972" y="2097616"/>
            <a:ext cx="3423257" cy="4127721"/>
          </a:xfrm>
          <a:prstGeom prst="rect">
            <a:avLst/>
          </a:prstGeom>
          <a:ln w="88900" cap="sq" cmpd="thickThin">
            <a:solidFill>
              <a:srgbClr val="000000"/>
            </a:solidFill>
            <a:prstDash val="solid"/>
            <a:miter lim="800000"/>
          </a:ln>
          <a:effectLst>
            <a:innerShdw blurRad="76200">
              <a:srgbClr val="000000"/>
            </a:innerShdw>
          </a:effectLst>
        </p:spPr>
      </p:pic>
      <p:sp>
        <p:nvSpPr>
          <p:cNvPr id="4" name="TextBox 3">
            <a:extLst>
              <a:ext uri="{FF2B5EF4-FFF2-40B4-BE49-F238E27FC236}">
                <a16:creationId xmlns:a16="http://schemas.microsoft.com/office/drawing/2014/main" id="{84F1DC1F-576C-42B9-9933-69AE93A3FF00}"/>
              </a:ext>
            </a:extLst>
          </p:cNvPr>
          <p:cNvSpPr txBox="1"/>
          <p:nvPr/>
        </p:nvSpPr>
        <p:spPr>
          <a:xfrm>
            <a:off x="4214192" y="2131276"/>
            <a:ext cx="6970644" cy="584775"/>
          </a:xfrm>
          <a:prstGeom prst="rect">
            <a:avLst/>
          </a:prstGeom>
          <a:noFill/>
        </p:spPr>
        <p:txBody>
          <a:bodyPr wrap="square" rtlCol="0">
            <a:spAutoFit/>
          </a:bodyPr>
          <a:lstStyle/>
          <a:p>
            <a:pPr algn="r" rtl="1"/>
            <a:r>
              <a:rPr lang="ar-JO" sz="3200" b="1" dirty="0">
                <a:solidFill>
                  <a:srgbClr val="FFC000"/>
                </a:solidFill>
              </a:rPr>
              <a:t> أولاً : </a:t>
            </a:r>
            <a:r>
              <a:rPr lang="ar-JO" sz="3200" b="1" dirty="0">
                <a:solidFill>
                  <a:srgbClr val="C00000"/>
                </a:solidFill>
              </a:rPr>
              <a:t>حتى يؤنب جميع مَن يُسيئون الظن بغيرهم . </a:t>
            </a:r>
          </a:p>
        </p:txBody>
      </p:sp>
      <p:sp>
        <p:nvSpPr>
          <p:cNvPr id="5" name="TextBox 4">
            <a:extLst>
              <a:ext uri="{FF2B5EF4-FFF2-40B4-BE49-F238E27FC236}">
                <a16:creationId xmlns:a16="http://schemas.microsoft.com/office/drawing/2014/main" id="{D8457A62-F1BE-4A9B-AABF-61BF2BF5EA07}"/>
              </a:ext>
            </a:extLst>
          </p:cNvPr>
          <p:cNvSpPr txBox="1"/>
          <p:nvPr/>
        </p:nvSpPr>
        <p:spPr>
          <a:xfrm>
            <a:off x="4108173" y="3108528"/>
            <a:ext cx="6970644" cy="1077218"/>
          </a:xfrm>
          <a:prstGeom prst="rect">
            <a:avLst/>
          </a:prstGeom>
          <a:noFill/>
        </p:spPr>
        <p:txBody>
          <a:bodyPr wrap="square" rtlCol="0">
            <a:spAutoFit/>
          </a:bodyPr>
          <a:lstStyle/>
          <a:p>
            <a:pPr algn="r" rtl="1"/>
            <a:r>
              <a:rPr lang="ar-JO" sz="3200" b="1" dirty="0">
                <a:solidFill>
                  <a:srgbClr val="FFC000"/>
                </a:solidFill>
              </a:rPr>
              <a:t>ثانياً : </a:t>
            </a:r>
            <a:r>
              <a:rPr lang="ar-JO" sz="3200" b="1" dirty="0">
                <a:solidFill>
                  <a:srgbClr val="C00000"/>
                </a:solidFill>
              </a:rPr>
              <a:t>ليتخذ من هذا السامري مثالاً يُحتذى به " للمحبة، والتسامح، ونبذ التعصّب ".</a:t>
            </a:r>
          </a:p>
        </p:txBody>
      </p:sp>
      <p:cxnSp>
        <p:nvCxnSpPr>
          <p:cNvPr id="8" name="Straight Connector 7">
            <a:extLst>
              <a:ext uri="{FF2B5EF4-FFF2-40B4-BE49-F238E27FC236}">
                <a16:creationId xmlns:a16="http://schemas.microsoft.com/office/drawing/2014/main" id="{8E5CC0A8-5179-4DFB-B117-E39984985564}"/>
              </a:ext>
            </a:extLst>
          </p:cNvPr>
          <p:cNvCxnSpPr>
            <a:cxnSpLocks/>
          </p:cNvCxnSpPr>
          <p:nvPr/>
        </p:nvCxnSpPr>
        <p:spPr>
          <a:xfrm flipH="1">
            <a:off x="6003234" y="5429313"/>
            <a:ext cx="1687223"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3682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barn(inVertical)">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49260-E996-4FE8-8BA6-3AE0DB676D1A}"/>
              </a:ext>
            </a:extLst>
          </p:cNvPr>
          <p:cNvSpPr>
            <a:spLocks noGrp="1"/>
          </p:cNvSpPr>
          <p:nvPr>
            <p:ph type="title"/>
          </p:nvPr>
        </p:nvSpPr>
        <p:spPr>
          <a:xfrm>
            <a:off x="1325217" y="745332"/>
            <a:ext cx="8890553" cy="911189"/>
          </a:xfrm>
        </p:spPr>
        <p:txBody>
          <a:bodyPr/>
          <a:lstStyle/>
          <a:p>
            <a:pPr algn="ctr"/>
            <a:r>
              <a:rPr lang="ar-JO" sz="4400" b="1" dirty="0">
                <a:solidFill>
                  <a:schemeClr val="bg1"/>
                </a:solidFill>
              </a:rPr>
              <a:t>عمل التضحية</a:t>
            </a:r>
            <a:endParaRPr lang="en-US" sz="4400" b="1" dirty="0">
              <a:solidFill>
                <a:schemeClr val="bg1"/>
              </a:solidFill>
            </a:endParaRPr>
          </a:p>
        </p:txBody>
      </p:sp>
      <p:sp>
        <p:nvSpPr>
          <p:cNvPr id="3" name="Content Placeholder 2">
            <a:extLst>
              <a:ext uri="{FF2B5EF4-FFF2-40B4-BE49-F238E27FC236}">
                <a16:creationId xmlns:a16="http://schemas.microsoft.com/office/drawing/2014/main" id="{B379B567-A8A0-4EA5-98D9-6525166EB823}"/>
              </a:ext>
            </a:extLst>
          </p:cNvPr>
          <p:cNvSpPr>
            <a:spLocks noGrp="1"/>
          </p:cNvSpPr>
          <p:nvPr>
            <p:ph idx="1"/>
          </p:nvPr>
        </p:nvSpPr>
        <p:spPr>
          <a:xfrm>
            <a:off x="4161184" y="2252869"/>
            <a:ext cx="6962096" cy="4479235"/>
          </a:xfrm>
        </p:spPr>
        <p:txBody>
          <a:bodyPr>
            <a:normAutofit/>
          </a:bodyPr>
          <a:lstStyle/>
          <a:p>
            <a:pPr marL="0" indent="0" algn="r" rtl="1">
              <a:lnSpc>
                <a:spcPct val="150000"/>
              </a:lnSpc>
              <a:buNone/>
            </a:pPr>
            <a:r>
              <a:rPr lang="ar-JO" sz="3600" b="1" dirty="0">
                <a:solidFill>
                  <a:srgbClr val="FF0000"/>
                </a:solidFill>
              </a:rPr>
              <a:t>عمل التضحية: </a:t>
            </a:r>
            <a:r>
              <a:rPr lang="ar-JO" sz="3600" b="1" dirty="0">
                <a:solidFill>
                  <a:srgbClr val="FFC000"/>
                </a:solidFill>
              </a:rPr>
              <a:t>هو الإنتقال مِن عالم العنصرية إلى عالم الإنسانية الواسع والشامل وبه يكون الإنسان رجل الله الذي يُضَمِّد جريحاً أو يَسقي عطشاناً، أو يكسو عُرياناً بغض النظر عن عِرقِهِ أو دينِهِ أو لونِهِ.</a:t>
            </a:r>
            <a:endParaRPr lang="en-US" sz="3600" b="1" dirty="0">
              <a:solidFill>
                <a:srgbClr val="FFC000"/>
              </a:solidFill>
            </a:endParaRPr>
          </a:p>
        </p:txBody>
      </p:sp>
      <p:pic>
        <p:nvPicPr>
          <p:cNvPr id="5" name="Picture 4">
            <a:extLst>
              <a:ext uri="{FF2B5EF4-FFF2-40B4-BE49-F238E27FC236}">
                <a16:creationId xmlns:a16="http://schemas.microsoft.com/office/drawing/2014/main" id="{9EA27745-9F2D-41AF-B481-3DC05471057D}"/>
              </a:ext>
            </a:extLst>
          </p:cNvPr>
          <p:cNvPicPr>
            <a:picLocks noChangeAspect="1"/>
          </p:cNvPicPr>
          <p:nvPr/>
        </p:nvPicPr>
        <p:blipFill>
          <a:blip r:embed="rId2"/>
          <a:stretch>
            <a:fillRect/>
          </a:stretch>
        </p:blipFill>
        <p:spPr>
          <a:xfrm rot="21140753">
            <a:off x="683845" y="2753122"/>
            <a:ext cx="3170761" cy="2292247"/>
          </a:xfrm>
          <a:prstGeom prst="rect">
            <a:avLst/>
          </a:prstGeom>
          <a:ln w="88900" cap="sq" cmpd="thickThin">
            <a:solidFill>
              <a:srgbClr val="000000"/>
            </a:solidFill>
            <a:prstDash val="solid"/>
            <a:miter lim="800000"/>
          </a:ln>
          <a:effectLst>
            <a:innerShdw blurRad="76200">
              <a:srgbClr val="000000"/>
            </a:innerShdw>
          </a:effectLst>
        </p:spPr>
      </p:pic>
      <p:cxnSp>
        <p:nvCxnSpPr>
          <p:cNvPr id="7" name="Straight Connector 6">
            <a:extLst>
              <a:ext uri="{FF2B5EF4-FFF2-40B4-BE49-F238E27FC236}">
                <a16:creationId xmlns:a16="http://schemas.microsoft.com/office/drawing/2014/main" id="{1C0ECE14-D4CA-44BE-BA94-189A077B8C07}"/>
              </a:ext>
            </a:extLst>
          </p:cNvPr>
          <p:cNvCxnSpPr/>
          <p:nvPr/>
        </p:nvCxnSpPr>
        <p:spPr>
          <a:xfrm flipH="1">
            <a:off x="4439478" y="3008243"/>
            <a:ext cx="206733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a:extLst>
              <a:ext uri="{FF2B5EF4-FFF2-40B4-BE49-F238E27FC236}">
                <a16:creationId xmlns:a16="http://schemas.microsoft.com/office/drawing/2014/main" id="{DF43D8A4-7574-4296-A7C4-4318EE947F24}"/>
              </a:ext>
            </a:extLst>
          </p:cNvPr>
          <p:cNvCxnSpPr/>
          <p:nvPr/>
        </p:nvCxnSpPr>
        <p:spPr>
          <a:xfrm flipH="1">
            <a:off x="8421756" y="3905871"/>
            <a:ext cx="2067339"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3340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style.rotation</p:attrName>
                                        </p:attrNameLst>
                                      </p:cBhvr>
                                      <p:tavLst>
                                        <p:tav tm="0">
                                          <p:val>
                                            <p:fltVal val="90"/>
                                          </p:val>
                                        </p:tav>
                                        <p:tav tm="100000">
                                          <p:val>
                                            <p:fltVal val="0"/>
                                          </p:val>
                                        </p:tav>
                                      </p:tavLst>
                                    </p:anim>
                                    <p:animEffect transition="in" filter="fade">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circle(in)">
                                      <p:cBhvr>
                                        <p:cTn id="22" dur="20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in)">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3252A-24CD-4478-8DD0-7928A9DF776B}"/>
              </a:ext>
            </a:extLst>
          </p:cNvPr>
          <p:cNvSpPr>
            <a:spLocks noGrp="1"/>
          </p:cNvSpPr>
          <p:nvPr>
            <p:ph type="title"/>
          </p:nvPr>
        </p:nvSpPr>
        <p:spPr>
          <a:xfrm>
            <a:off x="1459397" y="612811"/>
            <a:ext cx="8610600" cy="964198"/>
          </a:xfrm>
        </p:spPr>
        <p:txBody>
          <a:bodyPr/>
          <a:lstStyle/>
          <a:p>
            <a:pPr algn="ctr" rtl="1"/>
            <a:r>
              <a:rPr lang="ar-JO" sz="4400" b="1" dirty="0">
                <a:solidFill>
                  <a:schemeClr val="bg1"/>
                </a:solidFill>
              </a:rPr>
              <a:t>من هو القريب؟</a:t>
            </a:r>
            <a:endParaRPr lang="en-US" sz="4400" b="1" dirty="0">
              <a:solidFill>
                <a:schemeClr val="bg1"/>
              </a:solidFill>
            </a:endParaRPr>
          </a:p>
        </p:txBody>
      </p:sp>
      <p:sp>
        <p:nvSpPr>
          <p:cNvPr id="3" name="Content Placeholder 2">
            <a:extLst>
              <a:ext uri="{FF2B5EF4-FFF2-40B4-BE49-F238E27FC236}">
                <a16:creationId xmlns:a16="http://schemas.microsoft.com/office/drawing/2014/main" id="{2A14A89E-96CC-4DD1-8822-B933F79A1536}"/>
              </a:ext>
            </a:extLst>
          </p:cNvPr>
          <p:cNvSpPr>
            <a:spLocks noGrp="1"/>
          </p:cNvSpPr>
          <p:nvPr>
            <p:ph idx="1"/>
          </p:nvPr>
        </p:nvSpPr>
        <p:spPr>
          <a:xfrm>
            <a:off x="745562" y="2130286"/>
            <a:ext cx="8424942" cy="1298714"/>
          </a:xfrm>
        </p:spPr>
        <p:txBody>
          <a:bodyPr>
            <a:normAutofit/>
          </a:bodyPr>
          <a:lstStyle/>
          <a:p>
            <a:pPr marL="0" indent="0" algn="r" rtl="1">
              <a:buNone/>
            </a:pPr>
            <a:r>
              <a:rPr lang="ar-JO" sz="3600" b="1" dirty="0">
                <a:solidFill>
                  <a:srgbClr val="FFC000"/>
                </a:solidFill>
              </a:rPr>
              <a:t>هو كُل إنسان مِنَ الهَيئَة البشريَّة يَعملُ إرادة الله ويكون على صورة الله ومثاله.</a:t>
            </a:r>
            <a:endParaRPr lang="en-US" sz="3600" b="1" dirty="0">
              <a:solidFill>
                <a:srgbClr val="FFC000"/>
              </a:solidFill>
            </a:endParaRPr>
          </a:p>
        </p:txBody>
      </p:sp>
      <p:pic>
        <p:nvPicPr>
          <p:cNvPr id="5" name="Picture 4">
            <a:extLst>
              <a:ext uri="{FF2B5EF4-FFF2-40B4-BE49-F238E27FC236}">
                <a16:creationId xmlns:a16="http://schemas.microsoft.com/office/drawing/2014/main" id="{52F7649F-09B4-406F-9F64-3F4822EFF30C}"/>
              </a:ext>
            </a:extLst>
          </p:cNvPr>
          <p:cNvPicPr>
            <a:picLocks noChangeAspect="1"/>
          </p:cNvPicPr>
          <p:nvPr/>
        </p:nvPicPr>
        <p:blipFill>
          <a:blip r:embed="rId2"/>
          <a:stretch>
            <a:fillRect/>
          </a:stretch>
        </p:blipFill>
        <p:spPr>
          <a:xfrm>
            <a:off x="3394246" y="3909392"/>
            <a:ext cx="4218841" cy="264380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4" name="TextBox 3">
            <a:extLst>
              <a:ext uri="{FF2B5EF4-FFF2-40B4-BE49-F238E27FC236}">
                <a16:creationId xmlns:a16="http://schemas.microsoft.com/office/drawing/2014/main" id="{A6FDAB2F-5D4E-4318-AAE5-A69E65D4E8DD}"/>
              </a:ext>
            </a:extLst>
          </p:cNvPr>
          <p:cNvSpPr txBox="1"/>
          <p:nvPr/>
        </p:nvSpPr>
        <p:spPr>
          <a:xfrm>
            <a:off x="9170504" y="2345635"/>
            <a:ext cx="1588606" cy="646331"/>
          </a:xfrm>
          <a:prstGeom prst="rect">
            <a:avLst/>
          </a:prstGeom>
          <a:noFill/>
        </p:spPr>
        <p:txBody>
          <a:bodyPr wrap="square" rtlCol="0">
            <a:spAutoFit/>
          </a:bodyPr>
          <a:lstStyle/>
          <a:p>
            <a:pPr algn="r" rtl="1"/>
            <a:r>
              <a:rPr lang="ar-JO" sz="3600" b="1" dirty="0">
                <a:solidFill>
                  <a:schemeClr val="bg1"/>
                </a:solidFill>
              </a:rPr>
              <a:t>القريب :</a:t>
            </a:r>
            <a:endParaRPr lang="en-US" sz="3600" dirty="0"/>
          </a:p>
        </p:txBody>
      </p:sp>
      <p:cxnSp>
        <p:nvCxnSpPr>
          <p:cNvPr id="7" name="Straight Connector 6">
            <a:extLst>
              <a:ext uri="{FF2B5EF4-FFF2-40B4-BE49-F238E27FC236}">
                <a16:creationId xmlns:a16="http://schemas.microsoft.com/office/drawing/2014/main" id="{56BACB21-7F72-49FF-83BC-37F278F40993}"/>
              </a:ext>
            </a:extLst>
          </p:cNvPr>
          <p:cNvCxnSpPr/>
          <p:nvPr/>
        </p:nvCxnSpPr>
        <p:spPr>
          <a:xfrm flipH="1">
            <a:off x="2228054" y="2779643"/>
            <a:ext cx="2173357"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7499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circle(in)">
                                      <p:cBhvr>
                                        <p:cTn id="14" dur="75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80">
                                          <p:stCondLst>
                                            <p:cond delay="0"/>
                                          </p:stCondLst>
                                        </p:cTn>
                                        <p:tgtEl>
                                          <p:spTgt spid="3">
                                            <p:txEl>
                                              <p:pRg st="0" end="0"/>
                                            </p:txEl>
                                          </p:spTgt>
                                        </p:tgtEl>
                                      </p:cBhvr>
                                    </p:animEffect>
                                    <p:anim calcmode="lin" valueType="num">
                                      <p:cBhvr>
                                        <p:cTn id="20"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3">
                                            <p:txEl>
                                              <p:pRg st="0" end="0"/>
                                            </p:txEl>
                                          </p:spTgt>
                                        </p:tgtEl>
                                      </p:cBhvr>
                                      <p:to x="100000" y="60000"/>
                                    </p:animScale>
                                    <p:animScale>
                                      <p:cBhvr>
                                        <p:cTn id="26" dur="166" decel="50000">
                                          <p:stCondLst>
                                            <p:cond delay="676"/>
                                          </p:stCondLst>
                                        </p:cTn>
                                        <p:tgtEl>
                                          <p:spTgt spid="3">
                                            <p:txEl>
                                              <p:pRg st="0" end="0"/>
                                            </p:txEl>
                                          </p:spTgt>
                                        </p:tgtEl>
                                      </p:cBhvr>
                                      <p:to x="100000" y="100000"/>
                                    </p:animScale>
                                    <p:animScale>
                                      <p:cBhvr>
                                        <p:cTn id="27" dur="26">
                                          <p:stCondLst>
                                            <p:cond delay="1312"/>
                                          </p:stCondLst>
                                        </p:cTn>
                                        <p:tgtEl>
                                          <p:spTgt spid="3">
                                            <p:txEl>
                                              <p:pRg st="0" end="0"/>
                                            </p:txEl>
                                          </p:spTgt>
                                        </p:tgtEl>
                                      </p:cBhvr>
                                      <p:to x="100000" y="80000"/>
                                    </p:animScale>
                                    <p:animScale>
                                      <p:cBhvr>
                                        <p:cTn id="28" dur="166" decel="50000">
                                          <p:stCondLst>
                                            <p:cond delay="1338"/>
                                          </p:stCondLst>
                                        </p:cTn>
                                        <p:tgtEl>
                                          <p:spTgt spid="3">
                                            <p:txEl>
                                              <p:pRg st="0" end="0"/>
                                            </p:txEl>
                                          </p:spTgt>
                                        </p:tgtEl>
                                      </p:cBhvr>
                                      <p:to x="100000" y="100000"/>
                                    </p:animScale>
                                    <p:animScale>
                                      <p:cBhvr>
                                        <p:cTn id="29" dur="26">
                                          <p:stCondLst>
                                            <p:cond delay="1642"/>
                                          </p:stCondLst>
                                        </p:cTn>
                                        <p:tgtEl>
                                          <p:spTgt spid="3">
                                            <p:txEl>
                                              <p:pRg st="0" end="0"/>
                                            </p:txEl>
                                          </p:spTgt>
                                        </p:tgtEl>
                                      </p:cBhvr>
                                      <p:to x="100000" y="90000"/>
                                    </p:animScale>
                                    <p:animScale>
                                      <p:cBhvr>
                                        <p:cTn id="30" dur="166" decel="50000">
                                          <p:stCondLst>
                                            <p:cond delay="1668"/>
                                          </p:stCondLst>
                                        </p:cTn>
                                        <p:tgtEl>
                                          <p:spTgt spid="3">
                                            <p:txEl>
                                              <p:pRg st="0" end="0"/>
                                            </p:txEl>
                                          </p:spTgt>
                                        </p:tgtEl>
                                      </p:cBhvr>
                                      <p:to x="100000" y="100000"/>
                                    </p:animScale>
                                    <p:animScale>
                                      <p:cBhvr>
                                        <p:cTn id="31" dur="26">
                                          <p:stCondLst>
                                            <p:cond delay="1808"/>
                                          </p:stCondLst>
                                        </p:cTn>
                                        <p:tgtEl>
                                          <p:spTgt spid="3">
                                            <p:txEl>
                                              <p:pRg st="0" end="0"/>
                                            </p:txEl>
                                          </p:spTgt>
                                        </p:tgtEl>
                                      </p:cBhvr>
                                      <p:to x="100000" y="95000"/>
                                    </p:animScale>
                                    <p:animScale>
                                      <p:cBhvr>
                                        <p:cTn id="32" dur="166" decel="50000">
                                          <p:stCondLst>
                                            <p:cond delay="1834"/>
                                          </p:stCondLst>
                                        </p:cTn>
                                        <p:tgtEl>
                                          <p:spTgt spid="3">
                                            <p:txEl>
                                              <p:pRg st="0" end="0"/>
                                            </p:txEl>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additive="base">
                                        <p:cTn id="37" dur="500" fill="hold"/>
                                        <p:tgtEl>
                                          <p:spTgt spid="5"/>
                                        </p:tgtEl>
                                        <p:attrNameLst>
                                          <p:attrName>ppt_x</p:attrName>
                                        </p:attrNameLst>
                                      </p:cBhvr>
                                      <p:tavLst>
                                        <p:tav tm="0">
                                          <p:val>
                                            <p:strVal val="#ppt_x"/>
                                          </p:val>
                                        </p:tav>
                                        <p:tav tm="100000">
                                          <p:val>
                                            <p:strVal val="#ppt_x"/>
                                          </p:val>
                                        </p:tav>
                                      </p:tavLst>
                                    </p:anim>
                                    <p:anim calcmode="lin" valueType="num">
                                      <p:cBhvr additive="base">
                                        <p:cTn id="3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192</TotalTime>
  <Words>343</Words>
  <Application>Microsoft Office PowerPoint</Application>
  <PresentationFormat>Widescreen</PresentationFormat>
  <Paragraphs>26</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Century Gothic</vt:lpstr>
      <vt:lpstr>Times New Roman</vt:lpstr>
      <vt:lpstr>Wingdings 3</vt:lpstr>
      <vt:lpstr>Ion</vt:lpstr>
      <vt:lpstr>التعصُّب العِرقي</vt:lpstr>
      <vt:lpstr>الآيات من الكتاب المقدس</vt:lpstr>
      <vt:lpstr>مَن هُم السامريون؟</vt:lpstr>
      <vt:lpstr>الفرق بين ناموس موسى وناموس المسيح</vt:lpstr>
      <vt:lpstr>غاية المسيح من ضرب مثل السامري الصالح </vt:lpstr>
      <vt:lpstr>عمل التضحية</vt:lpstr>
      <vt:lpstr>من هو القريب؟</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التعصب العرقي</dc:title>
  <dc:creator>Admin</dc:creator>
  <cp:lastModifiedBy>Muneer Haddad</cp:lastModifiedBy>
  <cp:revision>17</cp:revision>
  <dcterms:created xsi:type="dcterms:W3CDTF">2021-01-01T20:05:17Z</dcterms:created>
  <dcterms:modified xsi:type="dcterms:W3CDTF">2023-02-09T10:06:01Z</dcterms:modified>
</cp:coreProperties>
</file>