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63" r:id="rId2"/>
    <p:sldId id="256" r:id="rId3"/>
    <p:sldId id="258" r:id="rId4"/>
    <p:sldId id="257" r:id="rId5"/>
    <p:sldId id="259" r:id="rId6"/>
    <p:sldId id="260" r:id="rId7"/>
    <p:sldId id="262"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7427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4060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0119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85191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168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3/8/2021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363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3/8/2021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2880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2304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5884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2062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152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8571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6827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3/8/2021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2926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3/8/2021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2225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3/8/2021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42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945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3/8/2021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8777032"/>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F591EB-781B-443C-986C-4D5C9B6F10C9}"/>
              </a:ext>
            </a:extLst>
          </p:cNvPr>
          <p:cNvPicPr>
            <a:picLocks noChangeAspect="1"/>
          </p:cNvPicPr>
          <p:nvPr/>
        </p:nvPicPr>
        <p:blipFill>
          <a:blip r:embed="rId2"/>
          <a:stretch>
            <a:fillRect/>
          </a:stretch>
        </p:blipFill>
        <p:spPr>
          <a:xfrm>
            <a:off x="1921564" y="1392507"/>
            <a:ext cx="7540487" cy="4502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56842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99299-ED4B-46C8-B743-129D12C82F47}"/>
              </a:ext>
            </a:extLst>
          </p:cNvPr>
          <p:cNvSpPr>
            <a:spLocks noGrp="1"/>
          </p:cNvSpPr>
          <p:nvPr>
            <p:ph type="ctrTitle"/>
          </p:nvPr>
        </p:nvSpPr>
        <p:spPr>
          <a:xfrm>
            <a:off x="1736035" y="510210"/>
            <a:ext cx="8218142" cy="1080051"/>
          </a:xfrm>
        </p:spPr>
        <p:txBody>
          <a:bodyPr>
            <a:normAutofit fontScale="90000"/>
          </a:bodyPr>
          <a:lstStyle/>
          <a:p>
            <a:pPr algn="ctr"/>
            <a:r>
              <a:rPr lang="ar-JO" sz="8000" b="1" dirty="0">
                <a:solidFill>
                  <a:schemeClr val="bg1"/>
                </a:solidFill>
              </a:rPr>
              <a:t>بناء الكنيسة</a:t>
            </a:r>
            <a:endParaRPr lang="en-US" sz="8000" b="1" dirty="0">
              <a:solidFill>
                <a:schemeClr val="bg1"/>
              </a:solidFill>
            </a:endParaRPr>
          </a:p>
        </p:txBody>
      </p:sp>
      <p:sp>
        <p:nvSpPr>
          <p:cNvPr id="3" name="Subtitle 2">
            <a:extLst>
              <a:ext uri="{FF2B5EF4-FFF2-40B4-BE49-F238E27FC236}">
                <a16:creationId xmlns:a16="http://schemas.microsoft.com/office/drawing/2014/main" id="{EB612C10-84BE-437C-B09B-15D851B6793B}"/>
              </a:ext>
            </a:extLst>
          </p:cNvPr>
          <p:cNvSpPr>
            <a:spLocks noGrp="1"/>
          </p:cNvSpPr>
          <p:nvPr>
            <p:ph type="subTitle" idx="1"/>
          </p:nvPr>
        </p:nvSpPr>
        <p:spPr>
          <a:xfrm>
            <a:off x="4929809" y="2517913"/>
            <a:ext cx="6455602" cy="3829877"/>
          </a:xfrm>
        </p:spPr>
        <p:txBody>
          <a:bodyPr>
            <a:normAutofit/>
          </a:bodyPr>
          <a:lstStyle/>
          <a:p>
            <a:pPr algn="r" rtl="1">
              <a:lnSpc>
                <a:spcPct val="150000"/>
              </a:lnSpc>
            </a:pPr>
            <a:r>
              <a:rPr lang="ar-JO" sz="2800" b="1" dirty="0">
                <a:solidFill>
                  <a:srgbClr val="FFC000"/>
                </a:solidFill>
              </a:rPr>
              <a:t>النتاجات التعليمية:</a:t>
            </a:r>
            <a:endParaRPr lang="en-US" sz="2800" b="1" dirty="0">
              <a:solidFill>
                <a:srgbClr val="FFC000"/>
              </a:solidFill>
            </a:endParaRPr>
          </a:p>
          <a:p>
            <a:pPr algn="r" rtl="1">
              <a:lnSpc>
                <a:spcPct val="150000"/>
              </a:lnSpc>
            </a:pPr>
            <a:r>
              <a:rPr lang="ar-JO" sz="2800" b="1" dirty="0">
                <a:solidFill>
                  <a:srgbClr val="FFC000"/>
                </a:solidFill>
              </a:rPr>
              <a:t>1) يحدد أشكال بناء الكنائس وإلى ماذا يرمز كل شكل.</a:t>
            </a:r>
            <a:endParaRPr lang="en-US" sz="2800" b="1" dirty="0">
              <a:solidFill>
                <a:srgbClr val="FFC000"/>
              </a:solidFill>
            </a:endParaRPr>
          </a:p>
          <a:p>
            <a:pPr algn="r" rtl="1">
              <a:lnSpc>
                <a:spcPct val="150000"/>
              </a:lnSpc>
            </a:pPr>
            <a:r>
              <a:rPr lang="ar-JO" sz="2800" b="1" dirty="0">
                <a:solidFill>
                  <a:srgbClr val="FFC000"/>
                </a:solidFill>
              </a:rPr>
              <a:t>2) يستنتج أقسام الكنيسة.</a:t>
            </a:r>
            <a:endParaRPr lang="en-US" sz="2800" b="1" dirty="0">
              <a:solidFill>
                <a:srgbClr val="FFC000"/>
              </a:solidFill>
            </a:endParaRPr>
          </a:p>
          <a:p>
            <a:pPr algn="r" rtl="1">
              <a:lnSpc>
                <a:spcPct val="150000"/>
              </a:lnSpc>
            </a:pPr>
            <a:r>
              <a:rPr lang="ar-JO" sz="2800" b="1" dirty="0">
                <a:solidFill>
                  <a:srgbClr val="FFC000"/>
                </a:solidFill>
              </a:rPr>
              <a:t>3) يحدد الأدوات المقدسة الموجودة بالهيكل المقدس.</a:t>
            </a:r>
            <a:endParaRPr lang="en-US" sz="2800" b="1" dirty="0">
              <a:solidFill>
                <a:srgbClr val="FFC000"/>
              </a:solidFill>
            </a:endParaRPr>
          </a:p>
        </p:txBody>
      </p:sp>
      <p:pic>
        <p:nvPicPr>
          <p:cNvPr id="5" name="Picture 4">
            <a:extLst>
              <a:ext uri="{FF2B5EF4-FFF2-40B4-BE49-F238E27FC236}">
                <a16:creationId xmlns:a16="http://schemas.microsoft.com/office/drawing/2014/main" id="{38C95B33-4099-45E9-869F-8547A99385F1}"/>
              </a:ext>
            </a:extLst>
          </p:cNvPr>
          <p:cNvPicPr>
            <a:picLocks noChangeAspect="1"/>
          </p:cNvPicPr>
          <p:nvPr/>
        </p:nvPicPr>
        <p:blipFill>
          <a:blip r:embed="rId2"/>
          <a:stretch>
            <a:fillRect/>
          </a:stretch>
        </p:blipFill>
        <p:spPr>
          <a:xfrm>
            <a:off x="492675" y="2029927"/>
            <a:ext cx="4225097" cy="422509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68732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A83D-A07C-4CFB-A1F2-091787369723}"/>
              </a:ext>
            </a:extLst>
          </p:cNvPr>
          <p:cNvSpPr>
            <a:spLocks noGrp="1"/>
          </p:cNvSpPr>
          <p:nvPr>
            <p:ph type="title"/>
          </p:nvPr>
        </p:nvSpPr>
        <p:spPr/>
        <p:txBody>
          <a:bodyPr>
            <a:normAutofit/>
          </a:bodyPr>
          <a:lstStyle/>
          <a:p>
            <a:pPr algn="ctr" rtl="1"/>
            <a:r>
              <a:rPr lang="ar-JO" sz="4000" b="1" dirty="0">
                <a:solidFill>
                  <a:schemeClr val="bg1"/>
                </a:solidFill>
              </a:rPr>
              <a:t>النّص الإنجيلي</a:t>
            </a:r>
            <a:endParaRPr lang="en-US" sz="4000" b="1" dirty="0">
              <a:solidFill>
                <a:schemeClr val="bg1"/>
              </a:solidFill>
            </a:endParaRPr>
          </a:p>
        </p:txBody>
      </p:sp>
      <p:sp>
        <p:nvSpPr>
          <p:cNvPr id="3" name="Content Placeholder 2">
            <a:extLst>
              <a:ext uri="{FF2B5EF4-FFF2-40B4-BE49-F238E27FC236}">
                <a16:creationId xmlns:a16="http://schemas.microsoft.com/office/drawing/2014/main" id="{F30851AD-1D4B-451E-BC52-942F73437A31}"/>
              </a:ext>
            </a:extLst>
          </p:cNvPr>
          <p:cNvSpPr>
            <a:spLocks noGrp="1"/>
          </p:cNvSpPr>
          <p:nvPr>
            <p:ph idx="1"/>
          </p:nvPr>
        </p:nvSpPr>
        <p:spPr>
          <a:xfrm>
            <a:off x="1258957" y="1628207"/>
            <a:ext cx="8791877" cy="2811271"/>
          </a:xfrm>
        </p:spPr>
        <p:txBody>
          <a:bodyPr>
            <a:normAutofit/>
          </a:bodyPr>
          <a:lstStyle/>
          <a:p>
            <a:pPr marL="0" indent="0" algn="r" rtl="1">
              <a:buNone/>
            </a:pPr>
            <a:r>
              <a:rPr lang="ar-JO" sz="4000" dirty="0"/>
              <a:t>(( </a:t>
            </a:r>
            <a:r>
              <a:rPr lang="ar-JO" sz="4000" dirty="0">
                <a:solidFill>
                  <a:srgbClr val="FFC000"/>
                </a:solidFill>
              </a:rPr>
              <a:t>الّذي إذ تأتون إليه، حجرًا حيًّا مرفوضًا من النّاس، ولكن مختارٌ مِن الله كريمٌ، كونوا أنتم أيضًا مبنيين كحجارةٍ حيّةٍ، بيتًا روحيًا، كهنوتًا مُقدَّسًا، لتقديم ذبائح روحيّة مقبولة عند الله بيسوع المسيح </a:t>
            </a:r>
            <a:r>
              <a:rPr lang="ar-JO" sz="4000" dirty="0"/>
              <a:t>)) </a:t>
            </a:r>
            <a:r>
              <a:rPr lang="ar-JO" sz="2000" dirty="0"/>
              <a:t>(1بطرس 2: 4-5)</a:t>
            </a:r>
            <a:endParaRPr lang="en-US" sz="2000" dirty="0"/>
          </a:p>
        </p:txBody>
      </p:sp>
      <p:pic>
        <p:nvPicPr>
          <p:cNvPr id="5" name="Picture 4">
            <a:extLst>
              <a:ext uri="{FF2B5EF4-FFF2-40B4-BE49-F238E27FC236}">
                <a16:creationId xmlns:a16="http://schemas.microsoft.com/office/drawing/2014/main" id="{8EEB70AB-2335-4B42-80EC-9510DB297375}"/>
              </a:ext>
            </a:extLst>
          </p:cNvPr>
          <p:cNvPicPr>
            <a:picLocks noChangeAspect="1"/>
          </p:cNvPicPr>
          <p:nvPr/>
        </p:nvPicPr>
        <p:blipFill>
          <a:blip r:embed="rId2"/>
          <a:stretch>
            <a:fillRect/>
          </a:stretch>
        </p:blipFill>
        <p:spPr>
          <a:xfrm>
            <a:off x="3916846" y="4572000"/>
            <a:ext cx="3588992" cy="201636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810302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1A4F6-BCA4-4A62-BE77-12F789AED53D}"/>
              </a:ext>
            </a:extLst>
          </p:cNvPr>
          <p:cNvSpPr>
            <a:spLocks noGrp="1"/>
          </p:cNvSpPr>
          <p:nvPr>
            <p:ph type="title"/>
          </p:nvPr>
        </p:nvSpPr>
        <p:spPr>
          <a:xfrm>
            <a:off x="685801" y="609601"/>
            <a:ext cx="10131425" cy="1046922"/>
          </a:xfrm>
        </p:spPr>
        <p:txBody>
          <a:bodyPr>
            <a:normAutofit/>
          </a:bodyPr>
          <a:lstStyle/>
          <a:p>
            <a:pPr algn="ctr" rtl="1"/>
            <a:r>
              <a:rPr lang="ar-JO" sz="4400" b="1" dirty="0">
                <a:solidFill>
                  <a:srgbClr val="FF0000"/>
                </a:solidFill>
              </a:rPr>
              <a:t>هندسة البناء</a:t>
            </a:r>
            <a:endParaRPr lang="en-US" sz="4400" b="1" dirty="0">
              <a:solidFill>
                <a:srgbClr val="FF0000"/>
              </a:solidFill>
            </a:endParaRPr>
          </a:p>
        </p:txBody>
      </p:sp>
      <p:sp>
        <p:nvSpPr>
          <p:cNvPr id="3" name="Content Placeholder 2">
            <a:extLst>
              <a:ext uri="{FF2B5EF4-FFF2-40B4-BE49-F238E27FC236}">
                <a16:creationId xmlns:a16="http://schemas.microsoft.com/office/drawing/2014/main" id="{AD7D1CCB-5559-47F6-B010-9B4F721CDC23}"/>
              </a:ext>
            </a:extLst>
          </p:cNvPr>
          <p:cNvSpPr>
            <a:spLocks noGrp="1"/>
          </p:cNvSpPr>
          <p:nvPr>
            <p:ph idx="1"/>
          </p:nvPr>
        </p:nvSpPr>
        <p:spPr>
          <a:xfrm>
            <a:off x="4015408" y="1921565"/>
            <a:ext cx="7288695" cy="4598505"/>
          </a:xfrm>
        </p:spPr>
        <p:txBody>
          <a:bodyPr>
            <a:noAutofit/>
          </a:bodyPr>
          <a:lstStyle/>
          <a:p>
            <a:pPr marL="0" indent="0" algn="r" rtl="1">
              <a:buNone/>
            </a:pPr>
            <a:r>
              <a:rPr lang="ar-JO" sz="2800" b="1" dirty="0">
                <a:solidFill>
                  <a:srgbClr val="FFC000"/>
                </a:solidFill>
              </a:rPr>
              <a:t>الكنيسة في بنائها الخارجي لها شكل خاص وأشكال بنائها هي</a:t>
            </a:r>
            <a:r>
              <a:rPr lang="en-US" sz="2800" b="1" dirty="0">
                <a:solidFill>
                  <a:srgbClr val="FFC000"/>
                </a:solidFill>
              </a:rPr>
              <a:t> </a:t>
            </a:r>
            <a:r>
              <a:rPr lang="ar-JO" sz="2800" b="1" dirty="0">
                <a:solidFill>
                  <a:srgbClr val="FFC000"/>
                </a:solidFill>
              </a:rPr>
              <a:t>:</a:t>
            </a:r>
            <a:endParaRPr lang="en-US" sz="2800" b="1" dirty="0">
              <a:solidFill>
                <a:srgbClr val="FFC000"/>
              </a:solidFill>
            </a:endParaRPr>
          </a:p>
          <a:p>
            <a:pPr marL="0" indent="0" algn="r" rtl="1">
              <a:buNone/>
            </a:pPr>
            <a:r>
              <a:rPr lang="ar-JO" sz="2800" dirty="0"/>
              <a:t>1) شكل السفينة : لأنها تقود المؤمنين إلى الخلاص وتنقلهم إلى ملكوت السماوات.</a:t>
            </a:r>
            <a:endParaRPr lang="en-US" sz="2800" dirty="0"/>
          </a:p>
          <a:p>
            <a:pPr marL="0" indent="0" algn="r" rtl="1">
              <a:buNone/>
            </a:pPr>
            <a:r>
              <a:rPr lang="ar-JO" sz="2800" dirty="0"/>
              <a:t>2) شكلا ثمانياً : ويرمز إلى اليوم الثامن(يوم الأحد،</a:t>
            </a:r>
            <a:r>
              <a:rPr lang="en-US" sz="2800" dirty="0"/>
              <a:t> </a:t>
            </a:r>
            <a:r>
              <a:rPr lang="ar-JO" sz="2800" dirty="0"/>
              <a:t>يوم القيامة)</a:t>
            </a:r>
            <a:endParaRPr lang="en-US" sz="2800" dirty="0"/>
          </a:p>
          <a:p>
            <a:pPr marL="0" indent="0" algn="r" rtl="1">
              <a:buNone/>
            </a:pPr>
            <a:r>
              <a:rPr lang="ar-JO" sz="2800" dirty="0"/>
              <a:t>3) شكل الصليب : ويرمز لصليب المسيح</a:t>
            </a:r>
            <a:endParaRPr lang="en-US" sz="2800" dirty="0"/>
          </a:p>
          <a:p>
            <a:pPr marL="0" indent="0" algn="r" rtl="1">
              <a:buNone/>
            </a:pPr>
            <a:r>
              <a:rPr lang="ar-JO" sz="2800" dirty="0"/>
              <a:t>4) كثيرة القباب.</a:t>
            </a:r>
            <a:endParaRPr lang="en-US" sz="2800" dirty="0"/>
          </a:p>
          <a:p>
            <a:pPr marL="0" indent="0" algn="r" rtl="1">
              <a:buNone/>
            </a:pPr>
            <a:r>
              <a:rPr lang="ar-JO" sz="2800" b="1" dirty="0">
                <a:solidFill>
                  <a:schemeClr val="bg1"/>
                </a:solidFill>
              </a:rPr>
              <a:t>*يتجه بناء الكنيسة لجهة الشرق حيث تشرق الشمس، لأن السيد المسيح هو شمس البِّر ومجيئه سيكون من الشرق.</a:t>
            </a:r>
            <a:endParaRPr lang="en-US" sz="2800" b="1" dirty="0">
              <a:solidFill>
                <a:schemeClr val="bg1"/>
              </a:solidFill>
            </a:endParaRPr>
          </a:p>
        </p:txBody>
      </p:sp>
      <p:pic>
        <p:nvPicPr>
          <p:cNvPr id="9" name="Picture 8">
            <a:extLst>
              <a:ext uri="{FF2B5EF4-FFF2-40B4-BE49-F238E27FC236}">
                <a16:creationId xmlns:a16="http://schemas.microsoft.com/office/drawing/2014/main" id="{5C31A7CA-86EC-4D37-B9B8-4A82718FEE68}"/>
              </a:ext>
            </a:extLst>
          </p:cNvPr>
          <p:cNvPicPr>
            <a:picLocks noChangeAspect="1"/>
          </p:cNvPicPr>
          <p:nvPr/>
        </p:nvPicPr>
        <p:blipFill>
          <a:blip r:embed="rId2"/>
          <a:stretch>
            <a:fillRect/>
          </a:stretch>
        </p:blipFill>
        <p:spPr>
          <a:xfrm>
            <a:off x="381731" y="1238103"/>
            <a:ext cx="2277630" cy="1711476"/>
          </a:xfrm>
          <a:prstGeom prst="rect">
            <a:avLst/>
          </a:prstGeom>
        </p:spPr>
      </p:pic>
      <p:pic>
        <p:nvPicPr>
          <p:cNvPr id="11" name="Picture 10">
            <a:extLst>
              <a:ext uri="{FF2B5EF4-FFF2-40B4-BE49-F238E27FC236}">
                <a16:creationId xmlns:a16="http://schemas.microsoft.com/office/drawing/2014/main" id="{D67F6EB0-D2B8-4DB1-8B39-D9EDF9900E88}"/>
              </a:ext>
            </a:extLst>
          </p:cNvPr>
          <p:cNvPicPr>
            <a:picLocks noChangeAspect="1"/>
          </p:cNvPicPr>
          <p:nvPr/>
        </p:nvPicPr>
        <p:blipFill>
          <a:blip r:embed="rId3"/>
          <a:stretch>
            <a:fillRect/>
          </a:stretch>
        </p:blipFill>
        <p:spPr>
          <a:xfrm>
            <a:off x="683112" y="3173246"/>
            <a:ext cx="2277630" cy="1527707"/>
          </a:xfrm>
          <a:prstGeom prst="rect">
            <a:avLst/>
          </a:prstGeom>
        </p:spPr>
      </p:pic>
      <p:pic>
        <p:nvPicPr>
          <p:cNvPr id="13" name="Picture 12">
            <a:extLst>
              <a:ext uri="{FF2B5EF4-FFF2-40B4-BE49-F238E27FC236}">
                <a16:creationId xmlns:a16="http://schemas.microsoft.com/office/drawing/2014/main" id="{3F178C76-57F8-4955-8B70-F8F4D1BD41B4}"/>
              </a:ext>
            </a:extLst>
          </p:cNvPr>
          <p:cNvPicPr>
            <a:picLocks noChangeAspect="1"/>
          </p:cNvPicPr>
          <p:nvPr/>
        </p:nvPicPr>
        <p:blipFill>
          <a:blip r:embed="rId4"/>
          <a:stretch>
            <a:fillRect/>
          </a:stretch>
        </p:blipFill>
        <p:spPr>
          <a:xfrm>
            <a:off x="1033668" y="4926100"/>
            <a:ext cx="2257209" cy="1527707"/>
          </a:xfrm>
          <a:prstGeom prst="rect">
            <a:avLst/>
          </a:prstGeom>
        </p:spPr>
      </p:pic>
    </p:spTree>
    <p:extLst>
      <p:ext uri="{BB962C8B-B14F-4D97-AF65-F5344CB8AC3E}">
        <p14:creationId xmlns:p14="http://schemas.microsoft.com/office/powerpoint/2010/main" val="2839985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CDBE7-2244-4593-AFAA-322BB57E68AA}"/>
              </a:ext>
            </a:extLst>
          </p:cNvPr>
          <p:cNvSpPr>
            <a:spLocks noGrp="1"/>
          </p:cNvSpPr>
          <p:nvPr>
            <p:ph type="title"/>
          </p:nvPr>
        </p:nvSpPr>
        <p:spPr>
          <a:xfrm>
            <a:off x="566531" y="410818"/>
            <a:ext cx="10131425" cy="793658"/>
          </a:xfrm>
        </p:spPr>
        <p:txBody>
          <a:bodyPr/>
          <a:lstStyle/>
          <a:p>
            <a:pPr algn="ctr" rtl="1"/>
            <a:r>
              <a:rPr lang="ar-JO" b="1" dirty="0">
                <a:solidFill>
                  <a:srgbClr val="FFC000"/>
                </a:solidFill>
              </a:rPr>
              <a:t>أقسام الكنيسة</a:t>
            </a:r>
            <a:endParaRPr lang="en-US" b="1" dirty="0">
              <a:solidFill>
                <a:srgbClr val="FFC000"/>
              </a:solidFill>
            </a:endParaRPr>
          </a:p>
        </p:txBody>
      </p:sp>
      <p:sp>
        <p:nvSpPr>
          <p:cNvPr id="3" name="Content Placeholder 2">
            <a:extLst>
              <a:ext uri="{FF2B5EF4-FFF2-40B4-BE49-F238E27FC236}">
                <a16:creationId xmlns:a16="http://schemas.microsoft.com/office/drawing/2014/main" id="{F8BC5113-E119-4C2A-AE58-3F888375982C}"/>
              </a:ext>
            </a:extLst>
          </p:cNvPr>
          <p:cNvSpPr>
            <a:spLocks noGrp="1"/>
          </p:cNvSpPr>
          <p:nvPr>
            <p:ph idx="1"/>
          </p:nvPr>
        </p:nvSpPr>
        <p:spPr>
          <a:xfrm>
            <a:off x="4187687" y="1722783"/>
            <a:ext cx="7129669" cy="4837043"/>
          </a:xfrm>
        </p:spPr>
        <p:txBody>
          <a:bodyPr>
            <a:noAutofit/>
          </a:bodyPr>
          <a:lstStyle/>
          <a:p>
            <a:pPr marL="0" indent="0" algn="r" rtl="1">
              <a:buNone/>
            </a:pPr>
            <a:r>
              <a:rPr lang="ar-JO" sz="2800" b="1" dirty="0">
                <a:solidFill>
                  <a:schemeClr val="bg1"/>
                </a:solidFill>
                <a:cs typeface="+mn-cs"/>
              </a:rPr>
              <a:t>تقسَّم الكنيسة من الداخل إلى ثلاثة أقسام :</a:t>
            </a:r>
            <a:endParaRPr lang="en-US" sz="2800" b="1" dirty="0">
              <a:solidFill>
                <a:schemeClr val="bg1"/>
              </a:solidFill>
              <a:cs typeface="+mn-cs"/>
            </a:endParaRPr>
          </a:p>
          <a:p>
            <a:pPr marL="0" indent="0" algn="r" rtl="1">
              <a:buNone/>
            </a:pPr>
            <a:r>
              <a:rPr lang="ar-JO" sz="2400" b="1" dirty="0">
                <a:solidFill>
                  <a:srgbClr val="FFC000"/>
                </a:solidFill>
                <a:cs typeface="+mn-cs"/>
              </a:rPr>
              <a:t>1) المدخل ويسمى باللغة اليونانية (</a:t>
            </a:r>
            <a:r>
              <a:rPr lang="en-US" sz="2400" b="1" dirty="0">
                <a:solidFill>
                  <a:srgbClr val="FFC000"/>
                </a:solidFill>
                <a:cs typeface="+mn-cs"/>
              </a:rPr>
              <a:t>narthex</a:t>
            </a:r>
            <a:r>
              <a:rPr lang="ar-JO" sz="2400" b="1" dirty="0">
                <a:solidFill>
                  <a:srgbClr val="FFC000"/>
                </a:solidFill>
                <a:cs typeface="+mn-cs"/>
              </a:rPr>
              <a:t>)</a:t>
            </a:r>
            <a:endParaRPr lang="en-US" sz="2400" b="1" dirty="0">
              <a:solidFill>
                <a:srgbClr val="FFC000"/>
              </a:solidFill>
              <a:cs typeface="+mn-cs"/>
            </a:endParaRPr>
          </a:p>
          <a:p>
            <a:pPr marL="0" indent="0" algn="r" rtl="1">
              <a:buNone/>
            </a:pPr>
            <a:r>
              <a:rPr lang="ar-JO" sz="2400" b="1" dirty="0">
                <a:cs typeface="+mn-cs"/>
              </a:rPr>
              <a:t>وهو ما يعرف بالرواق حيث يضيء المؤمن شمعة أمام الأيقونات وحيث كان يقف غير المعمدين قديما.</a:t>
            </a:r>
            <a:endParaRPr lang="en-US" sz="2400" b="1" dirty="0">
              <a:cs typeface="+mn-cs"/>
            </a:endParaRPr>
          </a:p>
          <a:p>
            <a:pPr marL="0" indent="0" algn="r" rtl="1">
              <a:buNone/>
            </a:pPr>
            <a:r>
              <a:rPr lang="ar-JO" sz="2400" b="1" dirty="0">
                <a:solidFill>
                  <a:srgbClr val="FFC000"/>
                </a:solidFill>
                <a:cs typeface="+mn-cs"/>
              </a:rPr>
              <a:t>2) صحن الكنيسة (قدس).</a:t>
            </a:r>
            <a:endParaRPr lang="en-US" sz="2400" b="1" dirty="0">
              <a:solidFill>
                <a:srgbClr val="FFC000"/>
              </a:solidFill>
              <a:cs typeface="+mn-cs"/>
            </a:endParaRPr>
          </a:p>
          <a:p>
            <a:pPr marL="0" indent="0" algn="r" rtl="1">
              <a:buNone/>
            </a:pPr>
            <a:r>
              <a:rPr lang="ar-JO" sz="2400" b="1" dirty="0">
                <a:cs typeface="+mn-cs"/>
              </a:rPr>
              <a:t>يتواجد فيه المؤمنون أثناء القداس الإلهي وحولهم الأيقونات التي تروي تاريخ البشارة والخلاص والإنجيل وأيقونات القديسين الذين ينعمون بملكوت السماوات يشاركوننا في عبادة الله ويتشفعون لنا عنده.</a:t>
            </a:r>
            <a:endParaRPr lang="en-US" sz="2400" b="1" dirty="0">
              <a:cs typeface="+mn-cs"/>
            </a:endParaRPr>
          </a:p>
          <a:p>
            <a:pPr marL="0" indent="0" algn="r" rtl="1">
              <a:buNone/>
            </a:pPr>
            <a:r>
              <a:rPr lang="ar-JO" sz="2400" b="1" dirty="0">
                <a:solidFill>
                  <a:srgbClr val="FFC000"/>
                </a:solidFill>
              </a:rPr>
              <a:t>3) الهيكل (قدس الأقداس).</a:t>
            </a:r>
            <a:endParaRPr lang="en-US" sz="2400" b="1" dirty="0">
              <a:solidFill>
                <a:srgbClr val="FFC000"/>
              </a:solidFill>
            </a:endParaRPr>
          </a:p>
          <a:p>
            <a:pPr marL="0" indent="0" algn="r" rtl="1">
              <a:buNone/>
            </a:pPr>
            <a:r>
              <a:rPr lang="ar-JO" sz="2400" b="1" dirty="0"/>
              <a:t>وفيه تتم ذبيحة القداس وهو مخصص للكهنة ورجال الإكليروس فقط.</a:t>
            </a:r>
            <a:endParaRPr lang="en-US" sz="2400" b="1" dirty="0"/>
          </a:p>
          <a:p>
            <a:pPr marL="0" indent="0" algn="r" rtl="1">
              <a:buNone/>
            </a:pPr>
            <a:endParaRPr lang="en-US" sz="2400" b="1" dirty="0">
              <a:cs typeface="+mn-cs"/>
            </a:endParaRPr>
          </a:p>
          <a:p>
            <a:pPr marL="0" indent="0" algn="r" rtl="1">
              <a:buNone/>
            </a:pPr>
            <a:endParaRPr lang="en-US" sz="2400" b="1" dirty="0">
              <a:cs typeface="+mn-cs"/>
            </a:endParaRPr>
          </a:p>
        </p:txBody>
      </p:sp>
      <p:pic>
        <p:nvPicPr>
          <p:cNvPr id="9" name="Picture 8">
            <a:extLst>
              <a:ext uri="{FF2B5EF4-FFF2-40B4-BE49-F238E27FC236}">
                <a16:creationId xmlns:a16="http://schemas.microsoft.com/office/drawing/2014/main" id="{0A5538AB-5402-42ED-8F0E-2A45D3B42C36}"/>
              </a:ext>
            </a:extLst>
          </p:cNvPr>
          <p:cNvPicPr>
            <a:picLocks noChangeAspect="1"/>
          </p:cNvPicPr>
          <p:nvPr/>
        </p:nvPicPr>
        <p:blipFill>
          <a:blip r:embed="rId2"/>
          <a:stretch>
            <a:fillRect/>
          </a:stretch>
        </p:blipFill>
        <p:spPr>
          <a:xfrm flipH="1">
            <a:off x="566530" y="1775583"/>
            <a:ext cx="2388705" cy="1590470"/>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a:extLst>
              <a:ext uri="{FF2B5EF4-FFF2-40B4-BE49-F238E27FC236}">
                <a16:creationId xmlns:a16="http://schemas.microsoft.com/office/drawing/2014/main" id="{4BF9B732-AB63-4730-93CC-25C4D459E5D8}"/>
              </a:ext>
            </a:extLst>
          </p:cNvPr>
          <p:cNvPicPr>
            <a:picLocks noChangeAspect="1"/>
          </p:cNvPicPr>
          <p:nvPr/>
        </p:nvPicPr>
        <p:blipFill>
          <a:blip r:embed="rId3"/>
          <a:stretch>
            <a:fillRect/>
          </a:stretch>
        </p:blipFill>
        <p:spPr>
          <a:xfrm>
            <a:off x="566530" y="4276192"/>
            <a:ext cx="2527714" cy="1685143"/>
          </a:xfrm>
          <a:prstGeom prst="rect">
            <a:avLst/>
          </a:prstGeom>
          <a:ln w="88900" cap="sq" cmpd="thickThin">
            <a:solidFill>
              <a:srgbClr val="000000"/>
            </a:solidFill>
            <a:prstDash val="solid"/>
            <a:miter lim="800000"/>
          </a:ln>
          <a:effectLst>
            <a:innerShdw blurRad="76200">
              <a:srgbClr val="000000"/>
            </a:innerShdw>
          </a:effectLst>
        </p:spPr>
      </p:pic>
      <p:sp>
        <p:nvSpPr>
          <p:cNvPr id="12" name="TextBox 11">
            <a:extLst>
              <a:ext uri="{FF2B5EF4-FFF2-40B4-BE49-F238E27FC236}">
                <a16:creationId xmlns:a16="http://schemas.microsoft.com/office/drawing/2014/main" id="{B0AE10BC-2E8A-4E9C-92BA-959E5335D389}"/>
              </a:ext>
            </a:extLst>
          </p:cNvPr>
          <p:cNvSpPr txBox="1"/>
          <p:nvPr/>
        </p:nvSpPr>
        <p:spPr>
          <a:xfrm>
            <a:off x="766969" y="3452192"/>
            <a:ext cx="1987826" cy="646331"/>
          </a:xfrm>
          <a:prstGeom prst="rect">
            <a:avLst/>
          </a:prstGeom>
          <a:noFill/>
        </p:spPr>
        <p:txBody>
          <a:bodyPr wrap="square" rtlCol="0">
            <a:spAutoFit/>
          </a:bodyPr>
          <a:lstStyle/>
          <a:p>
            <a:pPr algn="ctr" rtl="1"/>
            <a:r>
              <a:rPr lang="ar-JO" b="1" dirty="0">
                <a:solidFill>
                  <a:srgbClr val="FFC000"/>
                </a:solidFill>
              </a:rPr>
              <a:t>صحن الكنيسة</a:t>
            </a:r>
          </a:p>
          <a:p>
            <a:pPr algn="ctr" rtl="1"/>
            <a:r>
              <a:rPr lang="ar-JO" b="1" dirty="0">
                <a:solidFill>
                  <a:srgbClr val="FFC000"/>
                </a:solidFill>
              </a:rPr>
              <a:t>(القدس)</a:t>
            </a:r>
            <a:endParaRPr lang="en-US" b="1" dirty="0">
              <a:solidFill>
                <a:srgbClr val="FFC000"/>
              </a:solidFill>
            </a:endParaRPr>
          </a:p>
        </p:txBody>
      </p:sp>
      <p:sp>
        <p:nvSpPr>
          <p:cNvPr id="13" name="TextBox 12">
            <a:extLst>
              <a:ext uri="{FF2B5EF4-FFF2-40B4-BE49-F238E27FC236}">
                <a16:creationId xmlns:a16="http://schemas.microsoft.com/office/drawing/2014/main" id="{28C1F270-B86E-45B1-ABC4-B1F2AE3B0DF9}"/>
              </a:ext>
            </a:extLst>
          </p:cNvPr>
          <p:cNvSpPr txBox="1"/>
          <p:nvPr/>
        </p:nvSpPr>
        <p:spPr>
          <a:xfrm flipH="1">
            <a:off x="985230" y="6077850"/>
            <a:ext cx="1584298" cy="646331"/>
          </a:xfrm>
          <a:prstGeom prst="rect">
            <a:avLst/>
          </a:prstGeom>
          <a:noFill/>
        </p:spPr>
        <p:txBody>
          <a:bodyPr wrap="square" rtlCol="0">
            <a:spAutoFit/>
          </a:bodyPr>
          <a:lstStyle/>
          <a:p>
            <a:pPr algn="ctr" rtl="1"/>
            <a:r>
              <a:rPr lang="ar-JO" b="1" dirty="0">
                <a:solidFill>
                  <a:srgbClr val="FFC000"/>
                </a:solidFill>
              </a:rPr>
              <a:t>الهيكل المقدس</a:t>
            </a:r>
          </a:p>
          <a:p>
            <a:pPr algn="ctr" rtl="1"/>
            <a:r>
              <a:rPr lang="ar-JO" b="1" dirty="0">
                <a:solidFill>
                  <a:srgbClr val="FFC000"/>
                </a:solidFill>
              </a:rPr>
              <a:t>(قدس الأقداس)</a:t>
            </a:r>
            <a:endParaRPr lang="en-US" b="1" dirty="0">
              <a:solidFill>
                <a:srgbClr val="FFC000"/>
              </a:solidFill>
            </a:endParaRPr>
          </a:p>
        </p:txBody>
      </p:sp>
    </p:spTree>
    <p:extLst>
      <p:ext uri="{BB962C8B-B14F-4D97-AF65-F5344CB8AC3E}">
        <p14:creationId xmlns:p14="http://schemas.microsoft.com/office/powerpoint/2010/main" val="3461094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6385E4-739B-4B3D-878E-C9B93572AD18}"/>
              </a:ext>
            </a:extLst>
          </p:cNvPr>
          <p:cNvSpPr>
            <a:spLocks noGrp="1"/>
          </p:cNvSpPr>
          <p:nvPr>
            <p:ph idx="1"/>
          </p:nvPr>
        </p:nvSpPr>
        <p:spPr>
          <a:xfrm>
            <a:off x="4386469" y="1497495"/>
            <a:ext cx="6732105" cy="5155095"/>
          </a:xfrm>
        </p:spPr>
        <p:txBody>
          <a:bodyPr>
            <a:noAutofit/>
          </a:bodyPr>
          <a:lstStyle/>
          <a:p>
            <a:pPr marL="0" indent="0" algn="r" rtl="1">
              <a:lnSpc>
                <a:spcPct val="150000"/>
              </a:lnSpc>
              <a:buNone/>
            </a:pPr>
            <a:r>
              <a:rPr lang="ar-JO" sz="2800" b="1" dirty="0">
                <a:solidFill>
                  <a:srgbClr val="FFC000"/>
                </a:solidFill>
              </a:rPr>
              <a:t>* ويوجد في الهيكل كل مما يلي :</a:t>
            </a:r>
            <a:endParaRPr lang="en-US" sz="2800" b="1" dirty="0">
              <a:solidFill>
                <a:srgbClr val="FFC000"/>
              </a:solidFill>
            </a:endParaRPr>
          </a:p>
          <a:p>
            <a:pPr marL="0" indent="0" algn="r" rtl="1">
              <a:lnSpc>
                <a:spcPct val="150000"/>
              </a:lnSpc>
              <a:buNone/>
            </a:pPr>
            <a:r>
              <a:rPr lang="ar-JO" sz="2400" b="1" dirty="0"/>
              <a:t>1) المذبح : وهو مكان التقدمة الإلهية أو الذبيحة غير الدموية ويرمز إلى مغارة بيت لحم حيث ولد المخلص والقبر الذي وضع فيه.</a:t>
            </a:r>
            <a:endParaRPr lang="en-US" sz="2400" b="1" dirty="0"/>
          </a:p>
          <a:p>
            <a:pPr marL="0" indent="0" algn="r" rtl="1">
              <a:lnSpc>
                <a:spcPct val="150000"/>
              </a:lnSpc>
              <a:buNone/>
            </a:pPr>
            <a:r>
              <a:rPr lang="ar-JO" sz="2800" b="1" dirty="0">
                <a:solidFill>
                  <a:srgbClr val="FFC000"/>
                </a:solidFill>
              </a:rPr>
              <a:t>* الأواني المقدسة التي توضع على المذبح:</a:t>
            </a:r>
            <a:endParaRPr lang="en-US" sz="2800" b="1" dirty="0">
              <a:solidFill>
                <a:srgbClr val="FFC000"/>
              </a:solidFill>
            </a:endParaRPr>
          </a:p>
          <a:p>
            <a:pPr marL="0" indent="0" algn="r" rtl="1">
              <a:lnSpc>
                <a:spcPct val="150000"/>
              </a:lnSpc>
              <a:buNone/>
            </a:pPr>
            <a:r>
              <a:rPr lang="ar-JO" sz="2400" b="1" dirty="0"/>
              <a:t>1) الكأس    2) الصينية     3) النجم    4) الصليب     5) الزاون     6) الإسفنجة     7) الحربة      8) الملعقة</a:t>
            </a:r>
          </a:p>
          <a:p>
            <a:pPr algn="r" rtl="1">
              <a:lnSpc>
                <a:spcPct val="150000"/>
              </a:lnSpc>
            </a:pPr>
            <a:endParaRPr lang="en-US" sz="2400" b="1" dirty="0"/>
          </a:p>
        </p:txBody>
      </p:sp>
      <p:pic>
        <p:nvPicPr>
          <p:cNvPr id="4" name="Picture 3">
            <a:extLst>
              <a:ext uri="{FF2B5EF4-FFF2-40B4-BE49-F238E27FC236}">
                <a16:creationId xmlns:a16="http://schemas.microsoft.com/office/drawing/2014/main" id="{DA46803F-665F-4FC1-A636-7ADA549EF037}"/>
              </a:ext>
            </a:extLst>
          </p:cNvPr>
          <p:cNvPicPr>
            <a:picLocks noChangeAspect="1"/>
          </p:cNvPicPr>
          <p:nvPr/>
        </p:nvPicPr>
        <p:blipFill>
          <a:blip r:embed="rId2"/>
          <a:stretch>
            <a:fillRect/>
          </a:stretch>
        </p:blipFill>
        <p:spPr>
          <a:xfrm>
            <a:off x="654327" y="1282147"/>
            <a:ext cx="3224887" cy="21468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8C8498E4-FC60-4891-949D-45593B3B0B9B}"/>
              </a:ext>
            </a:extLst>
          </p:cNvPr>
          <p:cNvPicPr>
            <a:picLocks noChangeAspect="1"/>
          </p:cNvPicPr>
          <p:nvPr/>
        </p:nvPicPr>
        <p:blipFill>
          <a:blip r:embed="rId3"/>
          <a:stretch>
            <a:fillRect/>
          </a:stretch>
        </p:blipFill>
        <p:spPr>
          <a:xfrm>
            <a:off x="755593" y="3979827"/>
            <a:ext cx="3022354" cy="233728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87466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85DC8-4D2D-4546-B3C2-DB1C47A38C40}"/>
              </a:ext>
            </a:extLst>
          </p:cNvPr>
          <p:cNvSpPr>
            <a:spLocks noGrp="1"/>
          </p:cNvSpPr>
          <p:nvPr>
            <p:ph type="title"/>
          </p:nvPr>
        </p:nvSpPr>
        <p:spPr>
          <a:xfrm>
            <a:off x="675861" y="821634"/>
            <a:ext cx="9374973" cy="675861"/>
          </a:xfrm>
        </p:spPr>
        <p:txBody>
          <a:bodyPr/>
          <a:lstStyle/>
          <a:p>
            <a:pPr algn="r" rtl="1"/>
            <a:r>
              <a:rPr lang="ar-JO" b="1" dirty="0">
                <a:solidFill>
                  <a:srgbClr val="FF0000"/>
                </a:solidFill>
              </a:rPr>
              <a:t>2) المائدة المقدسة:</a:t>
            </a:r>
            <a:endParaRPr lang="en-US" dirty="0"/>
          </a:p>
        </p:txBody>
      </p:sp>
      <p:sp>
        <p:nvSpPr>
          <p:cNvPr id="3" name="Content Placeholder 2">
            <a:extLst>
              <a:ext uri="{FF2B5EF4-FFF2-40B4-BE49-F238E27FC236}">
                <a16:creationId xmlns:a16="http://schemas.microsoft.com/office/drawing/2014/main" id="{171DE3FA-B16B-4C29-80A6-E2EE1B9F0D30}"/>
              </a:ext>
            </a:extLst>
          </p:cNvPr>
          <p:cNvSpPr>
            <a:spLocks noGrp="1"/>
          </p:cNvSpPr>
          <p:nvPr>
            <p:ph idx="1"/>
          </p:nvPr>
        </p:nvSpPr>
        <p:spPr>
          <a:xfrm>
            <a:off x="4691270" y="1828800"/>
            <a:ext cx="6453808" cy="4823791"/>
          </a:xfrm>
        </p:spPr>
        <p:txBody>
          <a:bodyPr/>
          <a:lstStyle/>
          <a:p>
            <a:pPr marL="0" indent="0" algn="r" rtl="1">
              <a:lnSpc>
                <a:spcPct val="150000"/>
              </a:lnSpc>
              <a:buNone/>
            </a:pPr>
            <a:r>
              <a:rPr lang="ar-JO" b="1" dirty="0">
                <a:solidFill>
                  <a:srgbClr val="FFC000"/>
                </a:solidFill>
              </a:rPr>
              <a:t>وهي طاولة رخامية مربعة أو مستطيلة الشكل توضع في وسط الهيكل مثبتة على أربعة أعمدة رمزا للإنجيليين الأربعة وهي مغطاة بغطاء أول ابيض اللون إشارة لكفن المسيح وقيامته، وبأغطية ثانية وثالثة يوضع عليها الصليب المقدس والإنجيل المقدس والإنديمنسي، بيت القربان المقدس، الشموع.</a:t>
            </a:r>
            <a:endParaRPr lang="en-US" b="1" dirty="0">
              <a:solidFill>
                <a:srgbClr val="FFC000"/>
              </a:solidFill>
            </a:endParaRPr>
          </a:p>
          <a:p>
            <a:pPr marL="0" indent="0" algn="r" rtl="1">
              <a:lnSpc>
                <a:spcPct val="150000"/>
              </a:lnSpc>
              <a:buNone/>
            </a:pPr>
            <a:r>
              <a:rPr lang="ar-JO" b="1" dirty="0">
                <a:solidFill>
                  <a:schemeClr val="bg1"/>
                </a:solidFill>
              </a:rPr>
              <a:t>* بين صحن الكنيسة والهيكل يقام جدار يسمى (الأيقونسطاس) أي حامل الأيقونات وهو عبارة عن حاجز مغطى بالأيقونات يشير إلى حضور الله غير المرئي ويفصل صحن الكنيسة عن الهيكل.</a:t>
            </a:r>
            <a:endParaRPr lang="en-US" b="1" dirty="0">
              <a:solidFill>
                <a:schemeClr val="bg1"/>
              </a:solidFill>
            </a:endParaRPr>
          </a:p>
        </p:txBody>
      </p:sp>
      <p:pic>
        <p:nvPicPr>
          <p:cNvPr id="11" name="Picture 10">
            <a:extLst>
              <a:ext uri="{FF2B5EF4-FFF2-40B4-BE49-F238E27FC236}">
                <a16:creationId xmlns:a16="http://schemas.microsoft.com/office/drawing/2014/main" id="{F61A2731-1E37-40C5-95B2-6891283103E5}"/>
              </a:ext>
            </a:extLst>
          </p:cNvPr>
          <p:cNvPicPr>
            <a:picLocks noChangeAspect="1"/>
          </p:cNvPicPr>
          <p:nvPr/>
        </p:nvPicPr>
        <p:blipFill rotWithShape="1">
          <a:blip r:embed="rId2"/>
          <a:srcRect l="12684" t="17540" r="12553" b="16793"/>
          <a:stretch/>
        </p:blipFill>
        <p:spPr>
          <a:xfrm>
            <a:off x="675861" y="4037244"/>
            <a:ext cx="3564835" cy="2084793"/>
          </a:xfrm>
          <a:prstGeom prst="rect">
            <a:avLst/>
          </a:prstGeom>
        </p:spPr>
      </p:pic>
      <p:pic>
        <p:nvPicPr>
          <p:cNvPr id="14" name="Picture 13">
            <a:extLst>
              <a:ext uri="{FF2B5EF4-FFF2-40B4-BE49-F238E27FC236}">
                <a16:creationId xmlns:a16="http://schemas.microsoft.com/office/drawing/2014/main" id="{38AF946D-3A61-4E0D-8A29-E1CF5BD2523A}"/>
              </a:ext>
            </a:extLst>
          </p:cNvPr>
          <p:cNvPicPr>
            <a:picLocks noChangeAspect="1"/>
          </p:cNvPicPr>
          <p:nvPr/>
        </p:nvPicPr>
        <p:blipFill>
          <a:blip r:embed="rId3"/>
          <a:stretch>
            <a:fillRect/>
          </a:stretch>
        </p:blipFill>
        <p:spPr>
          <a:xfrm>
            <a:off x="1213921" y="1525279"/>
            <a:ext cx="2084111" cy="2350743"/>
          </a:xfrm>
          <a:prstGeom prst="rect">
            <a:avLst/>
          </a:prstGeom>
        </p:spPr>
      </p:pic>
      <p:sp>
        <p:nvSpPr>
          <p:cNvPr id="15" name="TextBox 14">
            <a:extLst>
              <a:ext uri="{FF2B5EF4-FFF2-40B4-BE49-F238E27FC236}">
                <a16:creationId xmlns:a16="http://schemas.microsoft.com/office/drawing/2014/main" id="{3F029FFC-D385-474E-8AE2-111CB32A37A0}"/>
              </a:ext>
            </a:extLst>
          </p:cNvPr>
          <p:cNvSpPr txBox="1"/>
          <p:nvPr/>
        </p:nvSpPr>
        <p:spPr>
          <a:xfrm>
            <a:off x="1390888" y="1179441"/>
            <a:ext cx="1735842" cy="400110"/>
          </a:xfrm>
          <a:prstGeom prst="rect">
            <a:avLst/>
          </a:prstGeom>
          <a:noFill/>
        </p:spPr>
        <p:txBody>
          <a:bodyPr wrap="square" rtlCol="0">
            <a:spAutoFit/>
          </a:bodyPr>
          <a:lstStyle/>
          <a:p>
            <a:pPr algn="ctr" rtl="1"/>
            <a:r>
              <a:rPr lang="ar-JO" sz="2000" b="1" dirty="0">
                <a:solidFill>
                  <a:srgbClr val="FFC000"/>
                </a:solidFill>
              </a:rPr>
              <a:t>المائدة المقدسة</a:t>
            </a:r>
            <a:endParaRPr lang="en-US" sz="2000" b="1" dirty="0">
              <a:solidFill>
                <a:srgbClr val="FFC000"/>
              </a:solidFill>
            </a:endParaRPr>
          </a:p>
        </p:txBody>
      </p:sp>
      <p:sp>
        <p:nvSpPr>
          <p:cNvPr id="16" name="TextBox 15">
            <a:extLst>
              <a:ext uri="{FF2B5EF4-FFF2-40B4-BE49-F238E27FC236}">
                <a16:creationId xmlns:a16="http://schemas.microsoft.com/office/drawing/2014/main" id="{A8B117B2-A61C-4ED7-9F10-97F26A7257EA}"/>
              </a:ext>
            </a:extLst>
          </p:cNvPr>
          <p:cNvSpPr txBox="1"/>
          <p:nvPr/>
        </p:nvSpPr>
        <p:spPr>
          <a:xfrm>
            <a:off x="1346972" y="6150270"/>
            <a:ext cx="1993923" cy="400110"/>
          </a:xfrm>
          <a:prstGeom prst="rect">
            <a:avLst/>
          </a:prstGeom>
          <a:noFill/>
        </p:spPr>
        <p:txBody>
          <a:bodyPr wrap="square" rtlCol="0">
            <a:spAutoFit/>
          </a:bodyPr>
          <a:lstStyle/>
          <a:p>
            <a:pPr algn="ctr" rtl="1"/>
            <a:r>
              <a:rPr lang="ar-JO" sz="2000" b="1" dirty="0">
                <a:solidFill>
                  <a:srgbClr val="FFC000"/>
                </a:solidFill>
              </a:rPr>
              <a:t>الايقونسطاس</a:t>
            </a:r>
            <a:endParaRPr lang="en-US" sz="2000" b="1" dirty="0">
              <a:solidFill>
                <a:srgbClr val="FFC000"/>
              </a:solidFill>
            </a:endParaRPr>
          </a:p>
        </p:txBody>
      </p:sp>
    </p:spTree>
    <p:extLst>
      <p:ext uri="{BB962C8B-B14F-4D97-AF65-F5344CB8AC3E}">
        <p14:creationId xmlns:p14="http://schemas.microsoft.com/office/powerpoint/2010/main" val="115221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FE2C66-6EDB-4655-88EA-656F4E28B42D}"/>
              </a:ext>
            </a:extLst>
          </p:cNvPr>
          <p:cNvSpPr>
            <a:spLocks noGrp="1"/>
          </p:cNvSpPr>
          <p:nvPr>
            <p:ph idx="1"/>
          </p:nvPr>
        </p:nvSpPr>
        <p:spPr>
          <a:xfrm>
            <a:off x="4717775" y="1544798"/>
            <a:ext cx="6602964" cy="4975272"/>
          </a:xfrm>
        </p:spPr>
        <p:txBody>
          <a:bodyPr>
            <a:noAutofit/>
          </a:bodyPr>
          <a:lstStyle/>
          <a:p>
            <a:pPr marL="0" indent="0" algn="r" rtl="1">
              <a:buNone/>
            </a:pPr>
            <a:r>
              <a:rPr lang="ar-JO" sz="2800" b="1" dirty="0">
                <a:solidFill>
                  <a:srgbClr val="FFC000"/>
                </a:solidFill>
                <a:cs typeface="+mn-cs"/>
              </a:rPr>
              <a:t>* يحتوي الهيكل على ثلاثة أبواب وهي:</a:t>
            </a:r>
            <a:endParaRPr lang="en-US" sz="2800" b="1" dirty="0">
              <a:solidFill>
                <a:srgbClr val="FFC000"/>
              </a:solidFill>
              <a:cs typeface="+mn-cs"/>
            </a:endParaRPr>
          </a:p>
          <a:p>
            <a:pPr marL="0" indent="0" algn="r" rtl="1">
              <a:buNone/>
            </a:pPr>
            <a:r>
              <a:rPr lang="ar-JO" sz="2800" b="1" dirty="0">
                <a:solidFill>
                  <a:srgbClr val="FFC000"/>
                </a:solidFill>
                <a:cs typeface="+mn-cs"/>
              </a:rPr>
              <a:t>1) الباب الملوكي : </a:t>
            </a:r>
            <a:r>
              <a:rPr lang="ar-JO" sz="2800" b="1" dirty="0">
                <a:cs typeface="+mn-cs"/>
              </a:rPr>
              <a:t>في الوسط ويسمى ملوكيا لأن منه يدخل الملك السماوي ويوجد على جهته اليمنى أيقونة السيد المسيح وبجانبها أيقونة القديس يوحنا المعمدان وعلى جهته اليسرى أيقونة والدة الإله حاملة الطفل يسوع وبجانبها أيقونة القديس شفيع الكنيسة.</a:t>
            </a:r>
            <a:endParaRPr lang="en-US" sz="2800" b="1" dirty="0">
              <a:cs typeface="+mn-cs"/>
            </a:endParaRPr>
          </a:p>
          <a:p>
            <a:pPr marL="0" indent="0" algn="r" rtl="1">
              <a:buNone/>
            </a:pPr>
            <a:r>
              <a:rPr lang="ar-JO" sz="2800" b="1" dirty="0">
                <a:solidFill>
                  <a:srgbClr val="FFC000"/>
                </a:solidFill>
                <a:cs typeface="+mn-cs"/>
              </a:rPr>
              <a:t>2) الباب الشمالي : </a:t>
            </a:r>
            <a:r>
              <a:rPr lang="ar-JO" sz="2800" b="1" dirty="0">
                <a:cs typeface="+mn-cs"/>
              </a:rPr>
              <a:t>ويكون على يسار الباب الملوكي.</a:t>
            </a:r>
            <a:endParaRPr lang="en-US" sz="2800" b="1" dirty="0">
              <a:cs typeface="+mn-cs"/>
            </a:endParaRPr>
          </a:p>
          <a:p>
            <a:pPr marL="0" indent="0" algn="r" rtl="1">
              <a:buNone/>
            </a:pPr>
            <a:r>
              <a:rPr lang="ar-JO" sz="2800" b="1" dirty="0">
                <a:solidFill>
                  <a:srgbClr val="FFC000"/>
                </a:solidFill>
                <a:cs typeface="+mn-cs"/>
              </a:rPr>
              <a:t>3) الباب الجنوبي : </a:t>
            </a:r>
            <a:r>
              <a:rPr lang="ar-JO" sz="2800" b="1" dirty="0">
                <a:cs typeface="+mn-cs"/>
              </a:rPr>
              <a:t>ويكون على يمين الباب الملوكي.</a:t>
            </a:r>
            <a:endParaRPr lang="en-US" sz="2800" b="1" dirty="0">
              <a:cs typeface="+mn-cs"/>
            </a:endParaRPr>
          </a:p>
          <a:p>
            <a:pPr algn="r" rtl="1"/>
            <a:endParaRPr lang="en-US" sz="2800" b="1" dirty="0">
              <a:cs typeface="+mn-cs"/>
            </a:endParaRPr>
          </a:p>
        </p:txBody>
      </p:sp>
      <p:pic>
        <p:nvPicPr>
          <p:cNvPr id="4" name="Picture 3">
            <a:extLst>
              <a:ext uri="{FF2B5EF4-FFF2-40B4-BE49-F238E27FC236}">
                <a16:creationId xmlns:a16="http://schemas.microsoft.com/office/drawing/2014/main" id="{D4A89B83-039A-470D-B949-3EB3DFB405BD}"/>
              </a:ext>
            </a:extLst>
          </p:cNvPr>
          <p:cNvPicPr>
            <a:picLocks noChangeAspect="1"/>
          </p:cNvPicPr>
          <p:nvPr/>
        </p:nvPicPr>
        <p:blipFill rotWithShape="1">
          <a:blip r:embed="rId2"/>
          <a:srcRect l="8662" t="39119" r="9497" b="12091"/>
          <a:stretch/>
        </p:blipFill>
        <p:spPr>
          <a:xfrm>
            <a:off x="530089" y="2898189"/>
            <a:ext cx="3896138" cy="218674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612942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273</TotalTime>
  <Words>480</Words>
  <Application>Microsoft Office PowerPoint</Application>
  <PresentationFormat>Widescreen</PresentationFormat>
  <Paragraphs>39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Century Gothic</vt:lpstr>
      <vt:lpstr>Times New Roman</vt:lpstr>
      <vt:lpstr>Wingdings 3</vt:lpstr>
      <vt:lpstr>Ion</vt:lpstr>
      <vt:lpstr>PowerPoint Presentation</vt:lpstr>
      <vt:lpstr>بناء الكنيسة</vt:lpstr>
      <vt:lpstr>النّص الإنجيلي</vt:lpstr>
      <vt:lpstr>هندسة البناء</vt:lpstr>
      <vt:lpstr>أقسام الكنيسة</vt:lpstr>
      <vt:lpstr>PowerPoint Presentation</vt:lpstr>
      <vt:lpstr>2) المائدة المقدسة: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بناء الكنيسة</dc:title>
  <dc:creator>Admin</dc:creator>
  <cp:lastModifiedBy>Admin</cp:lastModifiedBy>
  <cp:revision>21</cp:revision>
  <dcterms:created xsi:type="dcterms:W3CDTF">2021-01-01T14:23:46Z</dcterms:created>
  <dcterms:modified xsi:type="dcterms:W3CDTF">2021-03-08T15:20:36Z</dcterms:modified>
</cp:coreProperties>
</file>