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7" r:id="rId2"/>
    <p:sldId id="258" r:id="rId3"/>
    <p:sldId id="271" r:id="rId4"/>
    <p:sldId id="267" r:id="rId5"/>
    <p:sldId id="259" r:id="rId6"/>
    <p:sldId id="268" r:id="rId7"/>
    <p:sldId id="260" r:id="rId8"/>
    <p:sldId id="269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48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32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808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05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8234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0278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49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138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121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0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120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06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17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1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61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13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03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BEC64-D07C-457D-B808-A8015F4C1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3344" y="2638441"/>
            <a:ext cx="6988396" cy="1280890"/>
          </a:xfrm>
        </p:spPr>
        <p:txBody>
          <a:bodyPr>
            <a:normAutofit/>
          </a:bodyPr>
          <a:lstStyle/>
          <a:p>
            <a:pPr algn="ctr"/>
            <a:r>
              <a:rPr lang="ar-JO" sz="6000" b="1" dirty="0">
                <a:latin typeface="Arial" panose="020B0604020202020204" pitchFamily="34" charset="0"/>
                <a:cs typeface="Arial" panose="020B0604020202020204" pitchFamily="34" charset="0"/>
              </a:rPr>
              <a:t>مَعاني الْمُفْرَداتِ وَالتّراكيبِ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78D95-FBB5-45CD-8698-DB4A2EBA5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2725" y="4585252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JO" sz="3200" b="1" dirty="0">
                <a:solidFill>
                  <a:srgbClr val="FF0000"/>
                </a:solidFill>
              </a:rPr>
              <a:t>ص7+ ص8</a:t>
            </a:r>
          </a:p>
        </p:txBody>
      </p:sp>
    </p:spTree>
    <p:extLst>
      <p:ext uri="{BB962C8B-B14F-4D97-AF65-F5344CB8AC3E}">
        <p14:creationId xmlns:p14="http://schemas.microsoft.com/office/powerpoint/2010/main" val="294315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7A833-732E-4D5E-9B6C-C26DA6510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513" y="1540189"/>
            <a:ext cx="10404682" cy="3777622"/>
          </a:xfrm>
        </p:spPr>
        <p:txBody>
          <a:bodyPr>
            <a:normAutofit/>
          </a:bodyPr>
          <a:lstStyle/>
          <a:p>
            <a:pPr algn="ctr" rtl="1"/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وَرَدَ في الْفِقْرَةِ الْأولى في الدَّرسِ كَلِمَةٌ بِمَعْنى (تَهْبِطُ)، اكْتُبْها.</a:t>
            </a:r>
          </a:p>
          <a:p>
            <a:pPr marL="0" indent="0" algn="ctr" rtl="1">
              <a:buNone/>
            </a:pPr>
            <a:endParaRPr lang="ar-J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1">
              <a:buNone/>
            </a:pPr>
            <a:r>
              <a:rPr lang="ar-JO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تَحُطُّ</a:t>
            </a:r>
            <a:endParaRPr lang="ar-JO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78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1E377-5A91-4DEC-B302-0A808282F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549637"/>
            <a:ext cx="8915400" cy="6063198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اخ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الش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مُجاو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رِ ما يُناسِبُ مَع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ِ،</a:t>
            </a:r>
          </a:p>
          <a:p>
            <a:pPr marL="0" indent="0" algn="r" rtl="1">
              <a:buNone/>
            </a:pPr>
            <a:endParaRPr lang="ar-JO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هُ في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راغِ:</a:t>
            </a:r>
            <a:endParaRPr lang="ar-JO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نَ:</a:t>
            </a: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</a:t>
            </a:r>
          </a:p>
          <a:p>
            <a:pPr algn="r" rtl="1"/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يَن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زِعُ:</a:t>
            </a: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غَديرٌ: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</a:t>
            </a:r>
          </a:p>
          <a:p>
            <a:pPr algn="r" rtl="1"/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ليقُ:  </a:t>
            </a:r>
            <a:endParaRPr lang="ar-JO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</a:t>
            </a:r>
          </a:p>
          <a:p>
            <a:pPr algn="r" rtl="1"/>
            <a:r>
              <a:rPr lang="ar-SA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طافِيَةٌ:</a:t>
            </a:r>
            <a:r>
              <a:rPr lang="ar-S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E5F7C-4754-438A-8802-D1F0FCBC9687}"/>
              </a:ext>
            </a:extLst>
          </p:cNvPr>
          <p:cNvSpPr txBox="1"/>
          <p:nvPr/>
        </p:nvSpPr>
        <p:spPr>
          <a:xfrm>
            <a:off x="2295939" y="549637"/>
            <a:ext cx="1683026" cy="7171194"/>
          </a:xfrm>
          <a:prstGeom prst="rect">
            <a:avLst/>
          </a:prstGeom>
          <a:solidFill>
            <a:srgbClr val="CC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عائِمَةٌ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يُناسِبُ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تَأَكَّدَ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يُزيلُ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هَبَّتْ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نَهْرٌ صَغيرٌ</a:t>
            </a:r>
          </a:p>
          <a:p>
            <a:pPr algn="ctr"/>
            <a:endParaRPr lang="ar-JO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76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1E377-5A91-4DEC-B302-0A808282F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6600" y="549637"/>
            <a:ext cx="8915400" cy="6063198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اخ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م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الش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مُجاو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رِ ما يُناسِبُ مَع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ة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ِ،</a:t>
            </a:r>
          </a:p>
          <a:p>
            <a:pPr marL="0" indent="0" algn="r" rtl="1">
              <a:buNone/>
            </a:pPr>
            <a:endParaRPr lang="ar-JO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اك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هُ في ال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JO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راغِ:</a:t>
            </a:r>
            <a:endParaRPr lang="ar-JO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نَ: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تأكَّدَ.</a:t>
            </a: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     </a:t>
            </a:r>
          </a:p>
          <a:p>
            <a:pPr algn="r" rtl="1"/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يَن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زِعُ: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يُزيلُ.</a:t>
            </a: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غَديرٌ: 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نَهْرٌ صَغيرٌ.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</a:t>
            </a:r>
          </a:p>
          <a:p>
            <a:pPr algn="r" rtl="1"/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ليقُ: 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يُناسِبُ.</a:t>
            </a: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ar-JO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            </a:t>
            </a:r>
          </a:p>
          <a:p>
            <a:pPr algn="r" rtl="1"/>
            <a:r>
              <a:rPr lang="ar-SA" sz="5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طافِيَةٌ:</a:t>
            </a:r>
            <a:r>
              <a:rPr lang="ar-SA" sz="5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JO" sz="5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عائِمَةٌ.</a:t>
            </a:r>
            <a:endParaRPr lang="en-US" sz="5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E5F7C-4754-438A-8802-D1F0FCBC9687}"/>
              </a:ext>
            </a:extLst>
          </p:cNvPr>
          <p:cNvSpPr txBox="1"/>
          <p:nvPr/>
        </p:nvSpPr>
        <p:spPr>
          <a:xfrm>
            <a:off x="2295939" y="549637"/>
            <a:ext cx="1683026" cy="7171194"/>
          </a:xfrm>
          <a:prstGeom prst="rect">
            <a:avLst/>
          </a:prstGeom>
          <a:solidFill>
            <a:srgbClr val="CC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عائِمَةٌ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يُناسِبُ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تَأَكَّدَ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يُزيلُ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هَبَّتْ</a:t>
            </a:r>
          </a:p>
          <a:p>
            <a:pPr algn="ctr"/>
            <a:endParaRPr lang="ar-JO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JO" sz="3600" b="1" dirty="0">
                <a:latin typeface="Arial" panose="020B0604020202020204" pitchFamily="34" charset="0"/>
                <a:cs typeface="Arial" panose="020B0604020202020204" pitchFamily="34" charset="0"/>
              </a:rPr>
              <a:t>نَهْرٌ صَغيرٌ</a:t>
            </a:r>
          </a:p>
          <a:p>
            <a:pPr algn="ctr"/>
            <a:endParaRPr lang="ar-JO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69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00DB7E-36E1-4D41-AE47-7120BA9FFB6B}"/>
              </a:ext>
            </a:extLst>
          </p:cNvPr>
          <p:cNvSpPr/>
          <p:nvPr/>
        </p:nvSpPr>
        <p:spPr>
          <a:xfrm>
            <a:off x="2809461" y="882063"/>
            <a:ext cx="860066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 دائِ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رَ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ةً ح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لَ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مَةِ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مُخالِفَةِ لِم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لِمَةِ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مُل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وّ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نَةِ: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S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أ – سَمِعَتِ الرّيشَةُ صَو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 </a:t>
            </a:r>
            <a:r>
              <a:rPr lang="ar-SA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مُخيف</a:t>
            </a:r>
            <a:r>
              <a:rPr lang="ar-JO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مُف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زِع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         هادِئ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        مُر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عِب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endParaRPr lang="ar-JO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ar-SA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ب- ظنّتِ الرّيشَةُ أنَّ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حَمامَةَ 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عِبَت مِنَ </a:t>
            </a:r>
            <a:r>
              <a:rPr lang="ar-SA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التَّحليقِ.</a:t>
            </a:r>
          </a:p>
          <a:p>
            <a:pPr algn="r" rtl="1"/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هُبوطِ         الط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رانِ        الا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فاعِ</a:t>
            </a:r>
          </a:p>
          <a:p>
            <a:pPr algn="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345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C96B6-3848-46A6-8ED4-8CDB26DE0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4412" y="1113182"/>
            <a:ext cx="9576283" cy="4943813"/>
          </a:xfrm>
        </p:spPr>
        <p:txBody>
          <a:bodyPr>
            <a:normAutofit/>
          </a:bodyPr>
          <a:lstStyle/>
          <a:p>
            <a:pPr algn="r" rtl="1"/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ض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ع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 دائِ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رَ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ةً ح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لَ ال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مَةِ ال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مُخالِفَةِ لِمع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كلِمَةِ المُل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وّ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نَةِ:</a:t>
            </a:r>
            <a:endParaRPr lang="ar-J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أ – سَمِعَتِ الرّيشَةُ صَو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 </a:t>
            </a:r>
            <a:r>
              <a:rPr lang="ar-SA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مُخيف</a:t>
            </a:r>
            <a:r>
              <a:rPr lang="ar-JO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ا.</a:t>
            </a:r>
          </a:p>
          <a:p>
            <a:pPr marL="0" indent="0" algn="r" rtl="1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مُف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زِع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         </a:t>
            </a:r>
            <a:r>
              <a:rPr lang="ar-SA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هادِئ</a:t>
            </a:r>
            <a:r>
              <a:rPr lang="ar-JO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        مُر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عِب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ً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</a:t>
            </a:r>
          </a:p>
          <a:p>
            <a:pPr marL="0" indent="0" algn="r" rtl="1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ب- ظنّتِ الرّيشَةُ أنَّ الحَمامَةَ تعِبَت مِنَ </a:t>
            </a:r>
            <a:r>
              <a:rPr lang="ar-SA" sz="4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التَّحليقِ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r" rtl="1">
              <a:buNone/>
            </a:pPr>
            <a:r>
              <a:rPr lang="ar-SA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</a:t>
            </a:r>
            <a:r>
              <a:rPr lang="ar-JO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هُبوط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ِ         الط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رانِ        الا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فاعِ</a:t>
            </a:r>
          </a:p>
          <a:p>
            <a:pPr algn="r"/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766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130A-E58D-4409-9597-6D60BA165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1391" y="278297"/>
            <a:ext cx="11330609" cy="6281530"/>
          </a:xfrm>
        </p:spPr>
        <p:txBody>
          <a:bodyPr>
            <a:normAutofit/>
          </a:bodyPr>
          <a:lstStyle/>
          <a:p>
            <a:pPr algn="r" rtl="1"/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فَرِّقْ في الْمَعْنى بَيْنَ الْكَلِمَتَيْنِ الل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ي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نِ ت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ح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ه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ما خَطٌ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ّ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 في ك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لِّ مَج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موعَةٍ، ث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مَّ اك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ب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 مَع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نى ال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ةِ في ال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ف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راغِ ال</a:t>
            </a:r>
            <a:r>
              <a:rPr lang="ar-JO" sz="3200" b="1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latin typeface="Arial" panose="020B0604020202020204" pitchFamily="34" charset="0"/>
                <a:cs typeface="Arial" panose="020B0604020202020204" pitchFamily="34" charset="0"/>
              </a:rPr>
              <a:t>مُقابِلِ:</a:t>
            </a: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أ –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أخذَ 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الص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يّادُ يَنزِعُ الرّيشَ عَنِ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حَمامَةِ.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خ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ذَ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الص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يّادُ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بُن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دُق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يَّةَ وَخَرَجَ إلى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غابَةِ.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ب- 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رَأَتِ الْبَطَّةُ الرّيشَةَ طافِيَةً عَلى و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َجْهِ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 الْماءِ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   - نَجَحَ صَديقي، فَظَهَرتْ مَلامِحُ الْفَرَحِ عَلى 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وَجْهِهِ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ج-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هبَّتِ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الرّيحُ مِن جديدٍ. 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هَبّت</a:t>
            </a:r>
            <a:r>
              <a:rPr lang="ar-JO" sz="3200" u="sng" dirty="0"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الأمُّ لِمُساعَدَةِ طِفلِها حينَ شَرِقَ بال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ماءِ. 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083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F130A-E58D-4409-9597-6D60BA165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765" y="331305"/>
            <a:ext cx="10707757" cy="6228522"/>
          </a:xfrm>
        </p:spPr>
        <p:txBody>
          <a:bodyPr>
            <a:normAutofit/>
          </a:bodyPr>
          <a:lstStyle/>
          <a:p>
            <a:pPr algn="r" rtl="1"/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فَرِّقْ في الْمَعْنى بَيْنَ الْكَلِمَتَيْنِ الل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تينِ تحتهما خَطٌ في كلِّ مَجموعَةٍ، ثمَّ اكتب مَعنى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ك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لم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ةِ في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فراغِ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مُقابِلِ:</a:t>
            </a: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أ –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أخذَ 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الص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يّادُ يَنزِعُ الرّيشَ عَنِ الحَمامَةِ. 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(بَد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أخّذَ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الص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يّادُ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بُندُقيَّةَ وَخَرَجَ إلى 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غابَةِ. 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(تناوَلَ)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ب- 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رَأَتِ الْبَطَّةُ الرّيشَةَ طافِيَةً عَلى وَجْهِ الْماءِ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3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(سَطْح الْماءِ)</a:t>
            </a:r>
            <a:endParaRPr lang="ar-SA" sz="32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ar-JO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نَجَحَ صَديقي، فَظَهَرتْ مَلامِحُ الْفَرَحِ عَلى وَجْهِهِ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ar-JO" sz="3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(عضو مِن أعضاءِ الجِسم)</a:t>
            </a:r>
            <a:endParaRPr lang="en-US" sz="3200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ar-SA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ج-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هبَّتِ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الرّيحُ مِن جديدٍ. 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(عَصَف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ت)</a:t>
            </a:r>
          </a:p>
          <a:p>
            <a:pPr marL="0" indent="0" algn="r" rtl="1">
              <a:buNone/>
            </a:pP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ar-SA" sz="3200" u="sng" dirty="0">
                <a:latin typeface="Arial" panose="020B0604020202020204" pitchFamily="34" charset="0"/>
                <a:cs typeface="Arial" panose="020B0604020202020204" pitchFamily="34" charset="0"/>
              </a:rPr>
              <a:t>هَبّت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 الأمُّ لِمُساعَدَةِ طِفلِها حينَ شَرِقَ بال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ماءِ.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(نَهَضَت م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ُ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ِ</a:t>
            </a:r>
            <a:r>
              <a:rPr lang="ar-SA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عةً)</a:t>
            </a:r>
          </a:p>
          <a:p>
            <a:pPr algn="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38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4CB20-95CD-4F18-A8A3-3084E90BF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6366" y="1789044"/>
            <a:ext cx="1015289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اس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خ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رِج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 مِنَ الْفِقْرَةِ ال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ْأُ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ولى في الد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ر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سِ ضِدَّ كَلِمَةِ (ت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40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4000" dirty="0">
                <a:latin typeface="Arial" panose="020B0604020202020204" pitchFamily="34" charset="0"/>
                <a:cs typeface="Arial" panose="020B0604020202020204" pitchFamily="34" charset="0"/>
              </a:rPr>
              <a:t>عَبُ).</a:t>
            </a:r>
          </a:p>
          <a:p>
            <a:pPr marL="0" indent="0"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00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B1D8B-210A-4720-B417-78ED84D6B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02296"/>
            <a:ext cx="8915400" cy="4108926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اس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خ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رِج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 مِنَ الْفِقْرَةِ ال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ْأُ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ولى في الد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َّ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رسِ ضِدَّ كَلِمَةِ (ت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dirty="0"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dirty="0">
                <a:latin typeface="Arial" panose="020B0604020202020204" pitchFamily="34" charset="0"/>
                <a:cs typeface="Arial" panose="020B0604020202020204" pitchFamily="34" charset="0"/>
              </a:rPr>
              <a:t>عَبُ).</a:t>
            </a:r>
          </a:p>
          <a:p>
            <a:pPr marL="0" indent="0" algn="ctr" rtl="1">
              <a:buNone/>
            </a:pP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</a:t>
            </a:r>
            <a:r>
              <a:rPr lang="ar-JO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َ</a:t>
            </a: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</a:t>
            </a:r>
            <a:r>
              <a:rPr lang="ar-JO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ْ</a:t>
            </a:r>
            <a:r>
              <a:rPr lang="ar-SA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تَريح.</a:t>
            </a:r>
          </a:p>
          <a:p>
            <a:pPr marL="0" indent="0" algn="ctr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93589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482</TotalTime>
  <Words>886</Words>
  <Application>Microsoft Office PowerPoint</Application>
  <PresentationFormat>شاشة عريضة</PresentationFormat>
  <Paragraphs>87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Wisp</vt:lpstr>
      <vt:lpstr>مَعاني الْمُفْرَداتِ وَالتّراكيبِ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مَعاني المُفردات والتّراكيب</dc:title>
  <dc:creator>Osama kamal Akasheh</dc:creator>
  <cp:lastModifiedBy>مستخدم غير معروف</cp:lastModifiedBy>
  <cp:revision>14</cp:revision>
  <dcterms:created xsi:type="dcterms:W3CDTF">2021-01-25T15:52:07Z</dcterms:created>
  <dcterms:modified xsi:type="dcterms:W3CDTF">2022-02-24T13:12:26Z</dcterms:modified>
</cp:coreProperties>
</file>