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0" r:id="rId1"/>
  </p:sldMasterIdLst>
  <p:sldIdLst>
    <p:sldId id="256" r:id="rId2"/>
    <p:sldId id="258" r:id="rId3"/>
    <p:sldId id="257" r:id="rId4"/>
    <p:sldId id="267" r:id="rId5"/>
    <p:sldId id="259" r:id="rId6"/>
    <p:sldId id="260" r:id="rId7"/>
    <p:sldId id="261" r:id="rId8"/>
    <p:sldId id="262" r:id="rId9"/>
    <p:sldId id="263" r:id="rId10"/>
    <p:sldId id="264" r:id="rId11"/>
    <p:sldId id="265"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2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42E718-2203-41F1-9938-7BE7C8B6A08A}"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115F4-9630-41EA-A7CE-74DDE696AD61}" type="slidenum">
              <a:rPr lang="en-US" smtClean="0"/>
              <a:t>‹#›</a:t>
            </a:fld>
            <a:endParaRPr lang="en-US"/>
          </a:p>
        </p:txBody>
      </p:sp>
    </p:spTree>
    <p:extLst>
      <p:ext uri="{BB962C8B-B14F-4D97-AF65-F5344CB8AC3E}">
        <p14:creationId xmlns:p14="http://schemas.microsoft.com/office/powerpoint/2010/main" val="872983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F42E718-2203-41F1-9938-7BE7C8B6A08A}" type="datetimeFigureOut">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F115F4-9630-41EA-A7CE-74DDE696AD61}" type="slidenum">
              <a:rPr lang="en-US" smtClean="0"/>
              <a:t>‹#›</a:t>
            </a:fld>
            <a:endParaRPr lang="en-US"/>
          </a:p>
        </p:txBody>
      </p:sp>
    </p:spTree>
    <p:extLst>
      <p:ext uri="{BB962C8B-B14F-4D97-AF65-F5344CB8AC3E}">
        <p14:creationId xmlns:p14="http://schemas.microsoft.com/office/powerpoint/2010/main" val="12864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F42E718-2203-41F1-9938-7BE7C8B6A08A}"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115F4-9630-41EA-A7CE-74DDE696AD61}" type="slidenum">
              <a:rPr lang="en-US" smtClean="0"/>
              <a:t>‹#›</a:t>
            </a:fld>
            <a:endParaRPr lang="en-US"/>
          </a:p>
        </p:txBody>
      </p:sp>
    </p:spTree>
    <p:extLst>
      <p:ext uri="{BB962C8B-B14F-4D97-AF65-F5344CB8AC3E}">
        <p14:creationId xmlns:p14="http://schemas.microsoft.com/office/powerpoint/2010/main" val="312765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F42E718-2203-41F1-9938-7BE7C8B6A08A}"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115F4-9630-41EA-A7CE-74DDE696AD61}"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71118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42E718-2203-41F1-9938-7BE7C8B6A08A}"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115F4-9630-41EA-A7CE-74DDE696AD61}" type="slidenum">
              <a:rPr lang="en-US" smtClean="0"/>
              <a:t>‹#›</a:t>
            </a:fld>
            <a:endParaRPr lang="en-US"/>
          </a:p>
        </p:txBody>
      </p:sp>
    </p:spTree>
    <p:extLst>
      <p:ext uri="{BB962C8B-B14F-4D97-AF65-F5344CB8AC3E}">
        <p14:creationId xmlns:p14="http://schemas.microsoft.com/office/powerpoint/2010/main" val="2149169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F42E718-2203-41F1-9938-7BE7C8B6A08A}" type="datetimeFigureOut">
              <a:rPr lang="en-US" smtClean="0"/>
              <a:t>2/13/2023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115F4-9630-41EA-A7CE-74DDE696AD61}" type="slidenum">
              <a:rPr lang="en-US" smtClean="0"/>
              <a:t>‹#›</a:t>
            </a:fld>
            <a:endParaRPr lang="en-US"/>
          </a:p>
        </p:txBody>
      </p:sp>
    </p:spTree>
    <p:extLst>
      <p:ext uri="{BB962C8B-B14F-4D97-AF65-F5344CB8AC3E}">
        <p14:creationId xmlns:p14="http://schemas.microsoft.com/office/powerpoint/2010/main" val="2305476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F42E718-2203-41F1-9938-7BE7C8B6A08A}" type="datetimeFigureOut">
              <a:rPr lang="en-US" smtClean="0"/>
              <a:t>2/13/2023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115F4-9630-41EA-A7CE-74DDE696AD61}" type="slidenum">
              <a:rPr lang="en-US" smtClean="0"/>
              <a:t>‹#›</a:t>
            </a:fld>
            <a:endParaRPr lang="en-US"/>
          </a:p>
        </p:txBody>
      </p:sp>
    </p:spTree>
    <p:extLst>
      <p:ext uri="{BB962C8B-B14F-4D97-AF65-F5344CB8AC3E}">
        <p14:creationId xmlns:p14="http://schemas.microsoft.com/office/powerpoint/2010/main" val="3641442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42E718-2203-41F1-9938-7BE7C8B6A08A}"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115F4-9630-41EA-A7CE-74DDE696AD61}" type="slidenum">
              <a:rPr lang="en-US" smtClean="0"/>
              <a:t>‹#›</a:t>
            </a:fld>
            <a:endParaRPr lang="en-US"/>
          </a:p>
        </p:txBody>
      </p:sp>
    </p:spTree>
    <p:extLst>
      <p:ext uri="{BB962C8B-B14F-4D97-AF65-F5344CB8AC3E}">
        <p14:creationId xmlns:p14="http://schemas.microsoft.com/office/powerpoint/2010/main" val="2160120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42E718-2203-41F1-9938-7BE7C8B6A08A}"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115F4-9630-41EA-A7CE-74DDE696AD61}" type="slidenum">
              <a:rPr lang="en-US" smtClean="0"/>
              <a:t>‹#›</a:t>
            </a:fld>
            <a:endParaRPr lang="en-US"/>
          </a:p>
        </p:txBody>
      </p:sp>
    </p:spTree>
    <p:extLst>
      <p:ext uri="{BB962C8B-B14F-4D97-AF65-F5344CB8AC3E}">
        <p14:creationId xmlns:p14="http://schemas.microsoft.com/office/powerpoint/2010/main" val="3960210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EF42E718-2203-41F1-9938-7BE7C8B6A08A}"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115F4-9630-41EA-A7CE-74DDE696AD61}" type="slidenum">
              <a:rPr lang="en-US" smtClean="0"/>
              <a:t>‹#›</a:t>
            </a:fld>
            <a:endParaRPr lang="en-US"/>
          </a:p>
        </p:txBody>
      </p:sp>
    </p:spTree>
    <p:extLst>
      <p:ext uri="{BB962C8B-B14F-4D97-AF65-F5344CB8AC3E}">
        <p14:creationId xmlns:p14="http://schemas.microsoft.com/office/powerpoint/2010/main" val="4233408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42E718-2203-41F1-9938-7BE7C8B6A08A}"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115F4-9630-41EA-A7CE-74DDE696AD61}" type="slidenum">
              <a:rPr lang="en-US" smtClean="0"/>
              <a:t>‹#›</a:t>
            </a:fld>
            <a:endParaRPr lang="en-US"/>
          </a:p>
        </p:txBody>
      </p:sp>
    </p:spTree>
    <p:extLst>
      <p:ext uri="{BB962C8B-B14F-4D97-AF65-F5344CB8AC3E}">
        <p14:creationId xmlns:p14="http://schemas.microsoft.com/office/powerpoint/2010/main" val="1497024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42E718-2203-41F1-9938-7BE7C8B6A08A}" type="datetimeFigureOut">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F115F4-9630-41EA-A7CE-74DDE696AD61}" type="slidenum">
              <a:rPr lang="en-US" smtClean="0"/>
              <a:t>‹#›</a:t>
            </a:fld>
            <a:endParaRPr lang="en-US"/>
          </a:p>
        </p:txBody>
      </p:sp>
    </p:spTree>
    <p:extLst>
      <p:ext uri="{BB962C8B-B14F-4D97-AF65-F5344CB8AC3E}">
        <p14:creationId xmlns:p14="http://schemas.microsoft.com/office/powerpoint/2010/main" val="2584724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42E718-2203-41F1-9938-7BE7C8B6A08A}" type="datetimeFigureOut">
              <a:rPr lang="en-US" smtClean="0"/>
              <a:t>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F115F4-9630-41EA-A7CE-74DDE696AD61}" type="slidenum">
              <a:rPr lang="en-US" smtClean="0"/>
              <a:t>‹#›</a:t>
            </a:fld>
            <a:endParaRPr lang="en-US"/>
          </a:p>
        </p:txBody>
      </p:sp>
    </p:spTree>
    <p:extLst>
      <p:ext uri="{BB962C8B-B14F-4D97-AF65-F5344CB8AC3E}">
        <p14:creationId xmlns:p14="http://schemas.microsoft.com/office/powerpoint/2010/main" val="2121022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F42E718-2203-41F1-9938-7BE7C8B6A08A}" type="datetimeFigureOut">
              <a:rPr lang="en-US" smtClean="0"/>
              <a:t>2/13/2023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4F115F4-9630-41EA-A7CE-74DDE696AD61}" type="slidenum">
              <a:rPr lang="en-US" smtClean="0"/>
              <a:t>‹#›</a:t>
            </a:fld>
            <a:endParaRPr lang="en-US"/>
          </a:p>
        </p:txBody>
      </p:sp>
    </p:spTree>
    <p:extLst>
      <p:ext uri="{BB962C8B-B14F-4D97-AF65-F5344CB8AC3E}">
        <p14:creationId xmlns:p14="http://schemas.microsoft.com/office/powerpoint/2010/main" val="764929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F42E718-2203-41F1-9938-7BE7C8B6A08A}" type="datetimeFigureOut">
              <a:rPr lang="en-US" smtClean="0"/>
              <a:t>2/13/2023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4F115F4-9630-41EA-A7CE-74DDE696AD61}" type="slidenum">
              <a:rPr lang="en-US" smtClean="0"/>
              <a:t>‹#›</a:t>
            </a:fld>
            <a:endParaRPr lang="en-US"/>
          </a:p>
        </p:txBody>
      </p:sp>
    </p:spTree>
    <p:extLst>
      <p:ext uri="{BB962C8B-B14F-4D97-AF65-F5344CB8AC3E}">
        <p14:creationId xmlns:p14="http://schemas.microsoft.com/office/powerpoint/2010/main" val="401782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EF42E718-2203-41F1-9938-7BE7C8B6A08A}" type="datetimeFigureOut">
              <a:rPr lang="en-US" smtClean="0"/>
              <a:t>2/13/2023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4F115F4-9630-41EA-A7CE-74DDE696AD61}" type="slidenum">
              <a:rPr lang="en-US" smtClean="0"/>
              <a:t>‹#›</a:t>
            </a:fld>
            <a:endParaRPr lang="en-US"/>
          </a:p>
        </p:txBody>
      </p:sp>
    </p:spTree>
    <p:extLst>
      <p:ext uri="{BB962C8B-B14F-4D97-AF65-F5344CB8AC3E}">
        <p14:creationId xmlns:p14="http://schemas.microsoft.com/office/powerpoint/2010/main" val="3418082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F42E718-2203-41F1-9938-7BE7C8B6A08A}" type="datetimeFigureOut">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F115F4-9630-41EA-A7CE-74DDE696AD61}" type="slidenum">
              <a:rPr lang="en-US" smtClean="0"/>
              <a:t>‹#›</a:t>
            </a:fld>
            <a:endParaRPr lang="en-US"/>
          </a:p>
        </p:txBody>
      </p:sp>
    </p:spTree>
    <p:extLst>
      <p:ext uri="{BB962C8B-B14F-4D97-AF65-F5344CB8AC3E}">
        <p14:creationId xmlns:p14="http://schemas.microsoft.com/office/powerpoint/2010/main" val="95455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F42E718-2203-41F1-9938-7BE7C8B6A08A}" type="datetimeFigureOut">
              <a:rPr lang="en-US" smtClean="0"/>
              <a:t>2/13/2023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4F115F4-9630-41EA-A7CE-74DDE696AD61}" type="slidenum">
              <a:rPr lang="en-US" smtClean="0"/>
              <a:t>‹#›</a:t>
            </a:fld>
            <a:endParaRPr lang="en-US"/>
          </a:p>
        </p:txBody>
      </p:sp>
    </p:spTree>
    <p:extLst>
      <p:ext uri="{BB962C8B-B14F-4D97-AF65-F5344CB8AC3E}">
        <p14:creationId xmlns:p14="http://schemas.microsoft.com/office/powerpoint/2010/main" val="3891330331"/>
      </p:ext>
    </p:extLst>
  </p:cSld>
  <p:clrMap bg1="dk1" tx1="lt1" bg2="dk2"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FEFDC7FF-2BE6-4E5C-9CAA-0D95216122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4437" y="1848596"/>
            <a:ext cx="6621429" cy="37245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0530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53A1CE-475B-4466-8752-F670D7D6F50B}"/>
              </a:ext>
            </a:extLst>
          </p:cNvPr>
          <p:cNvPicPr>
            <a:picLocks noChangeAspect="1"/>
          </p:cNvPicPr>
          <p:nvPr/>
        </p:nvPicPr>
        <p:blipFill rotWithShape="1">
          <a:blip r:embed="rId2">
            <a:extLst>
              <a:ext uri="{28A0092B-C50C-407E-A947-70E740481C1C}">
                <a14:useLocalDpi xmlns:a14="http://schemas.microsoft.com/office/drawing/2010/main" val="0"/>
              </a:ext>
            </a:extLst>
          </a:blip>
          <a:srcRect b="38311"/>
          <a:stretch/>
        </p:blipFill>
        <p:spPr>
          <a:xfrm>
            <a:off x="2846236" y="603188"/>
            <a:ext cx="6537876" cy="6159543"/>
          </a:xfrm>
          <a:prstGeom prst="rect">
            <a:avLst/>
          </a:prstGeom>
        </p:spPr>
      </p:pic>
      <p:pic>
        <p:nvPicPr>
          <p:cNvPr id="11" name="Picture 10">
            <a:extLst>
              <a:ext uri="{FF2B5EF4-FFF2-40B4-BE49-F238E27FC236}">
                <a16:creationId xmlns:a16="http://schemas.microsoft.com/office/drawing/2014/main" id="{D872A84E-7297-457D-B185-607BA62239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2046" y="1290327"/>
            <a:ext cx="3104131" cy="2325102"/>
          </a:xfrm>
          <a:prstGeom prst="rect">
            <a:avLst/>
          </a:prstGeom>
        </p:spPr>
      </p:pic>
      <p:sp>
        <p:nvSpPr>
          <p:cNvPr id="18" name="TextBox 17">
            <a:extLst>
              <a:ext uri="{FF2B5EF4-FFF2-40B4-BE49-F238E27FC236}">
                <a16:creationId xmlns:a16="http://schemas.microsoft.com/office/drawing/2014/main" id="{BC6D5EC8-D2C1-4263-BA9C-C67E0171AB08}"/>
              </a:ext>
            </a:extLst>
          </p:cNvPr>
          <p:cNvSpPr txBox="1"/>
          <p:nvPr/>
        </p:nvSpPr>
        <p:spPr>
          <a:xfrm>
            <a:off x="8665005" y="2180868"/>
            <a:ext cx="1361517" cy="830997"/>
          </a:xfrm>
          <a:prstGeom prst="rect">
            <a:avLst/>
          </a:prstGeom>
          <a:noFill/>
        </p:spPr>
        <p:txBody>
          <a:bodyPr wrap="square" rtlCol="0">
            <a:spAutoFit/>
          </a:bodyPr>
          <a:lstStyle/>
          <a:p>
            <a:pPr algn="ctr" rtl="1"/>
            <a:r>
              <a:rPr lang="ar-JO" sz="2400" b="1" dirty="0"/>
              <a:t>اكتساب رضا الله</a:t>
            </a:r>
            <a:endParaRPr lang="en-US" sz="2400" b="1" dirty="0"/>
          </a:p>
        </p:txBody>
      </p:sp>
      <p:pic>
        <p:nvPicPr>
          <p:cNvPr id="19" name="Picture 18">
            <a:extLst>
              <a:ext uri="{FF2B5EF4-FFF2-40B4-BE49-F238E27FC236}">
                <a16:creationId xmlns:a16="http://schemas.microsoft.com/office/drawing/2014/main" id="{21E789E3-8C55-41AC-A489-D9CA8ABE23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0587" y="4117315"/>
            <a:ext cx="3104131" cy="2325102"/>
          </a:xfrm>
          <a:prstGeom prst="rect">
            <a:avLst/>
          </a:prstGeom>
        </p:spPr>
      </p:pic>
      <p:pic>
        <p:nvPicPr>
          <p:cNvPr id="20" name="Picture 19">
            <a:extLst>
              <a:ext uri="{FF2B5EF4-FFF2-40B4-BE49-F238E27FC236}">
                <a16:creationId xmlns:a16="http://schemas.microsoft.com/office/drawing/2014/main" id="{FAEE03DD-B471-4D90-B32A-F8282B440E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2549" y="1290327"/>
            <a:ext cx="3104131" cy="2325102"/>
          </a:xfrm>
          <a:prstGeom prst="rect">
            <a:avLst/>
          </a:prstGeom>
        </p:spPr>
      </p:pic>
      <p:pic>
        <p:nvPicPr>
          <p:cNvPr id="21" name="Picture 20">
            <a:extLst>
              <a:ext uri="{FF2B5EF4-FFF2-40B4-BE49-F238E27FC236}">
                <a16:creationId xmlns:a16="http://schemas.microsoft.com/office/drawing/2014/main" id="{D3D3ADDB-E76D-4D1F-933E-5252E048BA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0525" y="4117315"/>
            <a:ext cx="3104131" cy="2325102"/>
          </a:xfrm>
          <a:prstGeom prst="rect">
            <a:avLst/>
          </a:prstGeom>
        </p:spPr>
      </p:pic>
      <p:sp>
        <p:nvSpPr>
          <p:cNvPr id="22" name="TextBox 21">
            <a:extLst>
              <a:ext uri="{FF2B5EF4-FFF2-40B4-BE49-F238E27FC236}">
                <a16:creationId xmlns:a16="http://schemas.microsoft.com/office/drawing/2014/main" id="{E2493DAE-50B1-4266-8A96-72DC9AD5AED5}"/>
              </a:ext>
            </a:extLst>
          </p:cNvPr>
          <p:cNvSpPr txBox="1"/>
          <p:nvPr/>
        </p:nvSpPr>
        <p:spPr>
          <a:xfrm>
            <a:off x="7756567" y="5152174"/>
            <a:ext cx="1806307" cy="830997"/>
          </a:xfrm>
          <a:prstGeom prst="rect">
            <a:avLst/>
          </a:prstGeom>
          <a:noFill/>
        </p:spPr>
        <p:txBody>
          <a:bodyPr wrap="square" rtlCol="0">
            <a:spAutoFit/>
          </a:bodyPr>
          <a:lstStyle/>
          <a:p>
            <a:pPr algn="ctr" rtl="1"/>
            <a:r>
              <a:rPr lang="ar-JO" sz="2400" b="1" dirty="0"/>
              <a:t>الحصول على الملكوت</a:t>
            </a:r>
            <a:endParaRPr lang="en-US" sz="2400" b="1" dirty="0"/>
          </a:p>
        </p:txBody>
      </p:sp>
      <p:sp>
        <p:nvSpPr>
          <p:cNvPr id="23" name="TextBox 22">
            <a:extLst>
              <a:ext uri="{FF2B5EF4-FFF2-40B4-BE49-F238E27FC236}">
                <a16:creationId xmlns:a16="http://schemas.microsoft.com/office/drawing/2014/main" id="{171F445F-5298-4A63-BB0F-FB0565C12BDF}"/>
              </a:ext>
            </a:extLst>
          </p:cNvPr>
          <p:cNvSpPr txBox="1"/>
          <p:nvPr/>
        </p:nvSpPr>
        <p:spPr>
          <a:xfrm>
            <a:off x="1817007" y="2337211"/>
            <a:ext cx="1816156" cy="830997"/>
          </a:xfrm>
          <a:prstGeom prst="rect">
            <a:avLst/>
          </a:prstGeom>
          <a:noFill/>
        </p:spPr>
        <p:txBody>
          <a:bodyPr wrap="square" rtlCol="0">
            <a:spAutoFit/>
          </a:bodyPr>
          <a:lstStyle/>
          <a:p>
            <a:pPr algn="ctr" rtl="1"/>
            <a:r>
              <a:rPr lang="ar-JO" sz="2400" b="1" dirty="0"/>
              <a:t>الشعور باللغبطة الداخلية</a:t>
            </a:r>
            <a:endParaRPr lang="en-US" sz="2400" b="1" dirty="0"/>
          </a:p>
        </p:txBody>
      </p:sp>
      <p:sp>
        <p:nvSpPr>
          <p:cNvPr id="24" name="TextBox 23">
            <a:extLst>
              <a:ext uri="{FF2B5EF4-FFF2-40B4-BE49-F238E27FC236}">
                <a16:creationId xmlns:a16="http://schemas.microsoft.com/office/drawing/2014/main" id="{E6020AAE-35CA-4CB1-A7DB-A5100D1817AB}"/>
              </a:ext>
            </a:extLst>
          </p:cNvPr>
          <p:cNvSpPr txBox="1"/>
          <p:nvPr/>
        </p:nvSpPr>
        <p:spPr>
          <a:xfrm>
            <a:off x="2115090" y="5134973"/>
            <a:ext cx="1806307" cy="830997"/>
          </a:xfrm>
          <a:prstGeom prst="rect">
            <a:avLst/>
          </a:prstGeom>
          <a:noFill/>
        </p:spPr>
        <p:txBody>
          <a:bodyPr wrap="square" rtlCol="0">
            <a:spAutoFit/>
          </a:bodyPr>
          <a:lstStyle/>
          <a:p>
            <a:pPr algn="ctr" rtl="1"/>
            <a:r>
              <a:rPr lang="ar-JO" sz="2400" b="1" dirty="0"/>
              <a:t>توفير الطمأنينة الاجتماعية</a:t>
            </a:r>
            <a:endParaRPr lang="en-US" sz="2400" b="1" dirty="0"/>
          </a:p>
        </p:txBody>
      </p:sp>
      <p:sp>
        <p:nvSpPr>
          <p:cNvPr id="26" name="Explosion: 8 Points 25">
            <a:extLst>
              <a:ext uri="{FF2B5EF4-FFF2-40B4-BE49-F238E27FC236}">
                <a16:creationId xmlns:a16="http://schemas.microsoft.com/office/drawing/2014/main" id="{E966392F-0BF3-49F0-B406-98D5E7E4B87F}"/>
              </a:ext>
            </a:extLst>
          </p:cNvPr>
          <p:cNvSpPr/>
          <p:nvPr/>
        </p:nvSpPr>
        <p:spPr>
          <a:xfrm rot="20931570">
            <a:off x="302528" y="424050"/>
            <a:ext cx="2709333" cy="1204029"/>
          </a:xfrm>
          <a:prstGeom prst="irregularSeal1">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rtl="1"/>
            <a:r>
              <a:rPr lang="ar-JO" sz="2400" b="1" dirty="0">
                <a:solidFill>
                  <a:srgbClr val="FFC000"/>
                </a:solidFill>
              </a:rPr>
              <a:t>ثمار الرحمة </a:t>
            </a:r>
            <a:endParaRPr lang="en-US" sz="2400" dirty="0"/>
          </a:p>
        </p:txBody>
      </p:sp>
    </p:spTree>
    <p:extLst>
      <p:ext uri="{BB962C8B-B14F-4D97-AF65-F5344CB8AC3E}">
        <p14:creationId xmlns:p14="http://schemas.microsoft.com/office/powerpoint/2010/main" val="37893712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ppt_x"/>
                                          </p:val>
                                        </p:tav>
                                        <p:tav tm="100000">
                                          <p:val>
                                            <p:strVal val="#ppt_x"/>
                                          </p:val>
                                        </p:tav>
                                      </p:tavLst>
                                    </p:anim>
                                    <p:anim calcmode="lin" valueType="num">
                                      <p:cBhvr additive="base">
                                        <p:cTn id="1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down)">
                                      <p:cBhvr>
                                        <p:cTn id="36" dur="500"/>
                                        <p:tgtEl>
                                          <p:spTgt spid="2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p:bldP spid="24" grpId="0"/>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5D42A-F8CD-4A39-9D8C-9230EF25A06B}"/>
              </a:ext>
            </a:extLst>
          </p:cNvPr>
          <p:cNvSpPr>
            <a:spLocks noGrp="1"/>
          </p:cNvSpPr>
          <p:nvPr>
            <p:ph type="title"/>
          </p:nvPr>
        </p:nvSpPr>
        <p:spPr>
          <a:xfrm>
            <a:off x="2011680" y="609601"/>
            <a:ext cx="8038173" cy="855577"/>
          </a:xfrm>
        </p:spPr>
        <p:txBody>
          <a:bodyPr/>
          <a:lstStyle/>
          <a:p>
            <a:pPr algn="ctr" rtl="1"/>
            <a:r>
              <a:rPr lang="ar-JO" b="1" dirty="0">
                <a:solidFill>
                  <a:schemeClr val="bg1"/>
                </a:solidFill>
              </a:rPr>
              <a:t>أفضلية الرحمة على الذبيحة :</a:t>
            </a:r>
            <a:endParaRPr lang="en-US" b="1" dirty="0">
              <a:solidFill>
                <a:schemeClr val="bg1"/>
              </a:solidFill>
            </a:endParaRPr>
          </a:p>
        </p:txBody>
      </p:sp>
      <p:sp>
        <p:nvSpPr>
          <p:cNvPr id="3" name="Content Placeholder 2">
            <a:extLst>
              <a:ext uri="{FF2B5EF4-FFF2-40B4-BE49-F238E27FC236}">
                <a16:creationId xmlns:a16="http://schemas.microsoft.com/office/drawing/2014/main" id="{267B597C-E70B-4E68-BB84-C96666E18DA3}"/>
              </a:ext>
            </a:extLst>
          </p:cNvPr>
          <p:cNvSpPr>
            <a:spLocks noGrp="1"/>
          </p:cNvSpPr>
          <p:nvPr>
            <p:ph idx="1"/>
          </p:nvPr>
        </p:nvSpPr>
        <p:spPr>
          <a:xfrm>
            <a:off x="956604" y="4166982"/>
            <a:ext cx="10217442" cy="2370295"/>
          </a:xfrm>
        </p:spPr>
        <p:txBody>
          <a:bodyPr>
            <a:normAutofit lnSpcReduction="10000"/>
          </a:bodyPr>
          <a:lstStyle/>
          <a:p>
            <a:pPr marL="0" indent="0" algn="r" rtl="1">
              <a:lnSpc>
                <a:spcPct val="150000"/>
              </a:lnSpc>
              <a:buNone/>
            </a:pPr>
            <a:r>
              <a:rPr lang="ar-JO" sz="2400" b="1" dirty="0">
                <a:solidFill>
                  <a:schemeClr val="bg1"/>
                </a:solidFill>
              </a:rPr>
              <a:t>وقد أكَدَ الرَّب يسوع هذا المعنى للقريب بالمَثَل الذي ضَرَبَهُ لأحد الفريسيين، عن السامري الصالح الذي أشفَقَ على عَدّوه إذ رآهُ مجروحاً ومطروحاً على الطريق. وحينَ أنهى يسوع مِن ضَرب هذا المَثَل سَأَلَهُ الفريسي مَن يكون قريب ذلك المجروح. أجاب يسوع : (( </a:t>
            </a:r>
            <a:r>
              <a:rPr lang="ar-JO" sz="2400" b="1" dirty="0">
                <a:solidFill>
                  <a:srgbClr val="C00000"/>
                </a:solidFill>
              </a:rPr>
              <a:t>الذي صنعَ مَعَهُ الرَحمَه </a:t>
            </a:r>
            <a:r>
              <a:rPr lang="ar-JO" sz="2400" b="1" dirty="0">
                <a:solidFill>
                  <a:schemeClr val="bg1"/>
                </a:solidFill>
              </a:rPr>
              <a:t>)). </a:t>
            </a:r>
          </a:p>
          <a:p>
            <a:pPr marL="0" indent="0" algn="r" rtl="1">
              <a:lnSpc>
                <a:spcPct val="150000"/>
              </a:lnSpc>
              <a:buNone/>
            </a:pPr>
            <a:r>
              <a:rPr lang="ar-JO" sz="2800" b="1" u="sng" dirty="0">
                <a:solidFill>
                  <a:srgbClr val="FFC000"/>
                </a:solidFill>
              </a:rPr>
              <a:t>إذاً الرَحمَة لا تُميّز بينَ هذا وذاك بَل هي للجميع. </a:t>
            </a:r>
            <a:endParaRPr lang="en-US" sz="2800" b="1" u="sng" dirty="0">
              <a:solidFill>
                <a:srgbClr val="FFC000"/>
              </a:solidFill>
            </a:endParaRPr>
          </a:p>
        </p:txBody>
      </p:sp>
      <p:pic>
        <p:nvPicPr>
          <p:cNvPr id="5" name="Picture 4">
            <a:extLst>
              <a:ext uri="{FF2B5EF4-FFF2-40B4-BE49-F238E27FC236}">
                <a16:creationId xmlns:a16="http://schemas.microsoft.com/office/drawing/2014/main" id="{BF11A380-D54E-4D62-A644-D33268389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794" y="438921"/>
            <a:ext cx="1419866" cy="18520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a:extLst>
              <a:ext uri="{FF2B5EF4-FFF2-40B4-BE49-F238E27FC236}">
                <a16:creationId xmlns:a16="http://schemas.microsoft.com/office/drawing/2014/main" id="{E319996D-90E8-4238-9CF9-3CCA33F2422A}"/>
              </a:ext>
            </a:extLst>
          </p:cNvPr>
          <p:cNvSpPr txBox="1"/>
          <p:nvPr/>
        </p:nvSpPr>
        <p:spPr>
          <a:xfrm>
            <a:off x="2264898" y="1754831"/>
            <a:ext cx="8623495" cy="1305165"/>
          </a:xfrm>
          <a:prstGeom prst="rect">
            <a:avLst/>
          </a:prstGeom>
          <a:noFill/>
        </p:spPr>
        <p:txBody>
          <a:bodyPr wrap="square" rtlCol="0">
            <a:spAutoFit/>
          </a:bodyPr>
          <a:lstStyle/>
          <a:p>
            <a:pPr algn="r" rtl="1">
              <a:lnSpc>
                <a:spcPct val="150000"/>
              </a:lnSpc>
            </a:pPr>
            <a:r>
              <a:rPr lang="ar-JO" sz="2800" b="1" dirty="0">
                <a:solidFill>
                  <a:schemeClr val="bg1"/>
                </a:solidFill>
              </a:rPr>
              <a:t>رفعَ السيّد المسيح مِن قيمة الرَّحمة حتى جَعَلَها أعظَّم وأفضَّل مِن الذبيحة حين قالَ للفريسيين. </a:t>
            </a:r>
            <a:r>
              <a:rPr lang="ar-JO" sz="2800" b="1" dirty="0">
                <a:solidFill>
                  <a:srgbClr val="FFC000"/>
                </a:solidFill>
              </a:rPr>
              <a:t>( أُريدُ رحمَةً لا ذبيحة ).</a:t>
            </a:r>
          </a:p>
        </p:txBody>
      </p:sp>
      <p:cxnSp>
        <p:nvCxnSpPr>
          <p:cNvPr id="7" name="Straight Connector 6">
            <a:extLst>
              <a:ext uri="{FF2B5EF4-FFF2-40B4-BE49-F238E27FC236}">
                <a16:creationId xmlns:a16="http://schemas.microsoft.com/office/drawing/2014/main" id="{F4EC7950-7D14-4A4B-88D4-1032A87E04C0}"/>
              </a:ext>
            </a:extLst>
          </p:cNvPr>
          <p:cNvCxnSpPr/>
          <p:nvPr/>
        </p:nvCxnSpPr>
        <p:spPr>
          <a:xfrm flipH="1">
            <a:off x="5781821" y="3059996"/>
            <a:ext cx="2700997"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C0AD163F-20E3-425C-9B65-0013CAE3E688}"/>
              </a:ext>
            </a:extLst>
          </p:cNvPr>
          <p:cNvSpPr txBox="1"/>
          <p:nvPr/>
        </p:nvSpPr>
        <p:spPr>
          <a:xfrm>
            <a:off x="2264898" y="3429000"/>
            <a:ext cx="8285870" cy="584775"/>
          </a:xfrm>
          <a:prstGeom prst="rect">
            <a:avLst/>
          </a:prstGeom>
          <a:noFill/>
        </p:spPr>
        <p:txBody>
          <a:bodyPr wrap="square" rtlCol="0">
            <a:spAutoFit/>
          </a:bodyPr>
          <a:lstStyle/>
          <a:p>
            <a:pPr algn="ctr" rtl="1"/>
            <a:r>
              <a:rPr lang="ar-JO" sz="3200" b="1" dirty="0">
                <a:solidFill>
                  <a:srgbClr val="FF0000"/>
                </a:solidFill>
              </a:rPr>
              <a:t>إنَّ كُلّ إنسان يحتاج إلى الرَّحمة حتى وإنّ كانَ عدّواً.</a:t>
            </a:r>
            <a:endParaRPr lang="en-US" sz="3200" dirty="0">
              <a:solidFill>
                <a:srgbClr val="FF0000"/>
              </a:solidFill>
            </a:endParaRPr>
          </a:p>
        </p:txBody>
      </p:sp>
    </p:spTree>
    <p:extLst>
      <p:ext uri="{BB962C8B-B14F-4D97-AF65-F5344CB8AC3E}">
        <p14:creationId xmlns:p14="http://schemas.microsoft.com/office/powerpoint/2010/main" val="339586658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125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 calcmode="lin" valueType="num">
                                      <p:cBhvr>
                                        <p:cTn id="3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2" dur="500"/>
                                        <p:tgtEl>
                                          <p:spTgt spid="3">
                                            <p:txEl>
                                              <p:pRg st="0" end="0"/>
                                            </p:txEl>
                                          </p:spTgt>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 calcmode="lin" valueType="num">
                                      <p:cBhvr>
                                        <p:cTn id="3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CDBB47F-55D4-4017-A39B-27BC0070D16D}"/>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9924" b="74046" l="10000" r="93600"/>
                    </a14:imgEffect>
                  </a14:imgLayer>
                </a14:imgProps>
              </a:ext>
            </a:extLst>
          </a:blip>
          <a:stretch>
            <a:fillRect/>
          </a:stretch>
        </p:blipFill>
        <p:spPr>
          <a:xfrm>
            <a:off x="4520810" y="267287"/>
            <a:ext cx="3459865" cy="3625939"/>
          </a:xfrm>
          <a:prstGeom prst="rect">
            <a:avLst/>
          </a:prstGeom>
        </p:spPr>
      </p:pic>
      <p:sp>
        <p:nvSpPr>
          <p:cNvPr id="6" name="Rectangle 5">
            <a:extLst>
              <a:ext uri="{FF2B5EF4-FFF2-40B4-BE49-F238E27FC236}">
                <a16:creationId xmlns:a16="http://schemas.microsoft.com/office/drawing/2014/main" id="{69F93335-7748-43A6-ABDE-6C2A789DF7BF}"/>
              </a:ext>
            </a:extLst>
          </p:cNvPr>
          <p:cNvSpPr/>
          <p:nvPr/>
        </p:nvSpPr>
        <p:spPr>
          <a:xfrm rot="184174">
            <a:off x="2508739" y="3719056"/>
            <a:ext cx="7174523" cy="1107996"/>
          </a:xfrm>
          <a:prstGeom prst="rect">
            <a:avLst/>
          </a:prstGeom>
        </p:spPr>
        <p:txBody>
          <a:bodyPr wrap="square">
            <a:spAutoFit/>
          </a:bodyPr>
          <a:lstStyle/>
          <a:p>
            <a:pPr algn="ctr" rtl="1"/>
            <a:r>
              <a:rPr lang="ar-JO" sz="6600" b="1" dirty="0">
                <a:solidFill>
                  <a:srgbClr val="FFFF00"/>
                </a:solidFill>
              </a:rPr>
              <a:t>الله معكم أحبّتي</a:t>
            </a:r>
            <a:endParaRPr lang="en-US" sz="6600" b="1" dirty="0">
              <a:solidFill>
                <a:srgbClr val="FFFF00"/>
              </a:solidFill>
            </a:endParaRPr>
          </a:p>
        </p:txBody>
      </p:sp>
    </p:spTree>
    <p:extLst>
      <p:ext uri="{BB962C8B-B14F-4D97-AF65-F5344CB8AC3E}">
        <p14:creationId xmlns:p14="http://schemas.microsoft.com/office/powerpoint/2010/main" val="976407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C343F-B9DE-4178-8DA5-94C4D9494548}"/>
              </a:ext>
            </a:extLst>
          </p:cNvPr>
          <p:cNvSpPr>
            <a:spLocks noGrp="1"/>
          </p:cNvSpPr>
          <p:nvPr>
            <p:ph type="title"/>
          </p:nvPr>
        </p:nvSpPr>
        <p:spPr>
          <a:xfrm>
            <a:off x="928468" y="523057"/>
            <a:ext cx="9805180" cy="954052"/>
          </a:xfrm>
        </p:spPr>
        <p:txBody>
          <a:bodyPr>
            <a:normAutofit fontScale="90000"/>
          </a:bodyPr>
          <a:lstStyle/>
          <a:p>
            <a:pPr algn="ctr" rtl="1"/>
            <a:r>
              <a:rPr lang="ar-JO" b="1" dirty="0">
                <a:solidFill>
                  <a:schemeClr val="bg1"/>
                </a:solidFill>
              </a:rPr>
              <a:t>الموعِظة على الجبل</a:t>
            </a:r>
            <a:br>
              <a:rPr lang="ar-JO" b="1" dirty="0">
                <a:solidFill>
                  <a:schemeClr val="bg1"/>
                </a:solidFill>
              </a:rPr>
            </a:br>
            <a:r>
              <a:rPr lang="ar-JO" b="1" dirty="0">
                <a:solidFill>
                  <a:schemeClr val="bg1"/>
                </a:solidFill>
              </a:rPr>
              <a:t> </a:t>
            </a:r>
            <a:br>
              <a:rPr lang="ar-JO" b="1" dirty="0">
                <a:solidFill>
                  <a:schemeClr val="bg1"/>
                </a:solidFill>
              </a:rPr>
            </a:br>
            <a:r>
              <a:rPr lang="ar-JO" sz="3200" b="1" dirty="0">
                <a:solidFill>
                  <a:schemeClr val="bg1"/>
                </a:solidFill>
              </a:rPr>
              <a:t>دعونا أحبتي نستذكر سويّاً التطويبات التي ذكرها الرب يسوع للجموع على الجبل </a:t>
            </a:r>
            <a:endParaRPr lang="en-US" sz="3200" b="1" dirty="0">
              <a:solidFill>
                <a:schemeClr val="bg1"/>
              </a:solidFill>
            </a:endParaRPr>
          </a:p>
        </p:txBody>
      </p:sp>
      <p:pic>
        <p:nvPicPr>
          <p:cNvPr id="5" name="Content Placeholder 4">
            <a:extLst>
              <a:ext uri="{FF2B5EF4-FFF2-40B4-BE49-F238E27FC236}">
                <a16:creationId xmlns:a16="http://schemas.microsoft.com/office/drawing/2014/main" id="{21BAB452-089A-4F3C-9CF6-DC04FCCEB8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2388" y="2407444"/>
            <a:ext cx="3429000" cy="34861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493035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FB2D-FBD2-491C-9B0D-E5103693CCB4}"/>
              </a:ext>
            </a:extLst>
          </p:cNvPr>
          <p:cNvSpPr>
            <a:spLocks noGrp="1"/>
          </p:cNvSpPr>
          <p:nvPr>
            <p:ph type="title"/>
          </p:nvPr>
        </p:nvSpPr>
        <p:spPr>
          <a:xfrm>
            <a:off x="1448972" y="1057629"/>
            <a:ext cx="8686268" cy="841510"/>
          </a:xfrm>
        </p:spPr>
        <p:txBody>
          <a:bodyPr/>
          <a:lstStyle/>
          <a:p>
            <a:pPr algn="ctr" rtl="1"/>
            <a:r>
              <a:rPr lang="ar-JO" b="1" dirty="0">
                <a:solidFill>
                  <a:schemeClr val="bg1"/>
                </a:solidFill>
              </a:rPr>
              <a:t>التطويبات</a:t>
            </a:r>
            <a:endParaRPr lang="en-US" dirty="0">
              <a:solidFill>
                <a:schemeClr val="bg1"/>
              </a:solidFill>
            </a:endParaRPr>
          </a:p>
        </p:txBody>
      </p:sp>
      <p:sp>
        <p:nvSpPr>
          <p:cNvPr id="9" name="Rectangle: Rounded Corners 8">
            <a:extLst>
              <a:ext uri="{FF2B5EF4-FFF2-40B4-BE49-F238E27FC236}">
                <a16:creationId xmlns:a16="http://schemas.microsoft.com/office/drawing/2014/main" id="{E1D80C2B-F2B2-42B5-928F-BDD05B259E11}"/>
              </a:ext>
            </a:extLst>
          </p:cNvPr>
          <p:cNvSpPr/>
          <p:nvPr/>
        </p:nvSpPr>
        <p:spPr>
          <a:xfrm>
            <a:off x="801858" y="2255311"/>
            <a:ext cx="4867422" cy="354505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pPr>
            <a:r>
              <a:rPr lang="ar-JO" b="1" dirty="0">
                <a:solidFill>
                  <a:schemeClr val="bg1"/>
                </a:solidFill>
              </a:rPr>
              <a:t>" طوبى لصانعي السلام، فإنهم أبناء الله يُدعَون ".</a:t>
            </a:r>
          </a:p>
          <a:p>
            <a:pPr algn="r" rtl="1">
              <a:lnSpc>
                <a:spcPct val="150000"/>
              </a:lnSpc>
            </a:pPr>
            <a:r>
              <a:rPr lang="ar-JO" b="1" dirty="0">
                <a:solidFill>
                  <a:schemeClr val="bg1"/>
                </a:solidFill>
              </a:rPr>
              <a:t>" طوبى للمُضطَهَدين من أجل البِرّ، فإنَّ لهم ملكوت السموات ".</a:t>
            </a:r>
          </a:p>
          <a:p>
            <a:pPr algn="r" rtl="1">
              <a:lnSpc>
                <a:spcPct val="150000"/>
              </a:lnSpc>
            </a:pPr>
            <a:r>
              <a:rPr lang="ar-JO" b="1" dirty="0">
                <a:solidFill>
                  <a:schemeClr val="bg1"/>
                </a:solidFill>
              </a:rPr>
              <a:t>" طوبى لكم إذا عَيَّرُكم واضطَهَدوكُم وقالوا عليكم كُلَّ كلمةِ سوءٍ مِن أجلي كاذبين ".</a:t>
            </a:r>
          </a:p>
          <a:p>
            <a:pPr algn="r" rtl="1">
              <a:lnSpc>
                <a:spcPct val="150000"/>
              </a:lnSpc>
            </a:pPr>
            <a:r>
              <a:rPr lang="ar-JO" b="1" dirty="0">
                <a:solidFill>
                  <a:schemeClr val="bg1"/>
                </a:solidFill>
              </a:rPr>
              <a:t>" إفرحوا وابتهجوا، فإنَّ أجركُم عظيمٌ في السموات ".</a:t>
            </a:r>
            <a:endParaRPr lang="en-US" b="1" dirty="0">
              <a:solidFill>
                <a:schemeClr val="bg1"/>
              </a:solidFill>
            </a:endParaRPr>
          </a:p>
          <a:p>
            <a:pPr algn="r" rtl="1"/>
            <a:endParaRPr lang="en-US" b="1" dirty="0">
              <a:solidFill>
                <a:schemeClr val="bg1"/>
              </a:solidFill>
            </a:endParaRPr>
          </a:p>
        </p:txBody>
      </p:sp>
      <p:sp>
        <p:nvSpPr>
          <p:cNvPr id="10" name="Rectangle: Rounded Corners 9">
            <a:extLst>
              <a:ext uri="{FF2B5EF4-FFF2-40B4-BE49-F238E27FC236}">
                <a16:creationId xmlns:a16="http://schemas.microsoft.com/office/drawing/2014/main" id="{D8677E69-A43E-49BE-86CD-FBE21C66EFCE}"/>
              </a:ext>
            </a:extLst>
          </p:cNvPr>
          <p:cNvSpPr/>
          <p:nvPr/>
        </p:nvSpPr>
        <p:spPr>
          <a:xfrm>
            <a:off x="6096000" y="2255312"/>
            <a:ext cx="5017478" cy="354505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pPr>
            <a:r>
              <a:rPr lang="ar-JO" b="1" dirty="0">
                <a:solidFill>
                  <a:schemeClr val="bg1"/>
                </a:solidFill>
              </a:rPr>
              <a:t>" طوبى للمساكين بالروح، فإنَّ لهم ملكوت السموات ".</a:t>
            </a:r>
          </a:p>
          <a:p>
            <a:pPr algn="r" rtl="1">
              <a:lnSpc>
                <a:spcPct val="150000"/>
              </a:lnSpc>
            </a:pPr>
            <a:r>
              <a:rPr lang="ar-JO" b="1" dirty="0">
                <a:solidFill>
                  <a:schemeClr val="bg1"/>
                </a:solidFill>
              </a:rPr>
              <a:t>" طوبى للحزانى، فإنهم يُعَزَّون ".</a:t>
            </a:r>
          </a:p>
          <a:p>
            <a:pPr algn="r" rtl="1">
              <a:lnSpc>
                <a:spcPct val="150000"/>
              </a:lnSpc>
            </a:pPr>
            <a:r>
              <a:rPr lang="ar-JO" b="1" dirty="0">
                <a:solidFill>
                  <a:schemeClr val="bg1"/>
                </a:solidFill>
              </a:rPr>
              <a:t>" طوبى للودعاء، فإنهم يرثون الأرض ".</a:t>
            </a:r>
          </a:p>
          <a:p>
            <a:pPr algn="r" rtl="1">
              <a:lnSpc>
                <a:spcPct val="150000"/>
              </a:lnSpc>
            </a:pPr>
            <a:r>
              <a:rPr lang="ar-JO" b="1" dirty="0">
                <a:solidFill>
                  <a:schemeClr val="bg1"/>
                </a:solidFill>
              </a:rPr>
              <a:t>" طوبى للجياع والعطاش إلى البِرّ، فإنهم يُشبَعون ".</a:t>
            </a:r>
          </a:p>
          <a:p>
            <a:pPr algn="r" rtl="1">
              <a:lnSpc>
                <a:spcPct val="150000"/>
              </a:lnSpc>
            </a:pPr>
            <a:r>
              <a:rPr lang="ar-JO" b="1" dirty="0">
                <a:solidFill>
                  <a:schemeClr val="bg1"/>
                </a:solidFill>
              </a:rPr>
              <a:t>" طوبى للرحماء، فإنهم يُرحمون ".</a:t>
            </a:r>
          </a:p>
          <a:p>
            <a:pPr algn="r" rtl="1">
              <a:lnSpc>
                <a:spcPct val="150000"/>
              </a:lnSpc>
            </a:pPr>
            <a:r>
              <a:rPr lang="ar-JO" b="1" dirty="0">
                <a:solidFill>
                  <a:schemeClr val="bg1"/>
                </a:solidFill>
              </a:rPr>
              <a:t>" طوبى لأنقياء القلوب، فإنهم يُعاينون الله ".</a:t>
            </a:r>
          </a:p>
          <a:p>
            <a:pPr algn="r" rtl="1"/>
            <a:endParaRPr lang="en-US" dirty="0">
              <a:solidFill>
                <a:schemeClr val="bg1"/>
              </a:solidFill>
            </a:endParaRPr>
          </a:p>
        </p:txBody>
      </p:sp>
    </p:spTree>
    <p:extLst>
      <p:ext uri="{BB962C8B-B14F-4D97-AF65-F5344CB8AC3E}">
        <p14:creationId xmlns:p14="http://schemas.microsoft.com/office/powerpoint/2010/main" val="30227892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80C00F-A9E5-4118-8C31-292EEF730479}"/>
              </a:ext>
            </a:extLst>
          </p:cNvPr>
          <p:cNvSpPr>
            <a:spLocks noGrp="1"/>
          </p:cNvSpPr>
          <p:nvPr>
            <p:ph type="title"/>
          </p:nvPr>
        </p:nvSpPr>
        <p:spPr>
          <a:xfrm>
            <a:off x="2226859" y="425422"/>
            <a:ext cx="7738281" cy="939354"/>
          </a:xfrm>
        </p:spPr>
        <p:txBody>
          <a:bodyPr/>
          <a:lstStyle/>
          <a:p>
            <a:pPr algn="ctr" rtl="1"/>
            <a:r>
              <a:rPr lang="ar-JO" sz="4800" b="1" dirty="0">
                <a:solidFill>
                  <a:schemeClr val="bg1"/>
                </a:solidFill>
              </a:rPr>
              <a:t>معنى كلمة طوبى :</a:t>
            </a:r>
            <a:endParaRPr lang="en-US" sz="4800" b="1" dirty="0">
              <a:solidFill>
                <a:schemeClr val="bg1"/>
              </a:solidFill>
            </a:endParaRPr>
          </a:p>
        </p:txBody>
      </p:sp>
      <p:pic>
        <p:nvPicPr>
          <p:cNvPr id="10" name="Picture 9">
            <a:extLst>
              <a:ext uri="{FF2B5EF4-FFF2-40B4-BE49-F238E27FC236}">
                <a16:creationId xmlns:a16="http://schemas.microsoft.com/office/drawing/2014/main" id="{0DFDA6FB-2E5D-4DC2-B4AC-1C36E0E08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0787" y="1988919"/>
            <a:ext cx="3034353" cy="3041939"/>
          </a:xfrm>
          <a:prstGeom prst="rect">
            <a:avLst/>
          </a:prstGeom>
        </p:spPr>
        <p:style>
          <a:lnRef idx="2">
            <a:schemeClr val="accent1"/>
          </a:lnRef>
          <a:fillRef idx="1">
            <a:schemeClr val="lt1"/>
          </a:fillRef>
          <a:effectRef idx="0">
            <a:schemeClr val="accent1"/>
          </a:effectRef>
          <a:fontRef idx="minor">
            <a:schemeClr val="dk1"/>
          </a:fontRef>
        </p:style>
      </p:pic>
      <p:sp>
        <p:nvSpPr>
          <p:cNvPr id="2" name="Explosion: 8 Points 1">
            <a:extLst>
              <a:ext uri="{FF2B5EF4-FFF2-40B4-BE49-F238E27FC236}">
                <a16:creationId xmlns:a16="http://schemas.microsoft.com/office/drawing/2014/main" id="{8980202D-63B4-418E-ABA1-12996CC7CFD9}"/>
              </a:ext>
            </a:extLst>
          </p:cNvPr>
          <p:cNvSpPr/>
          <p:nvPr/>
        </p:nvSpPr>
        <p:spPr>
          <a:xfrm>
            <a:off x="1242644" y="2208627"/>
            <a:ext cx="4853355" cy="3896751"/>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400" b="1" dirty="0">
                <a:solidFill>
                  <a:schemeClr val="bg1"/>
                </a:solidFill>
                <a:cs typeface="+mj-cs"/>
              </a:rPr>
              <a:t>أيّ بمعنى " هنيئاً له "</a:t>
            </a:r>
            <a:endParaRPr lang="en-US" sz="2400" b="1" dirty="0">
              <a:solidFill>
                <a:schemeClr val="bg1"/>
              </a:solidFill>
              <a:cs typeface="+mj-cs"/>
            </a:endParaRPr>
          </a:p>
          <a:p>
            <a:pPr algn="ctr" rtl="1"/>
            <a:r>
              <a:rPr lang="ar-JO" sz="2400" b="1" dirty="0">
                <a:solidFill>
                  <a:schemeClr val="bg1"/>
                </a:solidFill>
                <a:cs typeface="+mj-cs"/>
              </a:rPr>
              <a:t> أو " ما أسعده "</a:t>
            </a:r>
            <a:endParaRPr lang="en-US" sz="2400" dirty="0">
              <a:solidFill>
                <a:schemeClr val="bg1"/>
              </a:solidFill>
              <a:cs typeface="+mj-cs"/>
            </a:endParaRPr>
          </a:p>
        </p:txBody>
      </p:sp>
    </p:spTree>
    <p:extLst>
      <p:ext uri="{BB962C8B-B14F-4D97-AF65-F5344CB8AC3E}">
        <p14:creationId xmlns:p14="http://schemas.microsoft.com/office/powerpoint/2010/main" val="310878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146DF-CA39-4636-B0DF-25EA339413EE}"/>
              </a:ext>
            </a:extLst>
          </p:cNvPr>
          <p:cNvSpPr>
            <a:spLocks noGrp="1"/>
          </p:cNvSpPr>
          <p:nvPr>
            <p:ph type="title"/>
          </p:nvPr>
        </p:nvSpPr>
        <p:spPr>
          <a:xfrm>
            <a:off x="1439253" y="718697"/>
            <a:ext cx="8273519" cy="813373"/>
          </a:xfrm>
        </p:spPr>
        <p:txBody>
          <a:bodyPr>
            <a:normAutofit fontScale="90000"/>
          </a:bodyPr>
          <a:lstStyle/>
          <a:p>
            <a:pPr algn="ctr" rtl="1"/>
            <a:r>
              <a:rPr lang="ar-JO" sz="6000" b="1" dirty="0">
                <a:solidFill>
                  <a:schemeClr val="bg1"/>
                </a:solidFill>
              </a:rPr>
              <a:t>الدرس الأول :</a:t>
            </a:r>
            <a:br>
              <a:rPr lang="ar-JO" sz="6000" b="1" dirty="0">
                <a:solidFill>
                  <a:schemeClr val="bg1"/>
                </a:solidFill>
              </a:rPr>
            </a:br>
            <a:r>
              <a:rPr lang="ar-JO" sz="6000" b="1" dirty="0">
                <a:solidFill>
                  <a:schemeClr val="bg1"/>
                </a:solidFill>
              </a:rPr>
              <a:t> </a:t>
            </a:r>
            <a:endParaRPr lang="en-US" sz="6000" b="1" dirty="0">
              <a:solidFill>
                <a:schemeClr val="bg1"/>
              </a:solidFill>
            </a:endParaRPr>
          </a:p>
        </p:txBody>
      </p:sp>
      <p:pic>
        <p:nvPicPr>
          <p:cNvPr id="12" name="Content Placeholder 11">
            <a:extLst>
              <a:ext uri="{FF2B5EF4-FFF2-40B4-BE49-F238E27FC236}">
                <a16:creationId xmlns:a16="http://schemas.microsoft.com/office/drawing/2014/main" id="{B496CF43-26E8-4CE8-B2AB-A8228B7B4D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6888" y="2245519"/>
            <a:ext cx="7620000" cy="3810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796290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40CB9-85C3-435D-A317-A64E02EDEC51}"/>
              </a:ext>
            </a:extLst>
          </p:cNvPr>
          <p:cNvSpPr>
            <a:spLocks noGrp="1"/>
          </p:cNvSpPr>
          <p:nvPr>
            <p:ph type="title"/>
          </p:nvPr>
        </p:nvSpPr>
        <p:spPr>
          <a:xfrm>
            <a:off x="2954215" y="790343"/>
            <a:ext cx="7095638" cy="911848"/>
          </a:xfrm>
        </p:spPr>
        <p:txBody>
          <a:bodyPr/>
          <a:lstStyle/>
          <a:p>
            <a:pPr algn="ctr" rtl="1"/>
            <a:r>
              <a:rPr lang="ar-JO" sz="4800" b="1" dirty="0">
                <a:solidFill>
                  <a:schemeClr val="bg1"/>
                </a:solidFill>
              </a:rPr>
              <a:t>مَن هم الرُحَماء ؟</a:t>
            </a:r>
            <a:endParaRPr lang="en-US" sz="4800" b="1" dirty="0">
              <a:solidFill>
                <a:schemeClr val="bg1"/>
              </a:solidFill>
            </a:endParaRPr>
          </a:p>
        </p:txBody>
      </p:sp>
      <p:sp>
        <p:nvSpPr>
          <p:cNvPr id="3" name="Content Placeholder 2">
            <a:extLst>
              <a:ext uri="{FF2B5EF4-FFF2-40B4-BE49-F238E27FC236}">
                <a16:creationId xmlns:a16="http://schemas.microsoft.com/office/drawing/2014/main" id="{196711BC-07C6-4528-99AD-7FE71CE89254}"/>
              </a:ext>
            </a:extLst>
          </p:cNvPr>
          <p:cNvSpPr>
            <a:spLocks noGrp="1"/>
          </p:cNvSpPr>
          <p:nvPr>
            <p:ph idx="1"/>
          </p:nvPr>
        </p:nvSpPr>
        <p:spPr>
          <a:xfrm>
            <a:off x="2546252" y="3962755"/>
            <a:ext cx="8693834" cy="1636187"/>
          </a:xfrm>
        </p:spPr>
        <p:txBody>
          <a:bodyPr>
            <a:normAutofit/>
          </a:bodyPr>
          <a:lstStyle/>
          <a:p>
            <a:pPr marL="0" indent="0" algn="r" rtl="1">
              <a:lnSpc>
                <a:spcPct val="150000"/>
              </a:lnSpc>
              <a:buNone/>
            </a:pPr>
            <a:r>
              <a:rPr lang="ar-JO" sz="4000" b="1" dirty="0">
                <a:solidFill>
                  <a:srgbClr val="FFC000"/>
                </a:solidFill>
              </a:rPr>
              <a:t>الرُّحَماء :</a:t>
            </a:r>
            <a:r>
              <a:rPr lang="ar-JO" sz="4000" b="1" dirty="0">
                <a:solidFill>
                  <a:schemeClr val="bg1"/>
                </a:solidFill>
              </a:rPr>
              <a:t> </a:t>
            </a:r>
            <a:r>
              <a:rPr lang="ar-JO" sz="2800" b="1" dirty="0">
                <a:solidFill>
                  <a:schemeClr val="bg1"/>
                </a:solidFill>
              </a:rPr>
              <a:t>هُم أشخاص يميلونَ بدافع العَطف والمحبة إلى مساعدة البائسين والتخفيف مِن ألامِهِم، وغايتَهُم مِن ذلكَ هوَ عملُ الخير ليس إلا.</a:t>
            </a:r>
          </a:p>
        </p:txBody>
      </p:sp>
      <p:pic>
        <p:nvPicPr>
          <p:cNvPr id="5" name="Picture 4">
            <a:extLst>
              <a:ext uri="{FF2B5EF4-FFF2-40B4-BE49-F238E27FC236}">
                <a16:creationId xmlns:a16="http://schemas.microsoft.com/office/drawing/2014/main" id="{657FB59D-682F-4CEB-82D2-F711C764304D}"/>
              </a:ext>
            </a:extLst>
          </p:cNvPr>
          <p:cNvPicPr>
            <a:picLocks noChangeAspect="1"/>
          </p:cNvPicPr>
          <p:nvPr/>
        </p:nvPicPr>
        <p:blipFill rotWithShape="1">
          <a:blip r:embed="rId2">
            <a:extLst>
              <a:ext uri="{28A0092B-C50C-407E-A947-70E740481C1C}">
                <a14:useLocalDpi xmlns:a14="http://schemas.microsoft.com/office/drawing/2010/main" val="0"/>
              </a:ext>
            </a:extLst>
          </a:blip>
          <a:srcRect b="17783"/>
          <a:stretch/>
        </p:blipFill>
        <p:spPr>
          <a:xfrm rot="21245661">
            <a:off x="1050383" y="1709039"/>
            <a:ext cx="3350505" cy="20868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37929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4365A-9AC8-4495-B229-E12D4A106351}"/>
              </a:ext>
            </a:extLst>
          </p:cNvPr>
          <p:cNvSpPr>
            <a:spLocks noGrp="1"/>
          </p:cNvSpPr>
          <p:nvPr>
            <p:ph type="title"/>
          </p:nvPr>
        </p:nvSpPr>
        <p:spPr>
          <a:xfrm>
            <a:off x="2025748" y="470964"/>
            <a:ext cx="8420310" cy="841510"/>
          </a:xfrm>
        </p:spPr>
        <p:txBody>
          <a:bodyPr/>
          <a:lstStyle/>
          <a:p>
            <a:pPr algn="ctr" rtl="1"/>
            <a:r>
              <a:rPr lang="ar-JO" sz="4800" b="1" dirty="0">
                <a:solidFill>
                  <a:schemeClr val="bg1"/>
                </a:solidFill>
              </a:rPr>
              <a:t>مفاهيم الرحمة :</a:t>
            </a:r>
            <a:endParaRPr lang="en-US" sz="4800" b="1" dirty="0">
              <a:solidFill>
                <a:schemeClr val="bg1"/>
              </a:solidFill>
            </a:endParaRPr>
          </a:p>
        </p:txBody>
      </p:sp>
      <p:sp>
        <p:nvSpPr>
          <p:cNvPr id="3" name="Content Placeholder 2">
            <a:extLst>
              <a:ext uri="{FF2B5EF4-FFF2-40B4-BE49-F238E27FC236}">
                <a16:creationId xmlns:a16="http://schemas.microsoft.com/office/drawing/2014/main" id="{10F2267C-0895-4289-9F18-9A95698B669B}"/>
              </a:ext>
            </a:extLst>
          </p:cNvPr>
          <p:cNvSpPr>
            <a:spLocks noGrp="1"/>
          </p:cNvSpPr>
          <p:nvPr>
            <p:ph idx="1"/>
          </p:nvPr>
        </p:nvSpPr>
        <p:spPr>
          <a:xfrm>
            <a:off x="1467392" y="5753689"/>
            <a:ext cx="10022698" cy="529832"/>
          </a:xfrm>
        </p:spPr>
        <p:txBody>
          <a:bodyPr>
            <a:noAutofit/>
          </a:bodyPr>
          <a:lstStyle/>
          <a:p>
            <a:pPr marL="0" indent="0" algn="r" rtl="1">
              <a:buNone/>
            </a:pPr>
            <a:r>
              <a:rPr lang="ar-JO" sz="2400" dirty="0">
                <a:solidFill>
                  <a:srgbClr val="FFC000"/>
                </a:solidFill>
              </a:rPr>
              <a:t>5) معاملة كُلّ إنسان بما يليق بكرامتهِ الإنسانيّة. </a:t>
            </a:r>
            <a:r>
              <a:rPr lang="ar-JO" sz="2400" dirty="0">
                <a:solidFill>
                  <a:schemeClr val="bg1"/>
                </a:solidFill>
              </a:rPr>
              <a:t>حيثُ أنَّ المسيحيّة ترى في جميع الناس أخوة متساوين. </a:t>
            </a:r>
            <a:endParaRPr lang="en-US" sz="2400" dirty="0">
              <a:solidFill>
                <a:schemeClr val="bg1"/>
              </a:solidFill>
            </a:endParaRPr>
          </a:p>
        </p:txBody>
      </p:sp>
      <p:pic>
        <p:nvPicPr>
          <p:cNvPr id="7" name="Picture 6">
            <a:extLst>
              <a:ext uri="{FF2B5EF4-FFF2-40B4-BE49-F238E27FC236}">
                <a16:creationId xmlns:a16="http://schemas.microsoft.com/office/drawing/2014/main" id="{3D6E280B-1152-4350-A65D-8373BD829013}"/>
              </a:ext>
            </a:extLst>
          </p:cNvPr>
          <p:cNvPicPr>
            <a:picLocks noChangeAspect="1"/>
          </p:cNvPicPr>
          <p:nvPr/>
        </p:nvPicPr>
        <p:blipFill rotWithShape="1">
          <a:blip r:embed="rId2">
            <a:extLst>
              <a:ext uri="{28A0092B-C50C-407E-A947-70E740481C1C}">
                <a14:useLocalDpi xmlns:a14="http://schemas.microsoft.com/office/drawing/2010/main" val="0"/>
              </a:ext>
            </a:extLst>
          </a:blip>
          <a:srcRect t="30769" b="6867"/>
          <a:stretch/>
        </p:blipFill>
        <p:spPr>
          <a:xfrm rot="20866011">
            <a:off x="589572" y="820401"/>
            <a:ext cx="2132020" cy="1589305"/>
          </a:xfrm>
          <a:prstGeom prst="rect">
            <a:avLst/>
          </a:prstGeom>
          <a:ln/>
        </p:spPr>
        <p:style>
          <a:lnRef idx="2">
            <a:schemeClr val="accent1"/>
          </a:lnRef>
          <a:fillRef idx="1">
            <a:schemeClr val="lt1"/>
          </a:fillRef>
          <a:effectRef idx="0">
            <a:schemeClr val="accent1"/>
          </a:effectRef>
          <a:fontRef idx="minor">
            <a:schemeClr val="dk1"/>
          </a:fontRef>
        </p:style>
      </p:pic>
      <p:sp>
        <p:nvSpPr>
          <p:cNvPr id="4" name="TextBox 3">
            <a:extLst>
              <a:ext uri="{FF2B5EF4-FFF2-40B4-BE49-F238E27FC236}">
                <a16:creationId xmlns:a16="http://schemas.microsoft.com/office/drawing/2014/main" id="{735DAEB0-F650-4BA4-849E-A957C864B620}"/>
              </a:ext>
            </a:extLst>
          </p:cNvPr>
          <p:cNvSpPr txBox="1"/>
          <p:nvPr/>
        </p:nvSpPr>
        <p:spPr>
          <a:xfrm>
            <a:off x="3235569" y="1886296"/>
            <a:ext cx="8254521" cy="461665"/>
          </a:xfrm>
          <a:prstGeom prst="rect">
            <a:avLst/>
          </a:prstGeom>
          <a:noFill/>
        </p:spPr>
        <p:txBody>
          <a:bodyPr wrap="square" rtlCol="0">
            <a:spAutoFit/>
          </a:bodyPr>
          <a:lstStyle/>
          <a:p>
            <a:pPr algn="r" rtl="1"/>
            <a:r>
              <a:rPr lang="ar-JO" sz="2400" dirty="0">
                <a:solidFill>
                  <a:srgbClr val="FFC000"/>
                </a:solidFill>
              </a:rPr>
              <a:t>1) إعطاء البؤساء المحتاجين ما يحتاجون إليه؛ </a:t>
            </a:r>
            <a:r>
              <a:rPr lang="ar-JO" sz="2400" dirty="0">
                <a:solidFill>
                  <a:schemeClr val="bg1"/>
                </a:solidFill>
              </a:rPr>
              <a:t>من طعام وشراب وكسوة ومعالجة. </a:t>
            </a:r>
          </a:p>
        </p:txBody>
      </p:sp>
      <p:sp>
        <p:nvSpPr>
          <p:cNvPr id="8" name="TextBox 7">
            <a:extLst>
              <a:ext uri="{FF2B5EF4-FFF2-40B4-BE49-F238E27FC236}">
                <a16:creationId xmlns:a16="http://schemas.microsoft.com/office/drawing/2014/main" id="{52BDFADE-1B27-44E6-9891-08918C200AE0}"/>
              </a:ext>
            </a:extLst>
          </p:cNvPr>
          <p:cNvSpPr txBox="1"/>
          <p:nvPr/>
        </p:nvSpPr>
        <p:spPr>
          <a:xfrm>
            <a:off x="2865766" y="2809240"/>
            <a:ext cx="8624325" cy="830997"/>
          </a:xfrm>
          <a:prstGeom prst="rect">
            <a:avLst/>
          </a:prstGeom>
          <a:noFill/>
        </p:spPr>
        <p:txBody>
          <a:bodyPr wrap="square" rtlCol="0">
            <a:spAutoFit/>
          </a:bodyPr>
          <a:lstStyle/>
          <a:p>
            <a:pPr algn="r" rtl="1"/>
            <a:r>
              <a:rPr lang="ar-JO" sz="2400" dirty="0">
                <a:solidFill>
                  <a:srgbClr val="FFC000"/>
                </a:solidFill>
              </a:rPr>
              <a:t>2) مشاركة المُتضايقين في شدائدهم ومتاعبهم، </a:t>
            </a:r>
            <a:r>
              <a:rPr lang="ar-JO" sz="2400" dirty="0">
                <a:solidFill>
                  <a:schemeClr val="bg1"/>
                </a:solidFill>
              </a:rPr>
              <a:t>ومساعدتهم على التخلُّص منها، وتعزية الحزانى والعمل على تخفيف ألامهم.</a:t>
            </a:r>
          </a:p>
        </p:txBody>
      </p:sp>
      <p:sp>
        <p:nvSpPr>
          <p:cNvPr id="9" name="TextBox 8">
            <a:extLst>
              <a:ext uri="{FF2B5EF4-FFF2-40B4-BE49-F238E27FC236}">
                <a16:creationId xmlns:a16="http://schemas.microsoft.com/office/drawing/2014/main" id="{27EEE0EB-F6E3-447E-8E3A-B04B10F3F464}"/>
              </a:ext>
            </a:extLst>
          </p:cNvPr>
          <p:cNvSpPr txBox="1"/>
          <p:nvPr/>
        </p:nvSpPr>
        <p:spPr>
          <a:xfrm>
            <a:off x="2993205" y="3921147"/>
            <a:ext cx="8496886" cy="461665"/>
          </a:xfrm>
          <a:prstGeom prst="rect">
            <a:avLst/>
          </a:prstGeom>
          <a:noFill/>
        </p:spPr>
        <p:txBody>
          <a:bodyPr wrap="square" rtlCol="0">
            <a:spAutoFit/>
          </a:bodyPr>
          <a:lstStyle/>
          <a:p>
            <a:pPr algn="r" rtl="1"/>
            <a:r>
              <a:rPr lang="ar-JO" sz="2400" dirty="0">
                <a:solidFill>
                  <a:srgbClr val="FFC000"/>
                </a:solidFill>
              </a:rPr>
              <a:t>3) الإشفاق على الجهلاء، </a:t>
            </a:r>
            <a:r>
              <a:rPr lang="ar-JO" sz="2400" dirty="0">
                <a:solidFill>
                  <a:schemeClr val="bg1"/>
                </a:solidFill>
              </a:rPr>
              <a:t>والعمل على تنويرهم وتثقيفهم لإبعاد الجهل عنهم.</a:t>
            </a:r>
          </a:p>
        </p:txBody>
      </p:sp>
      <p:sp>
        <p:nvSpPr>
          <p:cNvPr id="10" name="TextBox 9">
            <a:extLst>
              <a:ext uri="{FF2B5EF4-FFF2-40B4-BE49-F238E27FC236}">
                <a16:creationId xmlns:a16="http://schemas.microsoft.com/office/drawing/2014/main" id="{B66815A6-0D87-4DCD-AC6B-AA3A18555A45}"/>
              </a:ext>
            </a:extLst>
          </p:cNvPr>
          <p:cNvSpPr txBox="1"/>
          <p:nvPr/>
        </p:nvSpPr>
        <p:spPr>
          <a:xfrm>
            <a:off x="2388294" y="4766213"/>
            <a:ext cx="9101797" cy="461665"/>
          </a:xfrm>
          <a:prstGeom prst="rect">
            <a:avLst/>
          </a:prstGeom>
          <a:noFill/>
        </p:spPr>
        <p:txBody>
          <a:bodyPr wrap="square" rtlCol="0">
            <a:spAutoFit/>
          </a:bodyPr>
          <a:lstStyle/>
          <a:p>
            <a:pPr algn="r" rtl="1"/>
            <a:r>
              <a:rPr lang="ar-JO" sz="2400" dirty="0">
                <a:solidFill>
                  <a:srgbClr val="FFC000"/>
                </a:solidFill>
              </a:rPr>
              <a:t>4) تحذير المتهاونين في إيمانهم، </a:t>
            </a:r>
            <a:r>
              <a:rPr lang="ar-JO" sz="2400" dirty="0">
                <a:solidFill>
                  <a:schemeClr val="bg1"/>
                </a:solidFill>
              </a:rPr>
              <a:t>والمُهملين واجباتهم الروحية. والعمل على تقريبهم مِن الله.</a:t>
            </a:r>
          </a:p>
        </p:txBody>
      </p:sp>
    </p:spTree>
    <p:extLst>
      <p:ext uri="{BB962C8B-B14F-4D97-AF65-F5344CB8AC3E}">
        <p14:creationId xmlns:p14="http://schemas.microsoft.com/office/powerpoint/2010/main" val="11474857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280DD-FCDC-4C68-AF0E-2C483B26B422}"/>
              </a:ext>
            </a:extLst>
          </p:cNvPr>
          <p:cNvSpPr>
            <a:spLocks noGrp="1"/>
          </p:cNvSpPr>
          <p:nvPr>
            <p:ph type="title"/>
          </p:nvPr>
        </p:nvSpPr>
        <p:spPr>
          <a:xfrm>
            <a:off x="4219251" y="2263702"/>
            <a:ext cx="6685589" cy="687153"/>
          </a:xfrm>
        </p:spPr>
        <p:txBody>
          <a:bodyPr/>
          <a:lstStyle/>
          <a:p>
            <a:pPr algn="ctr" rtl="1"/>
            <a:r>
              <a:rPr lang="ar-JO" sz="3600" b="1" dirty="0">
                <a:solidFill>
                  <a:schemeClr val="bg1"/>
                </a:solidFill>
              </a:rPr>
              <a:t>لهذه العبارة معنيان في المسيحية :</a:t>
            </a:r>
            <a:endParaRPr lang="en-US" sz="3600" b="1" dirty="0">
              <a:solidFill>
                <a:schemeClr val="bg1"/>
              </a:solidFill>
            </a:endParaRPr>
          </a:p>
        </p:txBody>
      </p:sp>
      <p:sp>
        <p:nvSpPr>
          <p:cNvPr id="3" name="Content Placeholder 2">
            <a:extLst>
              <a:ext uri="{FF2B5EF4-FFF2-40B4-BE49-F238E27FC236}">
                <a16:creationId xmlns:a16="http://schemas.microsoft.com/office/drawing/2014/main" id="{4A4A109B-FF1A-45C8-AD7A-4AE6A3A30A9C}"/>
              </a:ext>
            </a:extLst>
          </p:cNvPr>
          <p:cNvSpPr>
            <a:spLocks noGrp="1"/>
          </p:cNvSpPr>
          <p:nvPr>
            <p:ph idx="1"/>
          </p:nvPr>
        </p:nvSpPr>
        <p:spPr>
          <a:xfrm>
            <a:off x="868994" y="5897275"/>
            <a:ext cx="10454012" cy="514680"/>
          </a:xfrm>
        </p:spPr>
        <p:txBody>
          <a:bodyPr>
            <a:noAutofit/>
          </a:bodyPr>
          <a:lstStyle/>
          <a:p>
            <a:pPr marL="0" indent="0" algn="r" rtl="1">
              <a:lnSpc>
                <a:spcPct val="150000"/>
              </a:lnSpc>
              <a:buNone/>
            </a:pPr>
            <a:r>
              <a:rPr lang="ar-JO" sz="2400" b="1" dirty="0"/>
              <a:t>( وذلكَ أنَّ محبة الله تستوجب محبة الآخرين، إذ لا يمكن للإنسان أن يُحِب الله وهو يبغض أخاه الإنسان ).</a:t>
            </a:r>
            <a:endParaRPr lang="en-US" sz="2400" b="1" dirty="0"/>
          </a:p>
        </p:txBody>
      </p:sp>
      <p:pic>
        <p:nvPicPr>
          <p:cNvPr id="5" name="Picture 4">
            <a:extLst>
              <a:ext uri="{FF2B5EF4-FFF2-40B4-BE49-F238E27FC236}">
                <a16:creationId xmlns:a16="http://schemas.microsoft.com/office/drawing/2014/main" id="{2D316B1E-9D61-4D3A-9C0F-771B134DD9C0}"/>
              </a:ext>
            </a:extLst>
          </p:cNvPr>
          <p:cNvPicPr>
            <a:picLocks noChangeAspect="1"/>
          </p:cNvPicPr>
          <p:nvPr/>
        </p:nvPicPr>
        <p:blipFill rotWithShape="1">
          <a:blip r:embed="rId2">
            <a:extLst>
              <a:ext uri="{28A0092B-C50C-407E-A947-70E740481C1C}">
                <a14:useLocalDpi xmlns:a14="http://schemas.microsoft.com/office/drawing/2010/main" val="0"/>
              </a:ext>
            </a:extLst>
          </a:blip>
          <a:srcRect b="4658"/>
          <a:stretch/>
        </p:blipFill>
        <p:spPr>
          <a:xfrm>
            <a:off x="381535" y="2011680"/>
            <a:ext cx="2263671" cy="336469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a:extLst>
              <a:ext uri="{FF2B5EF4-FFF2-40B4-BE49-F238E27FC236}">
                <a16:creationId xmlns:a16="http://schemas.microsoft.com/office/drawing/2014/main" id="{8BABD4F7-8A71-4E26-BE1C-A7DBA5380710}"/>
              </a:ext>
            </a:extLst>
          </p:cNvPr>
          <p:cNvSpPr txBox="1"/>
          <p:nvPr/>
        </p:nvSpPr>
        <p:spPr>
          <a:xfrm>
            <a:off x="4754880" y="1716258"/>
            <a:ext cx="5614332" cy="590844"/>
          </a:xfrm>
          <a:prstGeom prst="rect">
            <a:avLst/>
          </a:prstGeom>
          <a:noFill/>
        </p:spPr>
        <p:txBody>
          <a:bodyPr wrap="square" rtlCol="0">
            <a:spAutoFit/>
          </a:bodyPr>
          <a:lstStyle/>
          <a:p>
            <a:endParaRPr lang="en-US" dirty="0"/>
          </a:p>
        </p:txBody>
      </p:sp>
      <p:sp>
        <p:nvSpPr>
          <p:cNvPr id="7" name="Ribbon: Tilted Down 6">
            <a:extLst>
              <a:ext uri="{FF2B5EF4-FFF2-40B4-BE49-F238E27FC236}">
                <a16:creationId xmlns:a16="http://schemas.microsoft.com/office/drawing/2014/main" id="{0DD4664E-E8E8-41E0-A8DB-E58F1FA4BAA3}"/>
              </a:ext>
            </a:extLst>
          </p:cNvPr>
          <p:cNvSpPr/>
          <p:nvPr/>
        </p:nvSpPr>
        <p:spPr>
          <a:xfrm>
            <a:off x="3038623" y="703385"/>
            <a:ext cx="6344528" cy="1234597"/>
          </a:xfrm>
          <a:prstGeom prst="ribb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JO" sz="3200" b="1" dirty="0">
                <a:solidFill>
                  <a:schemeClr val="bg1"/>
                </a:solidFill>
              </a:rPr>
              <a:t>الرحمة دليل محبة الله</a:t>
            </a:r>
            <a:endParaRPr lang="en-US" sz="3200" dirty="0"/>
          </a:p>
        </p:txBody>
      </p:sp>
      <p:sp>
        <p:nvSpPr>
          <p:cNvPr id="8" name="TextBox 7">
            <a:extLst>
              <a:ext uri="{FF2B5EF4-FFF2-40B4-BE49-F238E27FC236}">
                <a16:creationId xmlns:a16="http://schemas.microsoft.com/office/drawing/2014/main" id="{151738A9-548E-44FE-81AE-B9843A2A9045}"/>
              </a:ext>
            </a:extLst>
          </p:cNvPr>
          <p:cNvSpPr txBox="1"/>
          <p:nvPr/>
        </p:nvSpPr>
        <p:spPr>
          <a:xfrm>
            <a:off x="3629465" y="2854546"/>
            <a:ext cx="7275375" cy="461665"/>
          </a:xfrm>
          <a:prstGeom prst="rect">
            <a:avLst/>
          </a:prstGeom>
          <a:noFill/>
        </p:spPr>
        <p:txBody>
          <a:bodyPr wrap="square" rtlCol="0">
            <a:spAutoFit/>
          </a:bodyPr>
          <a:lstStyle/>
          <a:p>
            <a:pPr algn="r" rtl="1"/>
            <a:r>
              <a:rPr lang="ar-JO" sz="2400" b="1" dirty="0">
                <a:solidFill>
                  <a:srgbClr val="FFC000"/>
                </a:solidFill>
              </a:rPr>
              <a:t>الأولى : الرحمة مِن حيث أنها دليل محبة الله للإنسان.</a:t>
            </a:r>
          </a:p>
        </p:txBody>
      </p:sp>
      <p:cxnSp>
        <p:nvCxnSpPr>
          <p:cNvPr id="10" name="Straight Connector 9">
            <a:extLst>
              <a:ext uri="{FF2B5EF4-FFF2-40B4-BE49-F238E27FC236}">
                <a16:creationId xmlns:a16="http://schemas.microsoft.com/office/drawing/2014/main" id="{2420232C-91EF-46B6-8CC0-43A0482904FC}"/>
              </a:ext>
            </a:extLst>
          </p:cNvPr>
          <p:cNvCxnSpPr>
            <a:cxnSpLocks/>
          </p:cNvCxnSpPr>
          <p:nvPr/>
        </p:nvCxnSpPr>
        <p:spPr>
          <a:xfrm flipH="1">
            <a:off x="5655213" y="3429000"/>
            <a:ext cx="1730325"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TextBox 10">
            <a:extLst>
              <a:ext uri="{FF2B5EF4-FFF2-40B4-BE49-F238E27FC236}">
                <a16:creationId xmlns:a16="http://schemas.microsoft.com/office/drawing/2014/main" id="{5E6F55E3-D472-4D44-8E98-F1BD3E9789A8}"/>
              </a:ext>
            </a:extLst>
          </p:cNvPr>
          <p:cNvSpPr txBox="1"/>
          <p:nvPr/>
        </p:nvSpPr>
        <p:spPr>
          <a:xfrm>
            <a:off x="4499943" y="3617860"/>
            <a:ext cx="6685589" cy="1569660"/>
          </a:xfrm>
          <a:prstGeom prst="rect">
            <a:avLst/>
          </a:prstGeom>
          <a:noFill/>
        </p:spPr>
        <p:txBody>
          <a:bodyPr wrap="square" rtlCol="0">
            <a:spAutoFit/>
          </a:bodyPr>
          <a:lstStyle/>
          <a:p>
            <a:pPr algn="ctr" rtl="1"/>
            <a:r>
              <a:rPr lang="ar-JO" sz="2400" b="1" dirty="0"/>
              <a:t>( وذلك أنَّ الله أحبَّ الإنسان وخلقهُ على صورته، وعندما سقط الإنسان بمخالفته الوصية الإلهيه حُكِمَ عليه بالموت حين قال الله " يومَ تأكلُ منها موتاً تموت " لكن بمقتضى رحمة الله ومحبته وعَدَ الإنسان بالخلاص ).</a:t>
            </a:r>
          </a:p>
        </p:txBody>
      </p:sp>
      <p:sp>
        <p:nvSpPr>
          <p:cNvPr id="12" name="TextBox 11">
            <a:extLst>
              <a:ext uri="{FF2B5EF4-FFF2-40B4-BE49-F238E27FC236}">
                <a16:creationId xmlns:a16="http://schemas.microsoft.com/office/drawing/2014/main" id="{B0AFB56C-6F3C-4FB5-A04F-FF520763075D}"/>
              </a:ext>
            </a:extLst>
          </p:cNvPr>
          <p:cNvSpPr txBox="1"/>
          <p:nvPr/>
        </p:nvSpPr>
        <p:spPr>
          <a:xfrm>
            <a:off x="4499943" y="5187520"/>
            <a:ext cx="6289977" cy="461665"/>
          </a:xfrm>
          <a:prstGeom prst="rect">
            <a:avLst/>
          </a:prstGeom>
          <a:noFill/>
        </p:spPr>
        <p:txBody>
          <a:bodyPr wrap="square" rtlCol="0">
            <a:spAutoFit/>
          </a:bodyPr>
          <a:lstStyle/>
          <a:p>
            <a:pPr algn="r" rtl="1"/>
            <a:r>
              <a:rPr lang="ar-JO" sz="2400" b="1" dirty="0">
                <a:solidFill>
                  <a:srgbClr val="FFC000"/>
                </a:solidFill>
              </a:rPr>
              <a:t>الثانية : الرحمة مِن حيث كونها دليل محبة الإنسان لله.</a:t>
            </a:r>
          </a:p>
        </p:txBody>
      </p:sp>
      <p:cxnSp>
        <p:nvCxnSpPr>
          <p:cNvPr id="14" name="Straight Connector 13">
            <a:extLst>
              <a:ext uri="{FF2B5EF4-FFF2-40B4-BE49-F238E27FC236}">
                <a16:creationId xmlns:a16="http://schemas.microsoft.com/office/drawing/2014/main" id="{6F35112F-3534-4597-818F-4903F4E17027}"/>
              </a:ext>
            </a:extLst>
          </p:cNvPr>
          <p:cNvCxnSpPr>
            <a:cxnSpLocks/>
          </p:cNvCxnSpPr>
          <p:nvPr/>
        </p:nvCxnSpPr>
        <p:spPr>
          <a:xfrm flipH="1">
            <a:off x="5458266" y="5753686"/>
            <a:ext cx="158964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ED1A0103-15AE-4B5C-A352-953AC78A6075}"/>
              </a:ext>
            </a:extLst>
          </p:cNvPr>
          <p:cNvCxnSpPr/>
          <p:nvPr/>
        </p:nvCxnSpPr>
        <p:spPr>
          <a:xfrm flipH="1">
            <a:off x="6949440" y="6496363"/>
            <a:ext cx="143490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9" name="Straight Connector 18">
            <a:extLst>
              <a:ext uri="{FF2B5EF4-FFF2-40B4-BE49-F238E27FC236}">
                <a16:creationId xmlns:a16="http://schemas.microsoft.com/office/drawing/2014/main" id="{1E7173AA-0772-4BE3-A579-E8163985B674}"/>
              </a:ext>
            </a:extLst>
          </p:cNvPr>
          <p:cNvCxnSpPr>
            <a:cxnSpLocks/>
          </p:cNvCxnSpPr>
          <p:nvPr/>
        </p:nvCxnSpPr>
        <p:spPr>
          <a:xfrm flipH="1">
            <a:off x="1516968" y="6496363"/>
            <a:ext cx="5305863"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559897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
                                            <p:txEl>
                                              <p:pRg st="0" end="0"/>
                                            </p:txEl>
                                          </p:spTgt>
                                        </p:tgtEl>
                                        <p:attrNameLst>
                                          <p:attrName>style.visibility</p:attrName>
                                        </p:attrNameLst>
                                      </p:cBhvr>
                                      <p:to>
                                        <p:strVal val="visible"/>
                                      </p:to>
                                    </p:set>
                                    <p:anim calcmode="lin" valueType="num">
                                      <p:cBhvr additive="base">
                                        <p:cTn id="4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arn(inVertical)">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animBg="1"/>
      <p:bldP spid="8"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3DE0-5582-40E3-80F8-A0B9BC863A03}"/>
              </a:ext>
            </a:extLst>
          </p:cNvPr>
          <p:cNvSpPr>
            <a:spLocks noGrp="1"/>
          </p:cNvSpPr>
          <p:nvPr>
            <p:ph type="title"/>
          </p:nvPr>
        </p:nvSpPr>
        <p:spPr>
          <a:xfrm>
            <a:off x="1575582" y="664216"/>
            <a:ext cx="8637563" cy="911848"/>
          </a:xfrm>
        </p:spPr>
        <p:txBody>
          <a:bodyPr/>
          <a:lstStyle/>
          <a:p>
            <a:pPr algn="ctr" rtl="1"/>
            <a:r>
              <a:rPr lang="ar-JO" sz="4400" b="1" dirty="0">
                <a:solidFill>
                  <a:schemeClr val="bg1"/>
                </a:solidFill>
              </a:rPr>
              <a:t>ضرورة الرحمَة :</a:t>
            </a:r>
            <a:endParaRPr lang="en-US" sz="4400" b="1" dirty="0">
              <a:solidFill>
                <a:schemeClr val="bg1"/>
              </a:solidFill>
            </a:endParaRPr>
          </a:p>
        </p:txBody>
      </p:sp>
      <p:sp>
        <p:nvSpPr>
          <p:cNvPr id="3" name="Content Placeholder 2">
            <a:extLst>
              <a:ext uri="{FF2B5EF4-FFF2-40B4-BE49-F238E27FC236}">
                <a16:creationId xmlns:a16="http://schemas.microsoft.com/office/drawing/2014/main" id="{DA82B6FE-66D1-4412-9732-05202CEA7055}"/>
              </a:ext>
            </a:extLst>
          </p:cNvPr>
          <p:cNvSpPr>
            <a:spLocks noGrp="1"/>
          </p:cNvSpPr>
          <p:nvPr>
            <p:ph idx="1"/>
          </p:nvPr>
        </p:nvSpPr>
        <p:spPr>
          <a:xfrm>
            <a:off x="5620044" y="1940377"/>
            <a:ext cx="5247250" cy="2730097"/>
          </a:xfrm>
        </p:spPr>
        <p:txBody>
          <a:bodyPr>
            <a:normAutofit/>
          </a:bodyPr>
          <a:lstStyle/>
          <a:p>
            <a:pPr marL="0" indent="0" algn="ctr" rtl="1">
              <a:lnSpc>
                <a:spcPct val="150000"/>
              </a:lnSpc>
              <a:buNone/>
            </a:pPr>
            <a:r>
              <a:rPr lang="ar-JO" sz="2800" b="1" dirty="0">
                <a:solidFill>
                  <a:srgbClr val="FFC000"/>
                </a:solidFill>
              </a:rPr>
              <a:t>إنَّ ضرورة الرَحمَة نحوَ الآخرين </a:t>
            </a:r>
            <a:endParaRPr lang="en-US" sz="2800" b="1" dirty="0">
              <a:solidFill>
                <a:srgbClr val="FFC000"/>
              </a:solidFill>
            </a:endParaRPr>
          </a:p>
          <a:p>
            <a:pPr marL="0" indent="0" algn="ctr" rtl="1">
              <a:lnSpc>
                <a:spcPct val="150000"/>
              </a:lnSpc>
              <a:buNone/>
            </a:pPr>
            <a:r>
              <a:rPr lang="ar-JO" sz="2800" b="1" dirty="0">
                <a:solidFill>
                  <a:srgbClr val="FFC000"/>
                </a:solidFill>
              </a:rPr>
              <a:t>مِن حاجة الإنسان إلى رحمة الله. حيثُ ليسَ مِن إنسان لا يحتاج رحمة الله وعطفِهِ. </a:t>
            </a:r>
            <a:endParaRPr lang="en-US" sz="2800" b="1" dirty="0">
              <a:solidFill>
                <a:srgbClr val="FFC000"/>
              </a:solidFill>
            </a:endParaRPr>
          </a:p>
        </p:txBody>
      </p:sp>
      <p:pic>
        <p:nvPicPr>
          <p:cNvPr id="5" name="Picture 4">
            <a:extLst>
              <a:ext uri="{FF2B5EF4-FFF2-40B4-BE49-F238E27FC236}">
                <a16:creationId xmlns:a16="http://schemas.microsoft.com/office/drawing/2014/main" id="{EAE5442F-DD29-443A-8A89-9A67FCED3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410" y="2359955"/>
            <a:ext cx="4015954" cy="337790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cxnSp>
        <p:nvCxnSpPr>
          <p:cNvPr id="6" name="Straight Connector 5">
            <a:extLst>
              <a:ext uri="{FF2B5EF4-FFF2-40B4-BE49-F238E27FC236}">
                <a16:creationId xmlns:a16="http://schemas.microsoft.com/office/drawing/2014/main" id="{EA8DC6A1-2ADF-40F7-A992-AE8F24A2CEEB}"/>
              </a:ext>
            </a:extLst>
          </p:cNvPr>
          <p:cNvCxnSpPr>
            <a:cxnSpLocks/>
          </p:cNvCxnSpPr>
          <p:nvPr/>
        </p:nvCxnSpPr>
        <p:spPr>
          <a:xfrm flipH="1">
            <a:off x="7146388" y="3425487"/>
            <a:ext cx="3460655"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00D67EC9-A2DB-4CEA-A44A-339F4713B438}"/>
              </a:ext>
            </a:extLst>
          </p:cNvPr>
          <p:cNvSpPr txBox="1"/>
          <p:nvPr/>
        </p:nvSpPr>
        <p:spPr>
          <a:xfrm>
            <a:off x="5017821" y="4511592"/>
            <a:ext cx="6451695" cy="954107"/>
          </a:xfrm>
          <a:prstGeom prst="rect">
            <a:avLst/>
          </a:prstGeom>
          <a:noFill/>
        </p:spPr>
        <p:txBody>
          <a:bodyPr wrap="square" rtlCol="0">
            <a:spAutoFit/>
          </a:bodyPr>
          <a:lstStyle/>
          <a:p>
            <a:pPr algn="ctr" rtl="1"/>
            <a:r>
              <a:rPr lang="ar-JO" sz="2800" b="1" dirty="0">
                <a:solidFill>
                  <a:srgbClr val="FFC000"/>
                </a:solidFill>
              </a:rPr>
              <a:t>لأنَّ الإنسان مُعَرَّض للمصائب والنَكَبات والسقوط في الخطايا.</a:t>
            </a:r>
          </a:p>
        </p:txBody>
      </p:sp>
    </p:spTree>
    <p:extLst>
      <p:ext uri="{BB962C8B-B14F-4D97-AF65-F5344CB8AC3E}">
        <p14:creationId xmlns:p14="http://schemas.microsoft.com/office/powerpoint/2010/main" val="922483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80">
                                          <p:stCondLst>
                                            <p:cond delay="0"/>
                                          </p:stCondLst>
                                        </p:cTn>
                                        <p:tgtEl>
                                          <p:spTgt spid="8"/>
                                        </p:tgtEl>
                                      </p:cBhvr>
                                    </p:animEffect>
                                    <p:anim calcmode="lin" valueType="num">
                                      <p:cBhvr>
                                        <p:cTn id="2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3" dur="26">
                                          <p:stCondLst>
                                            <p:cond delay="650"/>
                                          </p:stCondLst>
                                        </p:cTn>
                                        <p:tgtEl>
                                          <p:spTgt spid="8"/>
                                        </p:tgtEl>
                                      </p:cBhvr>
                                      <p:to x="100000" y="60000"/>
                                    </p:animScale>
                                    <p:animScale>
                                      <p:cBhvr>
                                        <p:cTn id="34" dur="166" decel="50000">
                                          <p:stCondLst>
                                            <p:cond delay="676"/>
                                          </p:stCondLst>
                                        </p:cTn>
                                        <p:tgtEl>
                                          <p:spTgt spid="8"/>
                                        </p:tgtEl>
                                      </p:cBhvr>
                                      <p:to x="100000" y="100000"/>
                                    </p:animScale>
                                    <p:animScale>
                                      <p:cBhvr>
                                        <p:cTn id="35" dur="26">
                                          <p:stCondLst>
                                            <p:cond delay="1312"/>
                                          </p:stCondLst>
                                        </p:cTn>
                                        <p:tgtEl>
                                          <p:spTgt spid="8"/>
                                        </p:tgtEl>
                                      </p:cBhvr>
                                      <p:to x="100000" y="80000"/>
                                    </p:animScale>
                                    <p:animScale>
                                      <p:cBhvr>
                                        <p:cTn id="36" dur="166" decel="50000">
                                          <p:stCondLst>
                                            <p:cond delay="1338"/>
                                          </p:stCondLst>
                                        </p:cTn>
                                        <p:tgtEl>
                                          <p:spTgt spid="8"/>
                                        </p:tgtEl>
                                      </p:cBhvr>
                                      <p:to x="100000" y="100000"/>
                                    </p:animScale>
                                    <p:animScale>
                                      <p:cBhvr>
                                        <p:cTn id="37" dur="26">
                                          <p:stCondLst>
                                            <p:cond delay="1642"/>
                                          </p:stCondLst>
                                        </p:cTn>
                                        <p:tgtEl>
                                          <p:spTgt spid="8"/>
                                        </p:tgtEl>
                                      </p:cBhvr>
                                      <p:to x="100000" y="90000"/>
                                    </p:animScale>
                                    <p:animScale>
                                      <p:cBhvr>
                                        <p:cTn id="38" dur="166" decel="50000">
                                          <p:stCondLst>
                                            <p:cond delay="1668"/>
                                          </p:stCondLst>
                                        </p:cTn>
                                        <p:tgtEl>
                                          <p:spTgt spid="8"/>
                                        </p:tgtEl>
                                      </p:cBhvr>
                                      <p:to x="100000" y="100000"/>
                                    </p:animScale>
                                    <p:animScale>
                                      <p:cBhvr>
                                        <p:cTn id="39" dur="26">
                                          <p:stCondLst>
                                            <p:cond delay="1808"/>
                                          </p:stCondLst>
                                        </p:cTn>
                                        <p:tgtEl>
                                          <p:spTgt spid="8"/>
                                        </p:tgtEl>
                                      </p:cBhvr>
                                      <p:to x="100000" y="95000"/>
                                    </p:animScale>
                                    <p:animScale>
                                      <p:cBhvr>
                                        <p:cTn id="4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660</TotalTime>
  <Words>497</Words>
  <Application>Microsoft Office PowerPoint</Application>
  <PresentationFormat>Widescreen</PresentationFormat>
  <Paragraphs>45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Century Gothic</vt:lpstr>
      <vt:lpstr>Times New Roman</vt:lpstr>
      <vt:lpstr>Wingdings 3</vt:lpstr>
      <vt:lpstr>Ion</vt:lpstr>
      <vt:lpstr>PowerPoint Presentation</vt:lpstr>
      <vt:lpstr>الموعِظة على الجبل   دعونا أحبتي نستذكر سويّاً التطويبات التي ذكرها الرب يسوع للجموع على الجبل </vt:lpstr>
      <vt:lpstr>التطويبات</vt:lpstr>
      <vt:lpstr>معنى كلمة طوبى :</vt:lpstr>
      <vt:lpstr>الدرس الأول :  </vt:lpstr>
      <vt:lpstr>مَن هم الرُحَماء ؟</vt:lpstr>
      <vt:lpstr>مفاهيم الرحمة :</vt:lpstr>
      <vt:lpstr>لهذه العبارة معنيان في المسيحية :</vt:lpstr>
      <vt:lpstr>ضرورة الرحمَة :</vt:lpstr>
      <vt:lpstr>PowerPoint Presentation</vt:lpstr>
      <vt:lpstr>أفضلية الرحمة على الذبيحة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الدرس الأول : الرحمة</dc:title>
  <dc:creator>Admin</dc:creator>
  <cp:lastModifiedBy>Muneer Haddad</cp:lastModifiedBy>
  <cp:revision>57</cp:revision>
  <dcterms:created xsi:type="dcterms:W3CDTF">2021-02-03T16:59:32Z</dcterms:created>
  <dcterms:modified xsi:type="dcterms:W3CDTF">2023-02-13T07:29:06Z</dcterms:modified>
</cp:coreProperties>
</file>