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61" r:id="rId2"/>
    <p:sldId id="377" r:id="rId3"/>
    <p:sldId id="397" r:id="rId4"/>
    <p:sldId id="436" r:id="rId5"/>
    <p:sldId id="399" r:id="rId6"/>
    <p:sldId id="381" r:id="rId7"/>
    <p:sldId id="398" r:id="rId8"/>
    <p:sldId id="400" r:id="rId9"/>
    <p:sldId id="403" r:id="rId10"/>
    <p:sldId id="401" r:id="rId11"/>
    <p:sldId id="360" r:id="rId12"/>
    <p:sldId id="370" r:id="rId13"/>
    <p:sldId id="413" r:id="rId14"/>
    <p:sldId id="414" r:id="rId15"/>
    <p:sldId id="415" r:id="rId16"/>
    <p:sldId id="416" r:id="rId17"/>
    <p:sldId id="417" r:id="rId18"/>
    <p:sldId id="418" r:id="rId19"/>
    <p:sldId id="404" r:id="rId20"/>
    <p:sldId id="437" r:id="rId21"/>
    <p:sldId id="406" r:id="rId22"/>
    <p:sldId id="421" r:id="rId23"/>
    <p:sldId id="438" r:id="rId24"/>
    <p:sldId id="427" r:id="rId25"/>
    <p:sldId id="428" r:id="rId26"/>
    <p:sldId id="423" r:id="rId27"/>
    <p:sldId id="424" r:id="rId28"/>
    <p:sldId id="425" r:id="rId29"/>
    <p:sldId id="4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68" autoAdjust="0"/>
    <p:restoredTop sz="94660"/>
  </p:normalViewPr>
  <p:slideViewPr>
    <p:cSldViewPr snapToGrid="0">
      <p:cViewPr varScale="1">
        <p:scale>
          <a:sx n="72" d="100"/>
          <a:sy n="72"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4b31236405e9249b" providerId="LiveId" clId="{6DDE2AF8-2A34-4B4D-9895-244D7D2EF02B}"/>
    <pc:docChg chg="delSld modSld">
      <pc:chgData name="" userId="4b31236405e9249b" providerId="LiveId" clId="{6DDE2AF8-2A34-4B4D-9895-244D7D2EF02B}" dt="2023-02-20T06:41:50.203" v="9" actId="2696"/>
      <pc:docMkLst>
        <pc:docMk/>
      </pc:docMkLst>
      <pc:sldChg chg="modSp">
        <pc:chgData name="" userId="4b31236405e9249b" providerId="LiveId" clId="{6DDE2AF8-2A34-4B4D-9895-244D7D2EF02B}" dt="2023-02-20T06:38:29.053" v="0" actId="20577"/>
        <pc:sldMkLst>
          <pc:docMk/>
          <pc:sldMk cId="3398883136" sldId="361"/>
        </pc:sldMkLst>
        <pc:spChg chg="mod">
          <ac:chgData name="" userId="4b31236405e9249b" providerId="LiveId" clId="{6DDE2AF8-2A34-4B4D-9895-244D7D2EF02B}" dt="2023-02-20T06:38:29.053" v="0" actId="20577"/>
          <ac:spMkLst>
            <pc:docMk/>
            <pc:sldMk cId="3398883136" sldId="361"/>
            <ac:spMk id="3" creationId="{9626FB9C-7304-480A-872F-7D49438E9256}"/>
          </ac:spMkLst>
        </pc:spChg>
      </pc:sldChg>
      <pc:sldChg chg="del">
        <pc:chgData name="" userId="4b31236405e9249b" providerId="LiveId" clId="{6DDE2AF8-2A34-4B4D-9895-244D7D2EF02B}" dt="2023-02-20T06:39:08.713" v="1" actId="2696"/>
        <pc:sldMkLst>
          <pc:docMk/>
          <pc:sldMk cId="1810485541" sldId="362"/>
        </pc:sldMkLst>
      </pc:sldChg>
      <pc:sldChg chg="del">
        <pc:chgData name="" userId="4b31236405e9249b" providerId="LiveId" clId="{6DDE2AF8-2A34-4B4D-9895-244D7D2EF02B}" dt="2023-02-20T06:41:43.659" v="6" actId="2696"/>
        <pc:sldMkLst>
          <pc:docMk/>
          <pc:sldMk cId="1942185030" sldId="372"/>
        </pc:sldMkLst>
      </pc:sldChg>
      <pc:sldChg chg="del">
        <pc:chgData name="" userId="4b31236405e9249b" providerId="LiveId" clId="{6DDE2AF8-2A34-4B4D-9895-244D7D2EF02B}" dt="2023-02-20T06:41:44.175" v="7" actId="2696"/>
        <pc:sldMkLst>
          <pc:docMk/>
          <pc:sldMk cId="2522787766" sldId="373"/>
        </pc:sldMkLst>
      </pc:sldChg>
      <pc:sldChg chg="del">
        <pc:chgData name="" userId="4b31236405e9249b" providerId="LiveId" clId="{6DDE2AF8-2A34-4B4D-9895-244D7D2EF02B}" dt="2023-02-20T06:41:42.894" v="5" actId="2696"/>
        <pc:sldMkLst>
          <pc:docMk/>
          <pc:sldMk cId="899791498" sldId="374"/>
        </pc:sldMkLst>
      </pc:sldChg>
      <pc:sldChg chg="del">
        <pc:chgData name="" userId="4b31236405e9249b" providerId="LiveId" clId="{6DDE2AF8-2A34-4B4D-9895-244D7D2EF02B}" dt="2023-02-20T06:41:49.153" v="8" actId="2696"/>
        <pc:sldMkLst>
          <pc:docMk/>
          <pc:sldMk cId="2774820869" sldId="419"/>
        </pc:sldMkLst>
      </pc:sldChg>
      <pc:sldChg chg="del">
        <pc:chgData name="" userId="4b31236405e9249b" providerId="LiveId" clId="{6DDE2AF8-2A34-4B4D-9895-244D7D2EF02B}" dt="2023-02-20T06:41:50.203" v="9" actId="2696"/>
        <pc:sldMkLst>
          <pc:docMk/>
          <pc:sldMk cId="3920761476" sldId="420"/>
        </pc:sldMkLst>
      </pc:sldChg>
      <pc:sldChg chg="del">
        <pc:chgData name="" userId="4b31236405e9249b" providerId="LiveId" clId="{6DDE2AF8-2A34-4B4D-9895-244D7D2EF02B}" dt="2023-02-20T06:41:34.132" v="4" actId="2696"/>
        <pc:sldMkLst>
          <pc:docMk/>
          <pc:sldMk cId="2583715988" sldId="429"/>
        </pc:sldMkLst>
      </pc:sldChg>
      <pc:sldChg chg="del">
        <pc:chgData name="" userId="4b31236405e9249b" providerId="LiveId" clId="{6DDE2AF8-2A34-4B4D-9895-244D7D2EF02B}" dt="2023-02-20T06:41:28.908" v="3" actId="2696"/>
        <pc:sldMkLst>
          <pc:docMk/>
          <pc:sldMk cId="2579751318" sldId="430"/>
        </pc:sldMkLst>
      </pc:sldChg>
      <pc:sldChg chg="del">
        <pc:chgData name="" userId="4b31236405e9249b" providerId="LiveId" clId="{6DDE2AF8-2A34-4B4D-9895-244D7D2EF02B}" dt="2023-02-20T06:41:16.765" v="2" actId="2696"/>
        <pc:sldMkLst>
          <pc:docMk/>
          <pc:sldMk cId="752831242" sldId="4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07F2F-4087-41EC-A29E-E824CB92FAAB}"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007F-F2B7-4A70-BA70-76579E9DC0B9}" type="slidenum">
              <a:rPr lang="en-US" smtClean="0"/>
              <a:t>‹#›</a:t>
            </a:fld>
            <a:endParaRPr lang="en-US"/>
          </a:p>
        </p:txBody>
      </p:sp>
    </p:spTree>
    <p:extLst>
      <p:ext uri="{BB962C8B-B14F-4D97-AF65-F5344CB8AC3E}">
        <p14:creationId xmlns:p14="http://schemas.microsoft.com/office/powerpoint/2010/main" val="376602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Talk</a:t>
            </a:r>
            <a:r>
              <a:rPr lang="en-GB" baseline="0" dirty="0"/>
              <a:t> them through the slide, get them to fill in the blanks on the worksheet provided. Pause at the end and ask if anyone has any questions/ doesn’t understand</a:t>
            </a:r>
            <a:endParaRPr lang="en-GB" dirty="0"/>
          </a:p>
        </p:txBody>
      </p:sp>
      <p:sp>
        <p:nvSpPr>
          <p:cNvPr id="4" name="Slide Number Placeholder 3"/>
          <p:cNvSpPr>
            <a:spLocks noGrp="1"/>
          </p:cNvSpPr>
          <p:nvPr>
            <p:ph type="sldNum" sz="quarter" idx="10"/>
          </p:nvPr>
        </p:nvSpPr>
        <p:spPr/>
        <p:txBody>
          <a:bodyPr/>
          <a:lstStyle/>
          <a:p>
            <a:fld id="{8686E48B-922E-4BE8-8FA0-5B547EE267B2}" type="slidenum">
              <a:rPr lang="en-GB" smtClean="0"/>
              <a:pPr/>
              <a:t>22</a:t>
            </a:fld>
            <a:endParaRPr lang="en-GB"/>
          </a:p>
        </p:txBody>
      </p:sp>
    </p:spTree>
    <p:extLst>
      <p:ext uri="{BB962C8B-B14F-4D97-AF65-F5344CB8AC3E}">
        <p14:creationId xmlns:p14="http://schemas.microsoft.com/office/powerpoint/2010/main" val="229663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686E48B-922E-4BE8-8FA0-5B547EE267B2}" type="slidenum">
              <a:rPr lang="en-GB" smtClean="0"/>
              <a:pPr/>
              <a:t>26</a:t>
            </a:fld>
            <a:endParaRPr lang="en-GB"/>
          </a:p>
        </p:txBody>
      </p:sp>
    </p:spTree>
    <p:extLst>
      <p:ext uri="{BB962C8B-B14F-4D97-AF65-F5344CB8AC3E}">
        <p14:creationId xmlns:p14="http://schemas.microsoft.com/office/powerpoint/2010/main" val="103812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Why would we have acid in our stomachs?</a:t>
            </a:r>
          </a:p>
        </p:txBody>
      </p:sp>
      <p:sp>
        <p:nvSpPr>
          <p:cNvPr id="4" name="Slide Number Placeholder 3"/>
          <p:cNvSpPr>
            <a:spLocks noGrp="1"/>
          </p:cNvSpPr>
          <p:nvPr>
            <p:ph type="sldNum" sz="quarter" idx="10"/>
          </p:nvPr>
        </p:nvSpPr>
        <p:spPr/>
        <p:txBody>
          <a:bodyPr/>
          <a:lstStyle/>
          <a:p>
            <a:fld id="{8686E48B-922E-4BE8-8FA0-5B547EE267B2}" type="slidenum">
              <a:rPr lang="en-GB" smtClean="0"/>
              <a:pPr/>
              <a:t>27</a:t>
            </a:fld>
            <a:endParaRPr lang="en-GB"/>
          </a:p>
        </p:txBody>
      </p:sp>
    </p:spTree>
    <p:extLst>
      <p:ext uri="{BB962C8B-B14F-4D97-AF65-F5344CB8AC3E}">
        <p14:creationId xmlns:p14="http://schemas.microsoft.com/office/powerpoint/2010/main" val="293134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So lets look at some of the uses of neutralisation, why is it important? How many of you have been stung by a bee? Did you put anything on it to stop it hurting? Looking at </a:t>
            </a:r>
            <a:r>
              <a:rPr lang="en-GB" baseline="0" dirty="0" err="1"/>
              <a:t>whats</a:t>
            </a:r>
            <a:r>
              <a:rPr lang="en-GB" baseline="0" dirty="0"/>
              <a:t> on the board, which of these things do you think would be the best to put on a bee sting?</a:t>
            </a:r>
          </a:p>
        </p:txBody>
      </p:sp>
      <p:sp>
        <p:nvSpPr>
          <p:cNvPr id="4" name="Slide Number Placeholder 3"/>
          <p:cNvSpPr>
            <a:spLocks noGrp="1"/>
          </p:cNvSpPr>
          <p:nvPr>
            <p:ph type="sldNum" sz="quarter" idx="10"/>
          </p:nvPr>
        </p:nvSpPr>
        <p:spPr/>
        <p:txBody>
          <a:bodyPr/>
          <a:lstStyle/>
          <a:p>
            <a:fld id="{8686E48B-922E-4BE8-8FA0-5B547EE267B2}" type="slidenum">
              <a:rPr lang="en-GB" smtClean="0"/>
              <a:pPr/>
              <a:t>28</a:t>
            </a:fld>
            <a:endParaRPr lang="en-GB"/>
          </a:p>
        </p:txBody>
      </p:sp>
    </p:spTree>
    <p:extLst>
      <p:ext uri="{BB962C8B-B14F-4D97-AF65-F5344CB8AC3E}">
        <p14:creationId xmlns:p14="http://schemas.microsoft.com/office/powerpoint/2010/main" val="305114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lgn="ctr">
              <a:defRPr sz="2400">
                <a:solidFill>
                  <a:srgbClr val="00FFFF"/>
                </a:solidFill>
                <a:latin typeface="Arial" panose="020B0604020202020204" pitchFamily="34" charset="0"/>
                <a:cs typeface="Arial" panose="020B0604020202020204" pitchFamily="34" charset="0"/>
              </a:defRPr>
            </a:lvl1pPr>
            <a:lvl2pPr marL="742950" indent="-285750" algn="ctr">
              <a:defRPr sz="2400">
                <a:solidFill>
                  <a:srgbClr val="00FFFF"/>
                </a:solidFill>
                <a:latin typeface="Arial" panose="020B0604020202020204" pitchFamily="34" charset="0"/>
                <a:cs typeface="Arial" panose="020B0604020202020204" pitchFamily="34" charset="0"/>
              </a:defRPr>
            </a:lvl2pPr>
            <a:lvl3pPr marL="1143000" indent="-228600" algn="ctr">
              <a:defRPr sz="2400">
                <a:solidFill>
                  <a:srgbClr val="00FFFF"/>
                </a:solidFill>
                <a:latin typeface="Arial" panose="020B0604020202020204" pitchFamily="34" charset="0"/>
                <a:cs typeface="Arial" panose="020B0604020202020204" pitchFamily="34" charset="0"/>
              </a:defRPr>
            </a:lvl3pPr>
            <a:lvl4pPr marL="1600200" indent="-228600" algn="ctr">
              <a:defRPr sz="2400">
                <a:solidFill>
                  <a:srgbClr val="00FFFF"/>
                </a:solidFill>
                <a:latin typeface="Arial" panose="020B0604020202020204" pitchFamily="34" charset="0"/>
                <a:cs typeface="Arial" panose="020B0604020202020204" pitchFamily="34" charset="0"/>
              </a:defRPr>
            </a:lvl4pPr>
            <a:lvl5pPr marL="2057400" indent="-228600" algn="ctr">
              <a:defRPr sz="2400">
                <a:solidFill>
                  <a:srgbClr val="00FFFF"/>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9pPr>
          </a:lstStyle>
          <a:p>
            <a:pPr algn="r"/>
            <a:fld id="{361EE7AA-70CD-4288-B54A-4A4631DD5534}" type="slidenum">
              <a:rPr lang="en-GB" altLang="en-US" sz="1200"/>
              <a:pPr algn="r"/>
              <a:t>29</a:t>
            </a:fld>
            <a:endParaRPr lang="en-GB"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6560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22FD-CB8F-4270-A2AE-2CA295738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938F9-D620-4DDC-9B77-E0AEBD99AF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6FFB71-9B02-4B56-A467-7339BD3EF8C9}"/>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5" name="Footer Placeholder 4">
            <a:extLst>
              <a:ext uri="{FF2B5EF4-FFF2-40B4-BE49-F238E27FC236}">
                <a16:creationId xmlns:a16="http://schemas.microsoft.com/office/drawing/2014/main" id="{88C82CD1-8C2E-466B-B3B0-F75207299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5EB25-3A3C-48A8-917E-21CB416B16E2}"/>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68264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316F-3776-4B66-92CE-4127AF296E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BD299-1A30-4FA0-9A8E-C86B9F959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654FC-EBB9-426E-8E10-E2E8B051073E}"/>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5" name="Footer Placeholder 4">
            <a:extLst>
              <a:ext uri="{FF2B5EF4-FFF2-40B4-BE49-F238E27FC236}">
                <a16:creationId xmlns:a16="http://schemas.microsoft.com/office/drawing/2014/main" id="{E519D1B5-C613-4AD3-AF55-D0EC65EA7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2A54D-5FDF-422A-A9D1-AB32B142245A}"/>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83305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E68F5F-DC42-4873-846E-1E2254E34D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8BEF8A-4299-4853-ADB6-3902EC6664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46761-8537-4BC0-A327-11701D32ADBC}"/>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5" name="Footer Placeholder 4">
            <a:extLst>
              <a:ext uri="{FF2B5EF4-FFF2-40B4-BE49-F238E27FC236}">
                <a16:creationId xmlns:a16="http://schemas.microsoft.com/office/drawing/2014/main" id="{027D694B-9136-411E-A62B-70F80D2BD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C8B00-76E6-499D-A7FD-9F44A19C26A3}"/>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5390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83A6-B326-4844-A4A5-90226C45B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E4878-80BE-4F83-A8E1-2F0BB87AF9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2C318-2ADE-419A-8EA5-F8CA686989B0}"/>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5" name="Footer Placeholder 4">
            <a:extLst>
              <a:ext uri="{FF2B5EF4-FFF2-40B4-BE49-F238E27FC236}">
                <a16:creationId xmlns:a16="http://schemas.microsoft.com/office/drawing/2014/main" id="{DD581BBB-8E05-44E1-A22F-0BB9AD2CF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A2906-14AA-4EF5-AD2A-4FBD66EFABB7}"/>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98796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21F1-3BCD-4AA8-9C50-608138FBA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00FA5B-B4A7-4811-A7A1-1E78EE50C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593BA4-5B11-4CC0-9283-3126460E018A}"/>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5" name="Footer Placeholder 4">
            <a:extLst>
              <a:ext uri="{FF2B5EF4-FFF2-40B4-BE49-F238E27FC236}">
                <a16:creationId xmlns:a16="http://schemas.microsoft.com/office/drawing/2014/main" id="{2FF33125-A41B-427D-B4AA-76C97283B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9D65A-2845-4F59-94B2-92205EDAA75B}"/>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130205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BBD4-F8ED-4615-A2FB-2BCA89ADA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93810-1095-43BC-B7AF-24EFC3D0C0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9F5749-85D8-4CA4-8F49-3EEB8A4518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C782C-70CA-4843-84AD-EADD539B64B4}"/>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6" name="Footer Placeholder 5">
            <a:extLst>
              <a:ext uri="{FF2B5EF4-FFF2-40B4-BE49-F238E27FC236}">
                <a16:creationId xmlns:a16="http://schemas.microsoft.com/office/drawing/2014/main" id="{6D18EA17-BB3E-4888-8838-20A0ECDAD2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3A25D-3935-492C-9365-905092E9BBA3}"/>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05230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3E6A-849D-4DED-848D-9D84DC8CFA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FDC6EF-DAD9-4972-BE68-A91DC05AB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0F8277-8C7B-4FA4-9BD9-F6F1DF240A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9F73A-1012-4EAD-9FAC-50FE75DA4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00ED8A-E266-42AD-BB96-24780DBA97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927D9-8F82-4699-B242-E2031E84C8D4}"/>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8" name="Footer Placeholder 7">
            <a:extLst>
              <a:ext uri="{FF2B5EF4-FFF2-40B4-BE49-F238E27FC236}">
                <a16:creationId xmlns:a16="http://schemas.microsoft.com/office/drawing/2014/main" id="{7767B439-D03C-4B30-8F9D-217E9F6EDE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E27902-0B56-4473-835C-BA8ED6CD35E8}"/>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81374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7827-CF0E-44DF-89D3-6F7F9165F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784BB-9994-4F27-B016-7DEFE70BA496}"/>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4" name="Footer Placeholder 3">
            <a:extLst>
              <a:ext uri="{FF2B5EF4-FFF2-40B4-BE49-F238E27FC236}">
                <a16:creationId xmlns:a16="http://schemas.microsoft.com/office/drawing/2014/main" id="{F6CCAE7B-4F80-4A0A-A820-0EDA8C6363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F2C6C2-3BB1-44B4-A6A6-707EA999129E}"/>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48142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DE68C-1AB7-42B0-B98F-665500FABD1B}"/>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3" name="Footer Placeholder 2">
            <a:extLst>
              <a:ext uri="{FF2B5EF4-FFF2-40B4-BE49-F238E27FC236}">
                <a16:creationId xmlns:a16="http://schemas.microsoft.com/office/drawing/2014/main" id="{94414331-74BE-47FC-8C09-16343652A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C2937-5D76-421D-A2AA-2D33AD2DEDA0}"/>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34625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7709-A882-48BF-AD9D-E4EFE199C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7D0DA-14F5-4762-B823-9F8441B1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848CB-DB7C-4AD4-8EA0-E3AA41007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E07807-03F7-4FD6-B15D-4206B985EE28}"/>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6" name="Footer Placeholder 5">
            <a:extLst>
              <a:ext uri="{FF2B5EF4-FFF2-40B4-BE49-F238E27FC236}">
                <a16:creationId xmlns:a16="http://schemas.microsoft.com/office/drawing/2014/main" id="{78A4F93B-9547-4DFB-8E56-C3F42744D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5CDC2-C094-4491-8490-AA1DDF7F8279}"/>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332498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5122-D89F-4AE5-92F0-525A798CD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70349C-770B-43E9-B3CA-3C1EF6909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C3B10-F0A1-405D-80F4-244A7F622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3F95FB-F7F9-4974-BB47-5F8660815D2C}"/>
              </a:ext>
            </a:extLst>
          </p:cNvPr>
          <p:cNvSpPr>
            <a:spLocks noGrp="1"/>
          </p:cNvSpPr>
          <p:nvPr>
            <p:ph type="dt" sz="half" idx="10"/>
          </p:nvPr>
        </p:nvSpPr>
        <p:spPr/>
        <p:txBody>
          <a:bodyPr/>
          <a:lstStyle/>
          <a:p>
            <a:fld id="{2E728ACB-6EEA-464A-BA11-172BD473AADD}" type="datetimeFigureOut">
              <a:rPr lang="en-US" smtClean="0"/>
              <a:t>2/20/2023</a:t>
            </a:fld>
            <a:endParaRPr lang="en-US"/>
          </a:p>
        </p:txBody>
      </p:sp>
      <p:sp>
        <p:nvSpPr>
          <p:cNvPr id="6" name="Footer Placeholder 5">
            <a:extLst>
              <a:ext uri="{FF2B5EF4-FFF2-40B4-BE49-F238E27FC236}">
                <a16:creationId xmlns:a16="http://schemas.microsoft.com/office/drawing/2014/main" id="{C9ACA7FC-590F-4698-82D4-A86B3F2FC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04609-F40C-41CA-84F3-BBB50175ED4A}"/>
              </a:ext>
            </a:extLst>
          </p:cNvPr>
          <p:cNvSpPr>
            <a:spLocks noGrp="1"/>
          </p:cNvSpPr>
          <p:nvPr>
            <p:ph type="sldNum" sz="quarter" idx="12"/>
          </p:nvPr>
        </p:nvSpPr>
        <p:spPr/>
        <p:txBody>
          <a:bodyPr/>
          <a:lstStyle/>
          <a:p>
            <a:fld id="{4E089324-0886-41E3-BC7B-6BB4B40D4E5E}" type="slidenum">
              <a:rPr lang="en-US" smtClean="0"/>
              <a:t>‹#›</a:t>
            </a:fld>
            <a:endParaRPr lang="en-US"/>
          </a:p>
        </p:txBody>
      </p:sp>
    </p:spTree>
    <p:extLst>
      <p:ext uri="{BB962C8B-B14F-4D97-AF65-F5344CB8AC3E}">
        <p14:creationId xmlns:p14="http://schemas.microsoft.com/office/powerpoint/2010/main" val="287967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6FFD5-50AC-4640-A36D-14E0664B7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1B2AF8-B28F-463C-B45A-6E808900B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549CE-80D2-4CA1-A61D-67ECABD57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28ACB-6EEA-464A-BA11-172BD473AADD}" type="datetimeFigureOut">
              <a:rPr lang="en-US" smtClean="0"/>
              <a:t>2/20/2023</a:t>
            </a:fld>
            <a:endParaRPr lang="en-US"/>
          </a:p>
        </p:txBody>
      </p:sp>
      <p:sp>
        <p:nvSpPr>
          <p:cNvPr id="5" name="Footer Placeholder 4">
            <a:extLst>
              <a:ext uri="{FF2B5EF4-FFF2-40B4-BE49-F238E27FC236}">
                <a16:creationId xmlns:a16="http://schemas.microsoft.com/office/drawing/2014/main" id="{EBD440A5-2FA8-4792-831E-DCEA0ABAA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45B4C2-A486-4B92-B3A8-6EB45B8E3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89324-0886-41E3-BC7B-6BB4B40D4E5E}" type="slidenum">
              <a:rPr lang="en-US" smtClean="0"/>
              <a:t>‹#›</a:t>
            </a:fld>
            <a:endParaRPr lang="en-US"/>
          </a:p>
        </p:txBody>
      </p:sp>
    </p:spTree>
    <p:extLst>
      <p:ext uri="{BB962C8B-B14F-4D97-AF65-F5344CB8AC3E}">
        <p14:creationId xmlns:p14="http://schemas.microsoft.com/office/powerpoint/2010/main" val="1151713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V5Mq_cL9Bck"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NoZmrwf1I_w" TargetMode="External"/><Relationship Id="rId2" Type="http://schemas.openxmlformats.org/officeDocument/2006/relationships/hyperlink" Target="https://www.youtube.com/watch?v=ckbsHM2igT0" TargetMode="Externa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2x4foEuRcI"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RNslAaXu9k" TargetMode="External"/><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tu.be/TS-I9KrUjB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5W4L8zSxhFIeM&amp;tbnid=Maa_MJB73SzCwM:&amp;ved=0CAUQjRw&amp;url=http://www.allaboutyou.com/home/stain-buster/stains-toothpaste&amp;ei=9SHoUq-9Ao210QWlwoDQDg&amp;psig=AFQjCNEJizsAKS3LqaWrzActEfNu914UiA&amp;ust=1391031152183653"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T2mKlYm12SeUbM&amp;tbnid=7MBeune0K6nvZM:&amp;ved=0CAUQjRw&amp;url=http://www.happypetvet.com/site/view/228047_PerilsofPancreatitis.pml&amp;ei=8R_oUuifNYKj0QWJv4GAAg&amp;bvm=bv.60157871,d.ZGU&amp;psig=AFQjCNHJPmnHY5k1Wlog_aZ1TfTiNjTvbw&amp;ust=1391030434657267"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docid=oMf68Zzw86U0YM&amp;tbnid=EW06EYdADNih5M:&amp;ved=0CAUQjRw&amp;url=http://panatanal.blogspot.com/2010/04/bee-pollen-health-benefits.html&amp;ei=zBvoUvgl5s7RBZDIgYAC&amp;bvm=bv.60157871,d.ZGU&amp;psig=AFQjCNHWeY7Ncsyjk9u81OXyuniHOF-4bg&amp;ust=139102950494161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26FB9C-7304-480A-872F-7D49438E9256}"/>
              </a:ext>
            </a:extLst>
          </p:cNvPr>
          <p:cNvSpPr>
            <a:spLocks noGrp="1"/>
          </p:cNvSpPr>
          <p:nvPr>
            <p:ph type="subTitle" idx="4294967295"/>
          </p:nvPr>
        </p:nvSpPr>
        <p:spPr>
          <a:xfrm>
            <a:off x="1175657" y="3021013"/>
            <a:ext cx="4500352" cy="2063750"/>
          </a:xfrm>
        </p:spPr>
        <p:txBody>
          <a:bodyPr>
            <a:normAutofit/>
          </a:bodyPr>
          <a:lstStyle/>
          <a:p>
            <a:r>
              <a:rPr lang="en-US" sz="2400" dirty="0"/>
              <a:t>Lesson: (Acids &amp; Bases)</a:t>
            </a:r>
          </a:p>
          <a:p>
            <a:r>
              <a:rPr lang="en-US" sz="2400" dirty="0"/>
              <a:t>Grade: 6 CS</a:t>
            </a:r>
          </a:p>
        </p:txBody>
      </p:sp>
      <p:pic>
        <p:nvPicPr>
          <p:cNvPr id="8" name="Picture 7">
            <a:extLst>
              <a:ext uri="{FF2B5EF4-FFF2-40B4-BE49-F238E27FC236}">
                <a16:creationId xmlns:a16="http://schemas.microsoft.com/office/drawing/2014/main" id="{676F1EE4-F151-481B-B4A9-C8F7EC0012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37234" y="1391289"/>
            <a:ext cx="2239566" cy="1257361"/>
          </a:xfrm>
          <a:prstGeom prst="rect">
            <a:avLst/>
          </a:prstGeom>
          <a:noFill/>
        </p:spPr>
      </p:pic>
      <p:pic>
        <p:nvPicPr>
          <p:cNvPr id="10" name="Picture 9">
            <a:extLst>
              <a:ext uri="{FF2B5EF4-FFF2-40B4-BE49-F238E27FC236}">
                <a16:creationId xmlns:a16="http://schemas.microsoft.com/office/drawing/2014/main" id="{DBADAB3E-C318-4FC4-9AB9-2B8DFD38228F}"/>
              </a:ext>
            </a:extLst>
          </p:cNvPr>
          <p:cNvPicPr/>
          <p:nvPr/>
        </p:nvPicPr>
        <p:blipFill rotWithShape="1">
          <a:blip r:embed="rId3">
            <a:extLst>
              <a:ext uri="{28A0092B-C50C-407E-A947-70E740481C1C}">
                <a14:useLocalDpi xmlns:a14="http://schemas.microsoft.com/office/drawing/2010/main" val="0"/>
              </a:ext>
            </a:extLst>
          </a:blip>
          <a:srcRect r="8139"/>
          <a:stretch/>
        </p:blipFill>
        <p:spPr bwMode="auto">
          <a:xfrm>
            <a:off x="2141222" y="5582859"/>
            <a:ext cx="7856219" cy="362652"/>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BBFEE050-810A-4A72-9DA6-BD7642D41D2D}"/>
              </a:ext>
            </a:extLst>
          </p:cNvPr>
          <p:cNvSpPr/>
          <p:nvPr/>
        </p:nvSpPr>
        <p:spPr>
          <a:xfrm>
            <a:off x="1080311" y="977442"/>
            <a:ext cx="10127619" cy="496806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9" name="Content Placeholder 4"/>
          <p:cNvPicPr>
            <a:picLocks/>
          </p:cNvPicPr>
          <p:nvPr/>
        </p:nvPicPr>
        <p:blipFill rotWithShape="1">
          <a:blip r:embed="rId4">
            <a:extLst>
              <a:ext uri="{28A0092B-C50C-407E-A947-70E740481C1C}">
                <a14:useLocalDpi xmlns:a14="http://schemas.microsoft.com/office/drawing/2010/main" val="0"/>
              </a:ext>
            </a:extLst>
          </a:blip>
          <a:srcRect l="18613" t="30753" r="46815" b="9081"/>
          <a:stretch/>
        </p:blipFill>
        <p:spPr bwMode="auto">
          <a:xfrm>
            <a:off x="5676009" y="1266949"/>
            <a:ext cx="5349042" cy="4150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888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Salts</a:t>
            </a:r>
          </a:p>
        </p:txBody>
      </p:sp>
      <p:sp>
        <p:nvSpPr>
          <p:cNvPr id="3" name="Content Placeholder 2"/>
          <p:cNvSpPr>
            <a:spLocks noGrp="1"/>
          </p:cNvSpPr>
          <p:nvPr>
            <p:ph idx="1"/>
          </p:nvPr>
        </p:nvSpPr>
        <p:spPr/>
        <p:txBody>
          <a:bodyPr/>
          <a:lstStyle/>
          <a:p>
            <a:r>
              <a:rPr lang="en-US" dirty="0"/>
              <a:t>If an acid and a base are added together, they react to form water (H</a:t>
            </a:r>
            <a:r>
              <a:rPr lang="en-US" baseline="-25000" dirty="0"/>
              <a:t>2</a:t>
            </a:r>
            <a:r>
              <a:rPr lang="en-US" dirty="0"/>
              <a:t>O) and a salt. </a:t>
            </a:r>
          </a:p>
        </p:txBody>
      </p:sp>
      <p:pic>
        <p:nvPicPr>
          <p:cNvPr id="5" name="Picture 4"/>
          <p:cNvPicPr>
            <a:picLocks noChangeAspect="1"/>
          </p:cNvPicPr>
          <p:nvPr/>
        </p:nvPicPr>
        <p:blipFill>
          <a:blip r:embed="rId2"/>
          <a:stretch>
            <a:fillRect/>
          </a:stretch>
        </p:blipFill>
        <p:spPr>
          <a:xfrm>
            <a:off x="2684824" y="2881975"/>
            <a:ext cx="6537554" cy="3675579"/>
          </a:xfrm>
          <a:prstGeom prst="rect">
            <a:avLst/>
          </a:prstGeom>
        </p:spPr>
      </p:pic>
    </p:spTree>
    <p:extLst>
      <p:ext uri="{BB962C8B-B14F-4D97-AF65-F5344CB8AC3E}">
        <p14:creationId xmlns:p14="http://schemas.microsoft.com/office/powerpoint/2010/main" val="179072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0B015-2013-4302-9BED-2D0F5DE19569}"/>
              </a:ext>
            </a:extLst>
          </p:cNvPr>
          <p:cNvSpPr>
            <a:spLocks noGrp="1"/>
          </p:cNvSpPr>
          <p:nvPr>
            <p:ph type="title"/>
          </p:nvPr>
        </p:nvSpPr>
        <p:spPr>
          <a:xfrm>
            <a:off x="3748723" y="550089"/>
            <a:ext cx="3932237" cy="1600200"/>
          </a:xfrm>
        </p:spPr>
        <p:txBody>
          <a:bodyPr/>
          <a:lstStyle/>
          <a:p>
            <a:r>
              <a:rPr lang="en-US" dirty="0">
                <a:solidFill>
                  <a:srgbClr val="FF0000"/>
                </a:solidFill>
              </a:rPr>
              <a:t>ACIDS, BASES &amp; SALTS</a:t>
            </a:r>
            <a:br>
              <a:rPr lang="en-US" b="1" dirty="0">
                <a:solidFill>
                  <a:srgbClr val="FF0000"/>
                </a:solidFill>
              </a:rPr>
            </a:br>
            <a:endParaRPr lang="en-US" dirty="0">
              <a:solidFill>
                <a:srgbClr val="FF0000"/>
              </a:solidFill>
            </a:endParaRPr>
          </a:p>
        </p:txBody>
      </p:sp>
      <p:sp>
        <p:nvSpPr>
          <p:cNvPr id="6" name="Text Placeholder 5">
            <a:extLst>
              <a:ext uri="{FF2B5EF4-FFF2-40B4-BE49-F238E27FC236}">
                <a16:creationId xmlns:a16="http://schemas.microsoft.com/office/drawing/2014/main" id="{9311F6B4-36AC-4641-B091-9D20D9C52F1A}"/>
              </a:ext>
            </a:extLst>
          </p:cNvPr>
          <p:cNvSpPr>
            <a:spLocks noGrp="1" noChangeArrowheads="1"/>
          </p:cNvSpPr>
          <p:nvPr>
            <p:ph type="body" sz="half" idx="2"/>
          </p:nvPr>
        </p:nvSpPr>
        <p:spPr bwMode="auto">
          <a:xfrm>
            <a:off x="620714" y="2886019"/>
            <a:ext cx="675980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n-lt"/>
              </a:rPr>
              <a:t>On the basis of their chemical properties, </a:t>
            </a:r>
            <a:r>
              <a:rPr kumimoji="0" lang="en-US" altLang="en-US" sz="2400" b="1" i="1" u="sng" strike="noStrike" cap="none" normalizeH="0" baseline="0" dirty="0">
                <a:ln>
                  <a:noFill/>
                </a:ln>
                <a:effectLst/>
                <a:latin typeface="+mn-lt"/>
              </a:rPr>
              <a:t>all the compounds can be classified into three groups: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1" u="sng"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strike="noStrike" cap="none" normalizeH="0" baseline="0" dirty="0">
                <a:ln>
                  <a:noFill/>
                </a:ln>
                <a:solidFill>
                  <a:srgbClr val="FF0000"/>
                </a:solidFill>
                <a:effectLst/>
                <a:latin typeface="+mn-lt"/>
              </a:rPr>
              <a:t>1.</a:t>
            </a:r>
            <a:r>
              <a:rPr kumimoji="0" lang="en-US" altLang="en-US" sz="1100" b="1" i="1" strike="noStrike" cap="none" normalizeH="0" baseline="0" dirty="0">
                <a:ln>
                  <a:noFill/>
                </a:ln>
                <a:solidFill>
                  <a:srgbClr val="FF0000"/>
                </a:solidFill>
                <a:effectLst/>
                <a:latin typeface="+mn-lt"/>
                <a:cs typeface="Times New Roman" panose="02020603050405020304" pitchFamily="18" charset="0"/>
              </a:rPr>
              <a:t>      </a:t>
            </a:r>
            <a:r>
              <a:rPr kumimoji="0" lang="en-US" altLang="en-US" sz="2400" b="1" i="1" strike="noStrike" cap="none" normalizeH="0" baseline="0" dirty="0">
                <a:ln>
                  <a:noFill/>
                </a:ln>
                <a:solidFill>
                  <a:srgbClr val="FF0000"/>
                </a:solidFill>
                <a:effectLst/>
                <a:latin typeface="+mn-lt"/>
              </a:rPr>
              <a:t>Acids</a:t>
            </a:r>
            <a:endParaRPr kumimoji="0" lang="en-US" altLang="en-US" sz="2000" b="1" i="1"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strike="noStrike" cap="none" normalizeH="0" baseline="0" dirty="0">
                <a:ln>
                  <a:noFill/>
                </a:ln>
                <a:solidFill>
                  <a:srgbClr val="FF0000"/>
                </a:solidFill>
                <a:effectLst/>
                <a:latin typeface="+mn-lt"/>
              </a:rPr>
              <a:t>2.</a:t>
            </a:r>
            <a:r>
              <a:rPr kumimoji="0" lang="en-US" altLang="en-US" sz="1100" b="1" i="1" strike="noStrike" cap="none" normalizeH="0" baseline="0" dirty="0">
                <a:ln>
                  <a:noFill/>
                </a:ln>
                <a:solidFill>
                  <a:srgbClr val="FF0000"/>
                </a:solidFill>
                <a:effectLst/>
                <a:latin typeface="+mn-lt"/>
                <a:cs typeface="Times New Roman" panose="02020603050405020304" pitchFamily="18" charset="0"/>
              </a:rPr>
              <a:t>      </a:t>
            </a:r>
            <a:r>
              <a:rPr kumimoji="0" lang="en-US" altLang="en-US" sz="2400" b="1" i="1" strike="noStrike" cap="none" normalizeH="0" baseline="0" dirty="0">
                <a:ln>
                  <a:noFill/>
                </a:ln>
                <a:solidFill>
                  <a:srgbClr val="FF0000"/>
                </a:solidFill>
                <a:effectLst/>
                <a:latin typeface="+mn-lt"/>
              </a:rPr>
              <a:t>Bases</a:t>
            </a:r>
            <a:endParaRPr kumimoji="0" lang="en-US" altLang="en-US" sz="2000" b="1" i="1"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strike="noStrike" cap="none" normalizeH="0" baseline="0" dirty="0">
                <a:ln>
                  <a:noFill/>
                </a:ln>
                <a:solidFill>
                  <a:srgbClr val="FF0000"/>
                </a:solidFill>
                <a:effectLst/>
                <a:latin typeface="+mn-lt"/>
              </a:rPr>
              <a:t>3.</a:t>
            </a:r>
            <a:r>
              <a:rPr kumimoji="0" lang="en-US" altLang="en-US" sz="1100" b="1" i="1" strike="noStrike" cap="none" normalizeH="0" baseline="0" dirty="0">
                <a:ln>
                  <a:noFill/>
                </a:ln>
                <a:solidFill>
                  <a:srgbClr val="FF0000"/>
                </a:solidFill>
                <a:effectLst/>
                <a:latin typeface="+mn-lt"/>
                <a:cs typeface="Times New Roman" panose="02020603050405020304" pitchFamily="18" charset="0"/>
              </a:rPr>
              <a:t>      </a:t>
            </a:r>
            <a:r>
              <a:rPr kumimoji="0" lang="en-US" altLang="en-US" sz="2400" b="1" i="1" strike="noStrike" cap="none" normalizeH="0" baseline="0" dirty="0">
                <a:ln>
                  <a:noFill/>
                </a:ln>
                <a:solidFill>
                  <a:srgbClr val="FF0000"/>
                </a:solidFill>
                <a:effectLst/>
                <a:latin typeface="+mn-lt"/>
              </a:rPr>
              <a:t>Salts</a:t>
            </a:r>
          </a:p>
        </p:txBody>
      </p:sp>
      <p:sp>
        <p:nvSpPr>
          <p:cNvPr id="7" name="Rectangle 6">
            <a:extLst>
              <a:ext uri="{FF2B5EF4-FFF2-40B4-BE49-F238E27FC236}">
                <a16:creationId xmlns:a16="http://schemas.microsoft.com/office/drawing/2014/main" id="{864B596F-33A5-48D0-AD76-4FD532625B56}"/>
              </a:ext>
            </a:extLst>
          </p:cNvPr>
          <p:cNvSpPr/>
          <p:nvPr/>
        </p:nvSpPr>
        <p:spPr>
          <a:xfrm>
            <a:off x="6556817" y="5707766"/>
            <a:ext cx="4983865" cy="646331"/>
          </a:xfrm>
          <a:prstGeom prst="rect">
            <a:avLst/>
          </a:prstGeom>
        </p:spPr>
        <p:txBody>
          <a:bodyPr wrap="none">
            <a:spAutoFit/>
          </a:bodyPr>
          <a:lstStyle/>
          <a:p>
            <a:r>
              <a:rPr lang="en-US" dirty="0">
                <a:hlinkClick r:id="rId2"/>
              </a:rPr>
              <a:t>https://www.youtube.com/watch?v=V5Mq_cL9Bck</a:t>
            </a:r>
            <a:endParaRPr lang="en-US" dirty="0"/>
          </a:p>
          <a:p>
            <a:endParaRPr lang="en-US" dirty="0"/>
          </a:p>
        </p:txBody>
      </p:sp>
      <p:pic>
        <p:nvPicPr>
          <p:cNvPr id="1026" name="Picture 2" descr="NCERT 7th Class (CBSE) Science: Acids, Bases and Salts - Page 4 of 4 -  Class Notes"/>
          <p:cNvPicPr>
            <a:picLocks noChangeAspect="1" noChangeArrowheads="1"/>
          </p:cNvPicPr>
          <p:nvPr/>
        </p:nvPicPr>
        <p:blipFill rotWithShape="1">
          <a:blip r:embed="rId3">
            <a:extLst>
              <a:ext uri="{28A0092B-C50C-407E-A947-70E740481C1C}">
                <a14:useLocalDpi xmlns:a14="http://schemas.microsoft.com/office/drawing/2010/main" val="0"/>
              </a:ext>
            </a:extLst>
          </a:blip>
          <a:srcRect l="24503" r="22510"/>
          <a:stretch/>
        </p:blipFill>
        <p:spPr bwMode="auto">
          <a:xfrm>
            <a:off x="7680960" y="2437778"/>
            <a:ext cx="3331028"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67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6E3079-2BF4-4E48-B43E-1A93ADE743CC}"/>
              </a:ext>
            </a:extLst>
          </p:cNvPr>
          <p:cNvSpPr>
            <a:spLocks noGrp="1"/>
          </p:cNvSpPr>
          <p:nvPr>
            <p:ph type="title"/>
          </p:nvPr>
        </p:nvSpPr>
        <p:spPr/>
        <p:txBody>
          <a:bodyPr>
            <a:normAutofit/>
          </a:bodyPr>
          <a:lstStyle/>
          <a:p>
            <a:pPr algn="ctr"/>
            <a:br>
              <a:rPr lang="en-US" sz="1800" b="1" dirty="0"/>
            </a:br>
            <a:endParaRPr lang="en-US" sz="2800" b="1" dirty="0"/>
          </a:p>
        </p:txBody>
      </p:sp>
      <p:graphicFrame>
        <p:nvGraphicFramePr>
          <p:cNvPr id="8" name="Table 7">
            <a:extLst>
              <a:ext uri="{FF2B5EF4-FFF2-40B4-BE49-F238E27FC236}">
                <a16:creationId xmlns:a16="http://schemas.microsoft.com/office/drawing/2014/main" id="{35A88426-B881-49F1-920E-069CF96E4218}"/>
              </a:ext>
            </a:extLst>
          </p:cNvPr>
          <p:cNvGraphicFramePr>
            <a:graphicFrameLocks noGrp="1"/>
          </p:cNvGraphicFramePr>
          <p:nvPr>
            <p:extLst>
              <p:ext uri="{D42A27DB-BD31-4B8C-83A1-F6EECF244321}">
                <p14:modId xmlns:p14="http://schemas.microsoft.com/office/powerpoint/2010/main" val="364725744"/>
              </p:ext>
            </p:extLst>
          </p:nvPr>
        </p:nvGraphicFramePr>
        <p:xfrm>
          <a:off x="1819965" y="1402715"/>
          <a:ext cx="8834782" cy="4815840"/>
        </p:xfrm>
        <a:graphic>
          <a:graphicData uri="http://schemas.openxmlformats.org/drawingml/2006/table">
            <a:tbl>
              <a:tblPr firstRow="1" bandRow="1">
                <a:tableStyleId>{5C22544A-7EE6-4342-B048-85BDC9FD1C3A}</a:tableStyleId>
              </a:tblPr>
              <a:tblGrid>
                <a:gridCol w="3083339">
                  <a:extLst>
                    <a:ext uri="{9D8B030D-6E8A-4147-A177-3AD203B41FA5}">
                      <a16:colId xmlns:a16="http://schemas.microsoft.com/office/drawing/2014/main" val="3589761866"/>
                    </a:ext>
                  </a:extLst>
                </a:gridCol>
                <a:gridCol w="3249856">
                  <a:extLst>
                    <a:ext uri="{9D8B030D-6E8A-4147-A177-3AD203B41FA5}">
                      <a16:colId xmlns:a16="http://schemas.microsoft.com/office/drawing/2014/main" val="379582224"/>
                    </a:ext>
                  </a:extLst>
                </a:gridCol>
                <a:gridCol w="2501587">
                  <a:extLst>
                    <a:ext uri="{9D8B030D-6E8A-4147-A177-3AD203B41FA5}">
                      <a16:colId xmlns:a16="http://schemas.microsoft.com/office/drawing/2014/main" val="51723760"/>
                    </a:ext>
                  </a:extLst>
                </a:gridCol>
              </a:tblGrid>
              <a:tr h="370840">
                <a:tc>
                  <a:txBody>
                    <a:bodyPr/>
                    <a:lstStyle/>
                    <a:p>
                      <a:pPr algn="ctr"/>
                      <a:r>
                        <a:rPr lang="en-US" sz="2400" dirty="0">
                          <a:solidFill>
                            <a:srgbClr val="0070C0"/>
                          </a:solidFill>
                        </a:rPr>
                        <a:t>Group 1</a:t>
                      </a:r>
                    </a:p>
                  </a:txBody>
                  <a:tcPr>
                    <a:solidFill>
                      <a:schemeClr val="accent1">
                        <a:lumMod val="40000"/>
                        <a:lumOff val="60000"/>
                      </a:schemeClr>
                    </a:solidFill>
                  </a:tcPr>
                </a:tc>
                <a:tc>
                  <a:txBody>
                    <a:bodyPr/>
                    <a:lstStyle/>
                    <a:p>
                      <a:pPr algn="ctr"/>
                      <a:r>
                        <a:rPr lang="en-US" sz="2400" dirty="0">
                          <a:solidFill>
                            <a:srgbClr val="FF0000"/>
                          </a:solidFill>
                        </a:rPr>
                        <a:t>Group 2</a:t>
                      </a:r>
                    </a:p>
                  </a:txBody>
                  <a:tcPr>
                    <a:solidFill>
                      <a:schemeClr val="accent2">
                        <a:lumMod val="60000"/>
                        <a:lumOff val="40000"/>
                      </a:schemeClr>
                    </a:solidFill>
                  </a:tcPr>
                </a:tc>
                <a:tc>
                  <a:txBody>
                    <a:bodyPr/>
                    <a:lstStyle/>
                    <a:p>
                      <a:pPr algn="ctr"/>
                      <a:r>
                        <a:rPr lang="en-US" sz="2400" dirty="0">
                          <a:solidFill>
                            <a:srgbClr val="FFC000"/>
                          </a:solidFill>
                        </a:rPr>
                        <a:t>Group 3</a:t>
                      </a:r>
                    </a:p>
                  </a:txBody>
                  <a:tcPr>
                    <a:solidFill>
                      <a:schemeClr val="accent4">
                        <a:lumMod val="40000"/>
                        <a:lumOff val="60000"/>
                      </a:schemeClr>
                    </a:solidFill>
                  </a:tcPr>
                </a:tc>
                <a:extLst>
                  <a:ext uri="{0D108BD9-81ED-4DB2-BD59-A6C34878D82A}">
                    <a16:rowId xmlns:a16="http://schemas.microsoft.com/office/drawing/2014/main" val="1858783106"/>
                  </a:ext>
                </a:extLst>
              </a:tr>
              <a:tr h="370840">
                <a:tc>
                  <a:txBody>
                    <a:bodyPr/>
                    <a:lstStyle/>
                    <a:p>
                      <a:pPr algn="ctr"/>
                      <a:r>
                        <a:rPr lang="en-US" sz="3600" b="1" dirty="0">
                          <a:solidFill>
                            <a:srgbClr val="0070C0"/>
                          </a:solidFill>
                        </a:rPr>
                        <a:t>BASES</a:t>
                      </a:r>
                    </a:p>
                    <a:p>
                      <a:pPr algn="ctr"/>
                      <a:endParaRPr lang="en-US" dirty="0"/>
                    </a:p>
                    <a:p>
                      <a:pPr algn="ctr"/>
                      <a:endParaRPr lang="en-US" sz="1800" b="1" dirty="0"/>
                    </a:p>
                    <a:p>
                      <a:pPr algn="ctr"/>
                      <a:endParaRPr lang="en-US" sz="1800" b="1" dirty="0"/>
                    </a:p>
                    <a:p>
                      <a:pPr algn="ctr"/>
                      <a:r>
                        <a:rPr lang="en-US" sz="3200" b="1" dirty="0"/>
                        <a:t>KOH </a:t>
                      </a:r>
                      <a:r>
                        <a:rPr lang="en-US" sz="1600" b="1" kern="1200" dirty="0">
                          <a:solidFill>
                            <a:schemeClr val="dk1"/>
                          </a:solidFill>
                          <a:latin typeface="+mn-lt"/>
                          <a:ea typeface="+mn-ea"/>
                          <a:cs typeface="+mn-cs"/>
                        </a:rPr>
                        <a:t>Potassium hydroxide</a:t>
                      </a:r>
                    </a:p>
                    <a:p>
                      <a:pPr algn="ctr"/>
                      <a:r>
                        <a:rPr lang="en-US" sz="3200" b="1" dirty="0"/>
                        <a:t>Ca(OH)</a:t>
                      </a:r>
                      <a:r>
                        <a:rPr lang="en-US" sz="2000" b="1" dirty="0"/>
                        <a:t>2 </a:t>
                      </a:r>
                      <a:r>
                        <a:rPr lang="en-US" sz="1600" b="1" kern="1200" dirty="0">
                          <a:solidFill>
                            <a:schemeClr val="dk1"/>
                          </a:solidFill>
                          <a:latin typeface="+mn-lt"/>
                          <a:ea typeface="+mn-ea"/>
                          <a:cs typeface="+mn-cs"/>
                        </a:rPr>
                        <a:t>calcium hydroxide</a:t>
                      </a:r>
                    </a:p>
                    <a:p>
                      <a:pPr algn="ctr"/>
                      <a:endParaRPr lang="en-US" dirty="0"/>
                    </a:p>
                  </a:txBody>
                  <a:tcPr/>
                </a:tc>
                <a:tc>
                  <a:txBody>
                    <a:bodyPr/>
                    <a:lstStyle/>
                    <a:p>
                      <a:pPr algn="ctr"/>
                      <a:r>
                        <a:rPr lang="en-US" sz="3600" b="1" dirty="0">
                          <a:solidFill>
                            <a:srgbClr val="FF0000"/>
                          </a:solidFill>
                        </a:rPr>
                        <a:t>ACIDS</a:t>
                      </a:r>
                    </a:p>
                    <a:p>
                      <a:pPr algn="ctr"/>
                      <a:endParaRPr lang="en-US" dirty="0"/>
                    </a:p>
                    <a:p>
                      <a:pPr algn="ctr"/>
                      <a:endParaRPr lang="en-US" sz="3200" dirty="0"/>
                    </a:p>
                    <a:p>
                      <a:pPr algn="ctr"/>
                      <a:r>
                        <a:rPr lang="en-US" sz="2800" b="1" dirty="0"/>
                        <a:t>H</a:t>
                      </a:r>
                      <a:r>
                        <a:rPr lang="en-US" sz="1800" b="1" dirty="0"/>
                        <a:t>2</a:t>
                      </a:r>
                      <a:r>
                        <a:rPr lang="en-US" sz="2800" b="1" dirty="0"/>
                        <a:t>SO</a:t>
                      </a:r>
                      <a:r>
                        <a:rPr lang="en-US" sz="1800" b="1" dirty="0"/>
                        <a:t>4  </a:t>
                      </a:r>
                      <a:r>
                        <a:rPr lang="en-US" sz="1600" b="1" dirty="0"/>
                        <a:t>sulfuric acid</a:t>
                      </a:r>
                      <a:endParaRPr lang="en-US" sz="2800" dirty="0"/>
                    </a:p>
                    <a:p>
                      <a:pPr algn="ctr"/>
                      <a:r>
                        <a:rPr lang="en-US" sz="2800" b="1" dirty="0"/>
                        <a:t>HNO</a:t>
                      </a:r>
                      <a:r>
                        <a:rPr lang="en-US" sz="1800" b="1" dirty="0"/>
                        <a:t>3 nitric acid</a:t>
                      </a:r>
                      <a:endParaRPr lang="en-US" sz="2800" dirty="0"/>
                    </a:p>
                    <a:p>
                      <a:pPr algn="ctr"/>
                      <a:r>
                        <a:rPr lang="en-US" sz="2800" b="1" dirty="0"/>
                        <a:t>HCl </a:t>
                      </a:r>
                      <a:r>
                        <a:rPr lang="en-US" sz="1800" b="1" kern="1200" dirty="0">
                          <a:solidFill>
                            <a:schemeClr val="dk1"/>
                          </a:solidFill>
                          <a:latin typeface="+mn-lt"/>
                          <a:ea typeface="+mn-ea"/>
                          <a:cs typeface="+mn-cs"/>
                        </a:rPr>
                        <a:t>hydrochloric acid</a:t>
                      </a:r>
                    </a:p>
                    <a:p>
                      <a:pPr algn="ctr"/>
                      <a:endParaRPr lang="en-US" sz="2800" dirty="0"/>
                    </a:p>
                    <a:p>
                      <a:pPr algn="ctr"/>
                      <a:endParaRPr lang="en-US" sz="2800" dirty="0"/>
                    </a:p>
                    <a:p>
                      <a:pPr algn="ctr"/>
                      <a:endParaRPr lang="en-US" dirty="0"/>
                    </a:p>
                    <a:p>
                      <a:pPr algn="ctr"/>
                      <a:endParaRPr lang="en-US" dirty="0"/>
                    </a:p>
                    <a:p>
                      <a:pPr algn="ctr"/>
                      <a:endParaRPr lang="en-US" dirty="0"/>
                    </a:p>
                  </a:txBody>
                  <a:tcPr/>
                </a:tc>
                <a:tc>
                  <a:txBody>
                    <a:bodyPr/>
                    <a:lstStyle/>
                    <a:p>
                      <a:pPr algn="ctr"/>
                      <a:r>
                        <a:rPr lang="en-US" sz="3600" dirty="0">
                          <a:solidFill>
                            <a:schemeClr val="accent4"/>
                          </a:solidFill>
                        </a:rPr>
                        <a:t>SALTS</a:t>
                      </a:r>
                    </a:p>
                    <a:p>
                      <a:pPr algn="ctr"/>
                      <a:endParaRPr lang="en-US" dirty="0"/>
                    </a:p>
                    <a:p>
                      <a:pPr algn="ctr"/>
                      <a:r>
                        <a:rPr lang="en-US" sz="2400" b="1" dirty="0"/>
                        <a:t>NaCl </a:t>
                      </a:r>
                    </a:p>
                    <a:p>
                      <a:pPr algn="ctr"/>
                      <a:r>
                        <a:rPr lang="en-US" sz="2400" b="1" dirty="0"/>
                        <a:t>MgBr</a:t>
                      </a:r>
                      <a:r>
                        <a:rPr lang="en-US" sz="1600" b="1" dirty="0"/>
                        <a:t>2</a:t>
                      </a:r>
                      <a:r>
                        <a:rPr lang="en-US" sz="2400" b="1" dirty="0"/>
                        <a:t>      </a:t>
                      </a:r>
                    </a:p>
                    <a:p>
                      <a:pPr algn="ctr"/>
                      <a:r>
                        <a:rPr lang="en-US" sz="2400" b="1" dirty="0"/>
                        <a:t> CaCl</a:t>
                      </a:r>
                      <a:r>
                        <a:rPr lang="en-US" sz="1600" b="1" dirty="0"/>
                        <a:t>2</a:t>
                      </a:r>
                    </a:p>
                    <a:p>
                      <a:pPr algn="ctr"/>
                      <a:r>
                        <a:rPr lang="en-US" sz="2400" b="1" dirty="0"/>
                        <a:t>CuSO</a:t>
                      </a:r>
                      <a:r>
                        <a:rPr lang="en-US" sz="1600" b="1" dirty="0"/>
                        <a:t>4</a:t>
                      </a:r>
                    </a:p>
                    <a:p>
                      <a:pPr algn="ctr"/>
                      <a:r>
                        <a:rPr lang="en-US" sz="2400" b="1" dirty="0"/>
                        <a:t> CaCO</a:t>
                      </a:r>
                      <a:r>
                        <a:rPr lang="en-US" sz="1600" b="1" dirty="0"/>
                        <a:t>3</a:t>
                      </a:r>
                      <a:endParaRPr lang="en-US" sz="2400" b="0" dirty="0"/>
                    </a:p>
                  </a:txBody>
                  <a:tcPr/>
                </a:tc>
                <a:extLst>
                  <a:ext uri="{0D108BD9-81ED-4DB2-BD59-A6C34878D82A}">
                    <a16:rowId xmlns:a16="http://schemas.microsoft.com/office/drawing/2014/main" val="4233614226"/>
                  </a:ext>
                </a:extLst>
              </a:tr>
            </a:tbl>
          </a:graphicData>
        </a:graphic>
      </p:graphicFrame>
    </p:spTree>
    <p:extLst>
      <p:ext uri="{BB962C8B-B14F-4D97-AF65-F5344CB8AC3E}">
        <p14:creationId xmlns:p14="http://schemas.microsoft.com/office/powerpoint/2010/main" val="260085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a:xfrm>
            <a:off x="1598613" y="446723"/>
            <a:ext cx="8077200" cy="909637"/>
          </a:xfrm>
          <a:ln w="38100">
            <a:solidFill>
              <a:schemeClr val="hlink"/>
            </a:solidFill>
            <a:miter lim="800000"/>
            <a:headEnd/>
            <a:tailEnd/>
          </a:ln>
        </p:spPr>
        <p:txBody>
          <a:bodyPr vert="horz" lIns="92075" tIns="46038" rIns="92075" bIns="46038" rtlCol="0" anchor="ctr" anchorCtr="0">
            <a:normAutofit fontScale="90000"/>
          </a:bodyPr>
          <a:lstStyle/>
          <a:p>
            <a:pPr algn="ctr"/>
            <a:br>
              <a:rPr lang="en-US" altLang="en-US" sz="4000" b="1" dirty="0">
                <a:solidFill>
                  <a:srgbClr val="FF0000"/>
                </a:solidFill>
              </a:rPr>
            </a:br>
            <a:r>
              <a:rPr lang="en-US" altLang="en-US" sz="4000" b="1" dirty="0">
                <a:solidFill>
                  <a:srgbClr val="FF0000"/>
                </a:solidFill>
              </a:rPr>
              <a:t>Learning Check </a:t>
            </a:r>
            <a:br>
              <a:rPr lang="en-US" altLang="en-US" sz="4000" b="1" dirty="0">
                <a:solidFill>
                  <a:srgbClr val="FF0000"/>
                </a:solidFill>
              </a:rPr>
            </a:br>
            <a:endParaRPr lang="en-US" altLang="en-US" sz="4000" b="1" dirty="0">
              <a:solidFill>
                <a:srgbClr val="FF0000"/>
              </a:solidFill>
            </a:endParaRPr>
          </a:p>
        </p:txBody>
      </p:sp>
      <p:sp>
        <p:nvSpPr>
          <p:cNvPr id="20484" name="Rectangle 3"/>
          <p:cNvSpPr>
            <a:spLocks noGrp="1" noChangeArrowheads="1"/>
          </p:cNvSpPr>
          <p:nvPr>
            <p:ph type="body" idx="4294967295"/>
          </p:nvPr>
        </p:nvSpPr>
        <p:spPr>
          <a:xfrm>
            <a:off x="1828800" y="1600200"/>
            <a:ext cx="8534400" cy="4953000"/>
          </a:xfrm>
        </p:spPr>
        <p:txBody>
          <a:bodyPr vert="horz" lIns="92075" tIns="46038" rIns="92075" bIns="46038" rtlCol="0">
            <a:normAutofit/>
          </a:bodyPr>
          <a:lstStyle/>
          <a:p>
            <a:pPr lvl="1">
              <a:lnSpc>
                <a:spcPct val="80000"/>
              </a:lnSpc>
              <a:buFont typeface="Wingdings" panose="05000000000000000000" pitchFamily="2" charset="2"/>
              <a:buNone/>
            </a:pPr>
            <a:endParaRPr lang="en-US" altLang="en-US" sz="1600" b="1" dirty="0"/>
          </a:p>
          <a:p>
            <a:pPr>
              <a:lnSpc>
                <a:spcPct val="60000"/>
              </a:lnSpc>
              <a:buFont typeface="Wingdings" panose="05000000000000000000" pitchFamily="2" charset="2"/>
              <a:buNone/>
            </a:pPr>
            <a:r>
              <a:rPr lang="en-US" altLang="en-US" sz="3000" b="1" dirty="0">
                <a:solidFill>
                  <a:srgbClr val="FF0000"/>
                </a:solidFill>
                <a:effectLst>
                  <a:outerShdw blurRad="38100" dist="38100" dir="2700000" algn="tl">
                    <a:srgbClr val="FFFFFF"/>
                  </a:outerShdw>
                </a:effectLst>
              </a:rPr>
              <a:t>Acid, Base or Salt</a:t>
            </a:r>
          </a:p>
          <a:p>
            <a:pPr>
              <a:lnSpc>
                <a:spcPct val="130000"/>
              </a:lnSpc>
              <a:buFont typeface="Wingdings" panose="05000000000000000000" pitchFamily="2" charset="2"/>
              <a:buNone/>
            </a:pPr>
            <a:r>
              <a:rPr lang="en-US" altLang="en-US" sz="3000" b="1" dirty="0"/>
              <a:t>CaCl</a:t>
            </a:r>
            <a:r>
              <a:rPr lang="en-US" altLang="en-US" sz="3000" b="1" baseline="-25000" dirty="0"/>
              <a:t>2     	</a:t>
            </a:r>
            <a:r>
              <a:rPr lang="en-US" altLang="en-US" sz="3000" b="1" dirty="0"/>
              <a:t>______		</a:t>
            </a:r>
          </a:p>
          <a:p>
            <a:pPr>
              <a:lnSpc>
                <a:spcPct val="130000"/>
              </a:lnSpc>
              <a:buFont typeface="Wingdings" panose="05000000000000000000" pitchFamily="2" charset="2"/>
              <a:buNone/>
            </a:pPr>
            <a:r>
              <a:rPr lang="en-US" altLang="en-US" sz="3000" b="1" dirty="0"/>
              <a:t>KOH		______		</a:t>
            </a:r>
          </a:p>
          <a:p>
            <a:pPr>
              <a:lnSpc>
                <a:spcPct val="130000"/>
              </a:lnSpc>
              <a:buFont typeface="Wingdings" panose="05000000000000000000" pitchFamily="2" charset="2"/>
              <a:buNone/>
            </a:pPr>
            <a:r>
              <a:rPr lang="en-US" altLang="en-US" sz="3000" b="1" dirty="0"/>
              <a:t>Ba(OH)</a:t>
            </a:r>
            <a:r>
              <a:rPr lang="en-US" altLang="en-US" sz="3000" b="1" baseline="-25000" dirty="0"/>
              <a:t>2 	</a:t>
            </a:r>
            <a:r>
              <a:rPr lang="en-US" altLang="en-US" sz="3000" b="1" dirty="0"/>
              <a:t>______	</a:t>
            </a:r>
          </a:p>
          <a:p>
            <a:pPr>
              <a:lnSpc>
                <a:spcPct val="130000"/>
              </a:lnSpc>
              <a:buFont typeface="Wingdings" panose="05000000000000000000" pitchFamily="2" charset="2"/>
              <a:buNone/>
            </a:pPr>
            <a:r>
              <a:rPr lang="en-US" altLang="en-US" sz="3000" b="1" dirty="0" err="1"/>
              <a:t>HBr</a:t>
            </a:r>
            <a:r>
              <a:rPr lang="en-US" altLang="en-US" sz="3000" b="1" dirty="0"/>
              <a:t>		______		</a:t>
            </a:r>
          </a:p>
          <a:p>
            <a:pPr>
              <a:lnSpc>
                <a:spcPct val="130000"/>
              </a:lnSpc>
              <a:buFont typeface="Wingdings" panose="05000000000000000000" pitchFamily="2" charset="2"/>
              <a:buNone/>
            </a:pPr>
            <a:r>
              <a:rPr lang="en-US" altLang="en-US" sz="3000" b="1" dirty="0"/>
              <a:t>H</a:t>
            </a:r>
            <a:r>
              <a:rPr lang="en-US" altLang="en-US" sz="3000" b="1" baseline="-25000" dirty="0"/>
              <a:t>2</a:t>
            </a:r>
            <a:r>
              <a:rPr lang="en-US" altLang="en-US" sz="3000" b="1" dirty="0"/>
              <a:t>SO</a:t>
            </a:r>
            <a:r>
              <a:rPr lang="en-US" altLang="en-US" sz="3000" b="1" baseline="-25000" dirty="0"/>
              <a:t>4	</a:t>
            </a:r>
            <a:r>
              <a:rPr lang="en-US" altLang="en-US" b="1" dirty="0"/>
              <a:t>______		</a:t>
            </a:r>
          </a:p>
          <a:p>
            <a:pPr>
              <a:lnSpc>
                <a:spcPct val="130000"/>
              </a:lnSpc>
            </a:pPr>
            <a:endParaRPr lang="en-US" altLang="en-US" b="1" dirty="0"/>
          </a:p>
          <a:p>
            <a:endParaRPr lang="en-US" altLang="en-US" dirty="0"/>
          </a:p>
        </p:txBody>
      </p:sp>
      <p:pic>
        <p:nvPicPr>
          <p:cNvPr id="9218" name="Picture 2" descr="HIPAA and Patient Confidentiality (what healthcare workers need to know!) |  Create WebQu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325" y="2040935"/>
            <a:ext cx="2466975"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7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209800" y="609600"/>
            <a:ext cx="7639594" cy="892629"/>
          </a:xfrm>
          <a:ln w="38100">
            <a:solidFill>
              <a:schemeClr val="hlink"/>
            </a:solidFill>
            <a:miter lim="800000"/>
            <a:headEnd/>
            <a:tailEnd/>
          </a:ln>
        </p:spPr>
        <p:txBody>
          <a:bodyPr vert="horz" lIns="92075" tIns="46038" rIns="92075" bIns="46038" rtlCol="0" anchor="ctr" anchorCtr="0">
            <a:normAutofit/>
          </a:bodyPr>
          <a:lstStyle/>
          <a:p>
            <a:pPr algn="ctr"/>
            <a:r>
              <a:rPr lang="en-US" altLang="en-US" sz="4000" b="1" dirty="0">
                <a:solidFill>
                  <a:srgbClr val="FF0000"/>
                </a:solidFill>
              </a:rPr>
              <a:t>Answers</a:t>
            </a:r>
          </a:p>
        </p:txBody>
      </p:sp>
      <p:sp>
        <p:nvSpPr>
          <p:cNvPr id="21507" name="Rectangle 3"/>
          <p:cNvSpPr>
            <a:spLocks noGrp="1" noChangeArrowheads="1"/>
          </p:cNvSpPr>
          <p:nvPr>
            <p:ph type="body" idx="4294967295"/>
          </p:nvPr>
        </p:nvSpPr>
        <p:spPr>
          <a:xfrm>
            <a:off x="1905000" y="1981200"/>
            <a:ext cx="8382000" cy="4572000"/>
          </a:xfrm>
        </p:spPr>
        <p:txBody>
          <a:bodyPr vert="horz" lIns="92075" tIns="46038" rIns="92075" bIns="46038" rtlCol="0">
            <a:normAutofit/>
          </a:bodyPr>
          <a:lstStyle/>
          <a:p>
            <a:pPr>
              <a:lnSpc>
                <a:spcPct val="70000"/>
              </a:lnSpc>
              <a:buFont typeface="Wingdings" panose="05000000000000000000" pitchFamily="2" charset="2"/>
              <a:buNone/>
            </a:pPr>
            <a:r>
              <a:rPr lang="en-US" altLang="en-US" sz="3000" b="1">
                <a:solidFill>
                  <a:schemeClr val="accent1"/>
                </a:solidFill>
                <a:effectLst>
                  <a:outerShdw blurRad="38100" dist="38100" dir="2700000" algn="tl">
                    <a:srgbClr val="FFFFFF"/>
                  </a:outerShdw>
                </a:effectLst>
              </a:rPr>
              <a:t>			</a:t>
            </a:r>
            <a:endParaRPr lang="en-US" altLang="en-US" sz="3000" b="1">
              <a:solidFill>
                <a:schemeClr val="accent2"/>
              </a:solidFill>
              <a:effectLst>
                <a:outerShdw blurRad="38100" dist="38100" dir="2700000" algn="tl">
                  <a:srgbClr val="FFFFFF"/>
                </a:outerShdw>
              </a:effectLst>
            </a:endParaRPr>
          </a:p>
        </p:txBody>
      </p:sp>
      <p:sp>
        <p:nvSpPr>
          <p:cNvPr id="21508" name="Rectangle 4"/>
          <p:cNvSpPr>
            <a:spLocks noChangeArrowheads="1"/>
          </p:cNvSpPr>
          <p:nvPr/>
        </p:nvSpPr>
        <p:spPr bwMode="auto">
          <a:xfrm>
            <a:off x="1905000" y="1905000"/>
            <a:ext cx="85344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3000" b="1" dirty="0">
                <a:solidFill>
                  <a:schemeClr val="accent1"/>
                </a:solidFill>
              </a:rPr>
              <a:t>		</a:t>
            </a:r>
            <a:r>
              <a:rPr lang="en-US" altLang="en-US" sz="3000" b="1" dirty="0" err="1">
                <a:solidFill>
                  <a:srgbClr val="FF0000"/>
                </a:solidFill>
              </a:rPr>
              <a:t>Acid,Base</a:t>
            </a:r>
            <a:r>
              <a:rPr lang="en-US" altLang="en-US" sz="3000" b="1" dirty="0">
                <a:solidFill>
                  <a:srgbClr val="FF0000"/>
                </a:solidFill>
              </a:rPr>
              <a:t> 	Name</a:t>
            </a:r>
          </a:p>
          <a:p>
            <a:r>
              <a:rPr lang="en-US" altLang="en-US" sz="3000" b="1" dirty="0">
                <a:solidFill>
                  <a:srgbClr val="FF0000"/>
                </a:solidFill>
              </a:rPr>
              <a:t>		or Salt</a:t>
            </a:r>
          </a:p>
          <a:p>
            <a:pPr>
              <a:lnSpc>
                <a:spcPct val="150000"/>
              </a:lnSpc>
            </a:pPr>
            <a:r>
              <a:rPr lang="en-US" altLang="en-US" sz="2800" b="1" dirty="0"/>
              <a:t>CaCl</a:t>
            </a:r>
            <a:r>
              <a:rPr lang="en-US" altLang="en-US" sz="2800" b="1" baseline="-25000" dirty="0"/>
              <a:t>2    	</a:t>
            </a:r>
            <a:r>
              <a:rPr lang="en-US" altLang="en-US" sz="2800" b="1" dirty="0"/>
              <a:t>salt			calcium chloride</a:t>
            </a:r>
          </a:p>
          <a:p>
            <a:pPr>
              <a:lnSpc>
                <a:spcPct val="150000"/>
              </a:lnSpc>
            </a:pPr>
            <a:r>
              <a:rPr lang="en-US" altLang="en-US" sz="2800" b="1" dirty="0"/>
              <a:t>KOH		base			potassium hydroxide</a:t>
            </a:r>
          </a:p>
          <a:p>
            <a:pPr>
              <a:lnSpc>
                <a:spcPct val="150000"/>
              </a:lnSpc>
            </a:pPr>
            <a:r>
              <a:rPr lang="en-US" altLang="en-US" sz="2800" b="1" dirty="0"/>
              <a:t>Ba(OH)</a:t>
            </a:r>
            <a:r>
              <a:rPr lang="en-US" altLang="en-US" sz="2800" b="1" baseline="-25000" dirty="0"/>
              <a:t>2 	</a:t>
            </a:r>
            <a:r>
              <a:rPr lang="en-US" altLang="en-US" sz="2800" b="1" dirty="0"/>
              <a:t>base			barium hydroxide</a:t>
            </a:r>
          </a:p>
          <a:p>
            <a:pPr>
              <a:lnSpc>
                <a:spcPct val="150000"/>
              </a:lnSpc>
            </a:pPr>
            <a:r>
              <a:rPr lang="en-US" altLang="en-US" sz="2800" b="1" dirty="0" err="1"/>
              <a:t>HCl</a:t>
            </a:r>
            <a:r>
              <a:rPr lang="en-US" altLang="en-US" sz="2800" b="1" dirty="0"/>
              <a:t>		acid			hydrochloric acid</a:t>
            </a:r>
          </a:p>
          <a:p>
            <a:pPr>
              <a:lnSpc>
                <a:spcPct val="150000"/>
              </a:lnSpc>
            </a:pPr>
            <a:r>
              <a:rPr lang="en-US" altLang="en-US" sz="2800" b="1" dirty="0"/>
              <a:t>H</a:t>
            </a:r>
            <a:r>
              <a:rPr lang="en-US" altLang="en-US" sz="2800" b="1" baseline="-25000" dirty="0"/>
              <a:t>2</a:t>
            </a:r>
            <a:r>
              <a:rPr lang="en-US" altLang="en-US" sz="2800" b="1" dirty="0"/>
              <a:t>SO</a:t>
            </a:r>
            <a:r>
              <a:rPr lang="en-US" altLang="en-US" sz="2800" b="1" baseline="-25000" dirty="0"/>
              <a:t>4	</a:t>
            </a:r>
            <a:r>
              <a:rPr lang="en-US" altLang="en-US" sz="2800" b="1" dirty="0"/>
              <a:t>acid			sulfuric acid</a:t>
            </a:r>
          </a:p>
          <a:p>
            <a:pPr>
              <a:lnSpc>
                <a:spcPct val="150000"/>
              </a:lnSpc>
            </a:pPr>
            <a:endParaRPr lang="en-US" altLang="en-US" sz="2800" b="1" dirty="0"/>
          </a:p>
        </p:txBody>
      </p:sp>
    </p:spTree>
    <p:extLst>
      <p:ext uri="{BB962C8B-B14F-4D97-AF65-F5344CB8AC3E}">
        <p14:creationId xmlns:p14="http://schemas.microsoft.com/office/powerpoint/2010/main" val="261258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Identifying and measuring acids and bases</a:t>
            </a:r>
          </a:p>
        </p:txBody>
      </p:sp>
      <p:sp>
        <p:nvSpPr>
          <p:cNvPr id="3" name="Content Placeholder 2"/>
          <p:cNvSpPr>
            <a:spLocks noGrp="1"/>
          </p:cNvSpPr>
          <p:nvPr>
            <p:ph idx="1"/>
          </p:nvPr>
        </p:nvSpPr>
        <p:spPr/>
        <p:txBody>
          <a:bodyPr>
            <a:normAutofit/>
          </a:bodyPr>
          <a:lstStyle/>
          <a:p>
            <a:r>
              <a:rPr lang="en-US" dirty="0"/>
              <a:t>pH stands for “Potential hydrogen” and is a measure of how many (</a:t>
            </a:r>
            <a:r>
              <a:rPr lang="en-US" dirty="0">
                <a:solidFill>
                  <a:srgbClr val="FF0000"/>
                </a:solidFill>
              </a:rPr>
              <a:t>H</a:t>
            </a:r>
            <a:r>
              <a:rPr lang="en-US" baseline="30000" dirty="0">
                <a:solidFill>
                  <a:srgbClr val="FF0000"/>
                </a:solidFill>
              </a:rPr>
              <a:t>+</a:t>
            </a:r>
            <a:r>
              <a:rPr lang="en-US" dirty="0"/>
              <a:t>) ions there are in a solution.</a:t>
            </a:r>
          </a:p>
          <a:p>
            <a:endParaRPr lang="en-US" dirty="0"/>
          </a:p>
          <a:p>
            <a:r>
              <a:rPr lang="en-US" dirty="0"/>
              <a:t> A pH meter measures how acidic or basic a solution is. </a:t>
            </a:r>
          </a:p>
          <a:p>
            <a:endParaRPr lang="en-US" dirty="0"/>
          </a:p>
          <a:p>
            <a:r>
              <a:rPr lang="en-US" dirty="0"/>
              <a:t>The numbers of the pH scale usually range from 0–14. This is a pH scale, and it can be used to compare substances.</a:t>
            </a:r>
          </a:p>
        </p:txBody>
      </p:sp>
    </p:spTree>
    <p:extLst>
      <p:ext uri="{BB962C8B-B14F-4D97-AF65-F5344CB8AC3E}">
        <p14:creationId xmlns:p14="http://schemas.microsoft.com/office/powerpoint/2010/main" val="205770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234497"/>
            <a:ext cx="10515600" cy="1325563"/>
          </a:xfrm>
        </p:spPr>
        <p:txBody>
          <a:bodyPr/>
          <a:lstStyle/>
          <a:p>
            <a:pPr algn="ctr"/>
            <a:r>
              <a:rPr lang="en-US" dirty="0">
                <a:solidFill>
                  <a:srgbClr val="FF0000"/>
                </a:solidFill>
              </a:rPr>
              <a:t>Acid-Base strength</a:t>
            </a:r>
          </a:p>
        </p:txBody>
      </p:sp>
      <p:sp>
        <p:nvSpPr>
          <p:cNvPr id="3" name="Content Placeholder 2"/>
          <p:cNvSpPr>
            <a:spLocks noGrp="1"/>
          </p:cNvSpPr>
          <p:nvPr>
            <p:ph idx="1"/>
          </p:nvPr>
        </p:nvSpPr>
        <p:spPr>
          <a:xfrm>
            <a:off x="838200" y="1423851"/>
            <a:ext cx="10515600" cy="4753112"/>
          </a:xfrm>
        </p:spPr>
        <p:txBody>
          <a:bodyPr>
            <a:normAutofit/>
          </a:bodyPr>
          <a:lstStyle/>
          <a:p>
            <a:r>
              <a:rPr lang="en-US" dirty="0"/>
              <a:t>Acids have a pH below 7. The more H</a:t>
            </a:r>
            <a:r>
              <a:rPr lang="en-US" baseline="30000" dirty="0"/>
              <a:t>+ </a:t>
            </a:r>
            <a:r>
              <a:rPr lang="en-US" dirty="0"/>
              <a:t>ions, the more acidic it is and the lower the pH will be.</a:t>
            </a:r>
          </a:p>
          <a:p>
            <a:r>
              <a:rPr lang="en-US" dirty="0"/>
              <a:t> Bases have a pH above 7. </a:t>
            </a:r>
          </a:p>
          <a:p>
            <a:r>
              <a:rPr lang="en-US" dirty="0"/>
              <a:t>pH 7 is said to be neutral – this means there is a balance of H</a:t>
            </a:r>
            <a:r>
              <a:rPr lang="en-US" baseline="30000" dirty="0"/>
              <a:t>+</a:t>
            </a:r>
            <a:r>
              <a:rPr lang="en-US" dirty="0"/>
              <a:t> and OH</a:t>
            </a:r>
            <a:r>
              <a:rPr lang="en-US" baseline="30000" dirty="0"/>
              <a:t>-</a:t>
            </a:r>
            <a:r>
              <a:rPr lang="en-US" dirty="0"/>
              <a:t> ions. </a:t>
            </a:r>
          </a:p>
        </p:txBody>
      </p:sp>
      <p:pic>
        <p:nvPicPr>
          <p:cNvPr id="4" name="Picture 3"/>
          <p:cNvPicPr>
            <a:picLocks noChangeAspect="1"/>
          </p:cNvPicPr>
          <p:nvPr/>
        </p:nvPicPr>
        <p:blipFill rotWithShape="1">
          <a:blip r:embed="rId2"/>
          <a:srcRect l="6863" t="24910" r="32999" b="19732"/>
          <a:stretch/>
        </p:blipFill>
        <p:spPr>
          <a:xfrm>
            <a:off x="2534195" y="3265715"/>
            <a:ext cx="7124212" cy="3518880"/>
          </a:xfrm>
          <a:prstGeom prst="rect">
            <a:avLst/>
          </a:prstGeom>
        </p:spPr>
      </p:pic>
    </p:spTree>
    <p:extLst>
      <p:ext uri="{BB962C8B-B14F-4D97-AF65-F5344CB8AC3E}">
        <p14:creationId xmlns:p14="http://schemas.microsoft.com/office/powerpoint/2010/main" val="81944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76943" y="1237796"/>
            <a:ext cx="10515600" cy="4351338"/>
          </a:xfrm>
        </p:spPr>
        <p:txBody>
          <a:bodyPr/>
          <a:lstStyle/>
          <a:p>
            <a:pPr lvl="1"/>
            <a:r>
              <a:rPr lang="en-US" altLang="en-US" dirty="0"/>
              <a:t>Use an electronic pH meter is a precise way to determine </a:t>
            </a:r>
            <a:r>
              <a:rPr lang="en-US" altLang="en-US" dirty="0" err="1"/>
              <a:t>pH.</a:t>
            </a:r>
            <a:endParaRPr lang="en-US" altLang="en-US" dirty="0"/>
          </a:p>
          <a:p>
            <a:pPr lvl="1"/>
            <a:endParaRPr lang="en-US" altLang="en-US" dirty="0"/>
          </a:p>
          <a:p>
            <a:pPr lvl="1">
              <a:buFont typeface="Wingdings" panose="05000000000000000000" pitchFamily="2" charset="2"/>
              <a:buNone/>
            </a:pPr>
            <a:endParaRPr lang="en-US" altLang="en-US" dirty="0"/>
          </a:p>
          <a:p>
            <a:pPr>
              <a:buFont typeface="Wingdings" panose="05000000000000000000" pitchFamily="2" charset="2"/>
              <a:buNone/>
            </a:pPr>
            <a:endParaRPr lang="en-US" altLang="en-US" dirty="0"/>
          </a:p>
        </p:txBody>
      </p:sp>
      <p:pic>
        <p:nvPicPr>
          <p:cNvPr id="31747" name="Picture 3" descr="imagesCAI1HH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magesCAOHJD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41625"/>
            <a:ext cx="38862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65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ids, Bases, and pH - Physical Science">
            <a:extLst>
              <a:ext uri="{FF2B5EF4-FFF2-40B4-BE49-F238E27FC236}">
                <a16:creationId xmlns:a16="http://schemas.microsoft.com/office/drawing/2014/main" id="{DC07B324-DD71-4ED5-8986-5C7EBA2C58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49" b="11049"/>
          <a:stretch/>
        </p:blipFill>
        <p:spPr bwMode="auto">
          <a:xfrm>
            <a:off x="1265582" y="1908315"/>
            <a:ext cx="9660835"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99DB30C-0DAF-47BD-B2CE-7F4F14EA2F16}"/>
              </a:ext>
            </a:extLst>
          </p:cNvPr>
          <p:cNvSpPr txBox="1">
            <a:spLocks/>
          </p:cNvSpPr>
          <p:nvPr/>
        </p:nvSpPr>
        <p:spPr>
          <a:xfrm>
            <a:off x="838200" y="92068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Examples of pH </a:t>
            </a:r>
          </a:p>
        </p:txBody>
      </p:sp>
    </p:spTree>
    <p:extLst>
      <p:ext uri="{BB962C8B-B14F-4D97-AF65-F5344CB8AC3E}">
        <p14:creationId xmlns:p14="http://schemas.microsoft.com/office/powerpoint/2010/main" val="67123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93CC5-FEEA-491D-896B-C577E7EACF64}"/>
              </a:ext>
            </a:extLst>
          </p:cNvPr>
          <p:cNvSpPr/>
          <p:nvPr/>
        </p:nvSpPr>
        <p:spPr>
          <a:xfrm>
            <a:off x="6063249" y="5278164"/>
            <a:ext cx="4997009" cy="1477328"/>
          </a:xfrm>
          <a:prstGeom prst="rect">
            <a:avLst/>
          </a:prstGeom>
        </p:spPr>
        <p:txBody>
          <a:bodyPr wrap="none">
            <a:spAutoFit/>
          </a:bodyPr>
          <a:lstStyle/>
          <a:p>
            <a:r>
              <a:rPr lang="en-US" dirty="0">
                <a:hlinkClick r:id="rId2"/>
              </a:rPr>
              <a:t>https://www.youtube.com/watch?v=ckbsHM2igT0</a:t>
            </a:r>
            <a:endParaRPr lang="en-US" dirty="0"/>
          </a:p>
          <a:p>
            <a:endParaRPr lang="en-US" dirty="0"/>
          </a:p>
          <a:p>
            <a:r>
              <a:rPr lang="en-US" dirty="0">
                <a:hlinkClick r:id="rId3"/>
              </a:rPr>
              <a:t>https://www.youtube.com/watch?v=NoZmrwf1I_w</a:t>
            </a:r>
            <a:endParaRPr lang="en-US" dirty="0"/>
          </a:p>
          <a:p>
            <a:endParaRPr lang="en-US" dirty="0"/>
          </a:p>
          <a:p>
            <a:endParaRPr lang="en-US" dirty="0"/>
          </a:p>
        </p:txBody>
      </p:sp>
      <p:sp>
        <p:nvSpPr>
          <p:cNvPr id="3" name="Title 2">
            <a:extLst>
              <a:ext uri="{FF2B5EF4-FFF2-40B4-BE49-F238E27FC236}">
                <a16:creationId xmlns:a16="http://schemas.microsoft.com/office/drawing/2014/main" id="{EDDCC2CB-4D49-4521-89D4-DEFB365E7551}"/>
              </a:ext>
            </a:extLst>
          </p:cNvPr>
          <p:cNvSpPr>
            <a:spLocks noGrp="1"/>
          </p:cNvSpPr>
          <p:nvPr>
            <p:ph type="title"/>
          </p:nvPr>
        </p:nvSpPr>
        <p:spPr>
          <a:xfrm>
            <a:off x="836612" y="550102"/>
            <a:ext cx="4795562" cy="1069975"/>
          </a:xfrm>
        </p:spPr>
        <p:txBody>
          <a:bodyPr>
            <a:normAutofit/>
          </a:bodyPr>
          <a:lstStyle/>
          <a:p>
            <a:r>
              <a:rPr lang="en-US" sz="2800" b="1" dirty="0">
                <a:solidFill>
                  <a:srgbClr val="FF0000"/>
                </a:solidFill>
              </a:rPr>
              <a:t>How to Classify acids and bases?</a:t>
            </a:r>
          </a:p>
        </p:txBody>
      </p:sp>
      <p:sp>
        <p:nvSpPr>
          <p:cNvPr id="5" name="Text Placeholder 4">
            <a:extLst>
              <a:ext uri="{FF2B5EF4-FFF2-40B4-BE49-F238E27FC236}">
                <a16:creationId xmlns:a16="http://schemas.microsoft.com/office/drawing/2014/main" id="{97DCB92B-3639-40F5-95D4-1B78B5048CC7}"/>
              </a:ext>
            </a:extLst>
          </p:cNvPr>
          <p:cNvSpPr>
            <a:spLocks noGrp="1"/>
          </p:cNvSpPr>
          <p:nvPr>
            <p:ph type="body" sz="half" idx="2"/>
          </p:nvPr>
        </p:nvSpPr>
        <p:spPr>
          <a:xfrm>
            <a:off x="839787" y="2057400"/>
            <a:ext cx="10220471" cy="2984863"/>
          </a:xfrm>
        </p:spPr>
        <p:txBody>
          <a:bodyPr>
            <a:normAutofit lnSpcReduction="10000"/>
          </a:bodyPr>
          <a:lstStyle/>
          <a:p>
            <a:pPr marL="342900" indent="-342900" algn="just">
              <a:lnSpc>
                <a:spcPct val="150000"/>
              </a:lnSpc>
              <a:buFont typeface="Arial" panose="020B0604020202020204" pitchFamily="34" charset="0"/>
              <a:buChar char="•"/>
            </a:pPr>
            <a:r>
              <a:rPr lang="en-US" altLang="en-US" sz="2000" dirty="0"/>
              <a:t>How can you tell if something is acidic or basic?</a:t>
            </a:r>
          </a:p>
          <a:p>
            <a:pPr marL="342900" indent="-342900" algn="just">
              <a:lnSpc>
                <a:spcPct val="150000"/>
              </a:lnSpc>
              <a:buFont typeface="Arial" panose="020B0604020202020204" pitchFamily="34" charset="0"/>
              <a:buChar char="•"/>
            </a:pPr>
            <a:endParaRPr lang="en-US" sz="2000" dirty="0"/>
          </a:p>
          <a:p>
            <a:pPr marL="342900" indent="-342900" algn="just">
              <a:lnSpc>
                <a:spcPct val="150000"/>
              </a:lnSpc>
              <a:buFont typeface="Arial" panose="020B0604020202020204" pitchFamily="34" charset="0"/>
              <a:buChar char="•"/>
            </a:pPr>
            <a:endParaRPr lang="en-US" sz="2000" dirty="0"/>
          </a:p>
          <a:p>
            <a:pPr marL="342900" indent="-342900" algn="just">
              <a:lnSpc>
                <a:spcPct val="150000"/>
              </a:lnSpc>
              <a:buFont typeface="Arial" panose="020B0604020202020204" pitchFamily="34" charset="0"/>
              <a:buChar char="•"/>
            </a:pPr>
            <a:r>
              <a:rPr lang="en-US" sz="2000" dirty="0"/>
              <a:t>In order to determine whether a substance is an </a:t>
            </a:r>
            <a:r>
              <a:rPr lang="en-US" sz="2000" b="1" dirty="0">
                <a:solidFill>
                  <a:srgbClr val="FF0000"/>
                </a:solidFill>
              </a:rPr>
              <a:t>acid </a:t>
            </a:r>
            <a:r>
              <a:rPr lang="en-US" sz="2000" b="1" dirty="0"/>
              <a:t>or </a:t>
            </a:r>
            <a:r>
              <a:rPr lang="en-US" sz="2000" b="1" dirty="0">
                <a:solidFill>
                  <a:srgbClr val="00B0F0"/>
                </a:solidFill>
              </a:rPr>
              <a:t>base</a:t>
            </a:r>
            <a:r>
              <a:rPr lang="en-US" sz="2000" dirty="0"/>
              <a:t> you must use an </a:t>
            </a:r>
            <a:r>
              <a:rPr lang="en-US" sz="2800" b="1" u="sng" dirty="0"/>
              <a:t>indicator</a:t>
            </a:r>
            <a:r>
              <a:rPr lang="en-US" sz="2000" dirty="0"/>
              <a:t>.</a:t>
            </a:r>
          </a:p>
          <a:p>
            <a:pPr marL="342900" indent="-342900" algn="just">
              <a:lnSpc>
                <a:spcPct val="150000"/>
              </a:lnSpc>
              <a:buFont typeface="Arial" panose="020B0604020202020204" pitchFamily="34" charset="0"/>
              <a:buChar char="•"/>
            </a:pPr>
            <a:r>
              <a:rPr lang="en-US" sz="2000" dirty="0"/>
              <a:t>Indicators are substances whose solutions change color due to changes in </a:t>
            </a:r>
            <a:r>
              <a:rPr lang="en-US" sz="2000" dirty="0" err="1"/>
              <a:t>pH.</a:t>
            </a:r>
            <a:endParaRPr lang="en-US" sz="2000" dirty="0"/>
          </a:p>
          <a:p>
            <a:pPr algn="just">
              <a:lnSpc>
                <a:spcPct val="150000"/>
              </a:lnSpc>
            </a:pPr>
            <a:endParaRPr lang="en-US" sz="2000" dirty="0"/>
          </a:p>
        </p:txBody>
      </p:sp>
      <p:pic>
        <p:nvPicPr>
          <p:cNvPr id="6" name="Picture 4" descr="imagesCA2MWS5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846" y="1567826"/>
            <a:ext cx="2268583" cy="226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9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792"/>
          <a:stretch/>
        </p:blipFill>
        <p:spPr>
          <a:xfrm>
            <a:off x="0" y="0"/>
            <a:ext cx="12192000" cy="6858000"/>
          </a:xfrm>
          <a:prstGeom prst="rect">
            <a:avLst/>
          </a:prstGeom>
        </p:spPr>
      </p:pic>
      <p:sp>
        <p:nvSpPr>
          <p:cNvPr id="3" name="TextBox 2"/>
          <p:cNvSpPr txBox="1"/>
          <p:nvPr/>
        </p:nvSpPr>
        <p:spPr>
          <a:xfrm>
            <a:off x="1817914" y="404949"/>
            <a:ext cx="8556172" cy="523220"/>
          </a:xfrm>
          <a:prstGeom prst="rect">
            <a:avLst/>
          </a:prstGeom>
          <a:solidFill>
            <a:schemeClr val="bg2"/>
          </a:solidFill>
        </p:spPr>
        <p:txBody>
          <a:bodyPr wrap="square" rtlCol="0">
            <a:spAutoFit/>
          </a:bodyPr>
          <a:lstStyle/>
          <a:p>
            <a:r>
              <a:rPr lang="en-US" sz="2800" dirty="0"/>
              <a:t>List the differences between lemon juice and soap water.</a:t>
            </a:r>
          </a:p>
        </p:txBody>
      </p:sp>
      <p:sp>
        <p:nvSpPr>
          <p:cNvPr id="4" name="Rectangle 3"/>
          <p:cNvSpPr/>
          <p:nvPr/>
        </p:nvSpPr>
        <p:spPr>
          <a:xfrm>
            <a:off x="6999896" y="1148452"/>
            <a:ext cx="4802661" cy="369332"/>
          </a:xfrm>
          <a:prstGeom prst="rect">
            <a:avLst/>
          </a:prstGeom>
          <a:solidFill>
            <a:schemeClr val="bg1">
              <a:lumMod val="85000"/>
            </a:schemeClr>
          </a:solidFill>
        </p:spPr>
        <p:txBody>
          <a:bodyPr wrap="none">
            <a:spAutoFit/>
          </a:bodyPr>
          <a:lstStyle/>
          <a:p>
            <a:r>
              <a:rPr lang="en-US" dirty="0">
                <a:hlinkClick r:id="rId3"/>
              </a:rPr>
              <a:t>https://www.youtube.com/watch?v=i2x4foEuRcI</a:t>
            </a:r>
            <a:r>
              <a:rPr lang="en-US" dirty="0"/>
              <a:t> </a:t>
            </a:r>
          </a:p>
        </p:txBody>
      </p:sp>
    </p:spTree>
    <p:extLst>
      <p:ext uri="{BB962C8B-B14F-4D97-AF65-F5344CB8AC3E}">
        <p14:creationId xmlns:p14="http://schemas.microsoft.com/office/powerpoint/2010/main" val="353917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A6E0-5A88-449F-B74A-201BF9779F2E}"/>
              </a:ext>
            </a:extLst>
          </p:cNvPr>
          <p:cNvSpPr>
            <a:spLocks noGrp="1"/>
          </p:cNvSpPr>
          <p:nvPr>
            <p:ph type="title"/>
          </p:nvPr>
        </p:nvSpPr>
        <p:spPr/>
        <p:txBody>
          <a:bodyPr>
            <a:normAutofit/>
          </a:bodyPr>
          <a:lstStyle/>
          <a:p>
            <a:r>
              <a:rPr lang="en-US" sz="3600" b="1" dirty="0">
                <a:solidFill>
                  <a:srgbClr val="FF0000"/>
                </a:solidFill>
              </a:rPr>
              <a:t>Types of indicators</a:t>
            </a:r>
          </a:p>
        </p:txBody>
      </p:sp>
      <p:sp>
        <p:nvSpPr>
          <p:cNvPr id="3" name="Text Placeholder 2">
            <a:extLst>
              <a:ext uri="{FF2B5EF4-FFF2-40B4-BE49-F238E27FC236}">
                <a16:creationId xmlns:a16="http://schemas.microsoft.com/office/drawing/2014/main" id="{32566E80-4233-4B7A-ADE2-DDEA9EDA01EE}"/>
              </a:ext>
            </a:extLst>
          </p:cNvPr>
          <p:cNvSpPr>
            <a:spLocks noGrp="1"/>
          </p:cNvSpPr>
          <p:nvPr>
            <p:ph type="body" idx="1"/>
          </p:nvPr>
        </p:nvSpPr>
        <p:spPr>
          <a:xfrm>
            <a:off x="839788" y="1524000"/>
            <a:ext cx="3016595" cy="573881"/>
          </a:xfrm>
        </p:spPr>
        <p:txBody>
          <a:bodyPr>
            <a:noAutofit/>
          </a:bodyPr>
          <a:lstStyle/>
          <a:p>
            <a:pPr marL="514350" indent="-514350">
              <a:buFont typeface="+mj-lt"/>
              <a:buAutoNum type="arabicPeriod"/>
            </a:pPr>
            <a:r>
              <a:rPr lang="en-US" sz="2800" dirty="0"/>
              <a:t>Litmus paper</a:t>
            </a:r>
          </a:p>
        </p:txBody>
      </p:sp>
      <p:sp>
        <p:nvSpPr>
          <p:cNvPr id="4" name="Content Placeholder 3">
            <a:extLst>
              <a:ext uri="{FF2B5EF4-FFF2-40B4-BE49-F238E27FC236}">
                <a16:creationId xmlns:a16="http://schemas.microsoft.com/office/drawing/2014/main" id="{4A3BB8C9-51F6-4A2B-AE97-3AB4BEC0A9AE}"/>
              </a:ext>
            </a:extLst>
          </p:cNvPr>
          <p:cNvSpPr>
            <a:spLocks noGrp="1"/>
          </p:cNvSpPr>
          <p:nvPr>
            <p:ph sz="half" idx="2"/>
          </p:nvPr>
        </p:nvSpPr>
        <p:spPr>
          <a:xfrm>
            <a:off x="839788" y="2097881"/>
            <a:ext cx="5627273" cy="4091782"/>
          </a:xfrm>
        </p:spPr>
        <p:txBody>
          <a:bodyPr>
            <a:normAutofit fontScale="92500" lnSpcReduction="10000"/>
          </a:bodyPr>
          <a:lstStyle/>
          <a:p>
            <a:pPr marL="0" indent="0" algn="just">
              <a:buNone/>
            </a:pPr>
            <a:r>
              <a:rPr lang="en-US" sz="2200" dirty="0"/>
              <a:t>The word "litmus" comes from the old word for "dye" or "color.“</a:t>
            </a:r>
          </a:p>
          <a:p>
            <a:pPr marL="0" indent="0" algn="just">
              <a:buNone/>
            </a:pPr>
            <a:endParaRPr lang="en-US" sz="2200" dirty="0"/>
          </a:p>
          <a:p>
            <a:pPr algn="just" fontAlgn="base"/>
            <a:r>
              <a:rPr lang="en-US" sz="2200" u="sng" dirty="0"/>
              <a:t>The litmus test is performed by placing a small drop of the sample onto the colored paper.</a:t>
            </a:r>
          </a:p>
          <a:p>
            <a:pPr algn="just" fontAlgn="base"/>
            <a:r>
              <a:rPr lang="en-US" sz="2200" dirty="0"/>
              <a:t>Usually, litmus paper is either </a:t>
            </a:r>
            <a:r>
              <a:rPr lang="en-US" sz="2200" dirty="0">
                <a:solidFill>
                  <a:srgbClr val="FF0000"/>
                </a:solidFill>
              </a:rPr>
              <a:t>red</a:t>
            </a:r>
            <a:r>
              <a:rPr lang="en-US" sz="2200" dirty="0"/>
              <a:t> or </a:t>
            </a:r>
            <a:r>
              <a:rPr lang="en-US" sz="2200" dirty="0">
                <a:solidFill>
                  <a:srgbClr val="0070C0"/>
                </a:solidFill>
              </a:rPr>
              <a:t>blue</a:t>
            </a:r>
            <a:r>
              <a:rPr lang="en-US" sz="2200" dirty="0"/>
              <a:t>. </a:t>
            </a:r>
          </a:p>
          <a:p>
            <a:pPr algn="just" fontAlgn="base"/>
            <a:endParaRPr lang="en-US" sz="2200" dirty="0"/>
          </a:p>
          <a:p>
            <a:pPr algn="just" fontAlgn="base"/>
            <a:r>
              <a:rPr lang="en-US" sz="2200" b="1" dirty="0">
                <a:solidFill>
                  <a:srgbClr val="FF0000"/>
                </a:solidFill>
              </a:rPr>
              <a:t>Red</a:t>
            </a:r>
            <a:r>
              <a:rPr lang="en-US" sz="2200" b="1" dirty="0"/>
              <a:t> paper turns </a:t>
            </a:r>
            <a:r>
              <a:rPr lang="en-US" sz="2200" b="1" dirty="0">
                <a:solidFill>
                  <a:schemeClr val="accent1"/>
                </a:solidFill>
              </a:rPr>
              <a:t>blue</a:t>
            </a:r>
            <a:r>
              <a:rPr lang="en-US" sz="2200" b="1" dirty="0"/>
              <a:t> when the pH is </a:t>
            </a:r>
            <a:r>
              <a:rPr lang="en-US" sz="2200" b="1" u="sng" dirty="0"/>
              <a:t>alkaline</a:t>
            </a:r>
            <a:r>
              <a:rPr lang="en-US" sz="2200" b="1" dirty="0"/>
              <a:t>, while </a:t>
            </a:r>
            <a:r>
              <a:rPr lang="en-US" sz="2200" b="1" dirty="0">
                <a:solidFill>
                  <a:schemeClr val="accent1"/>
                </a:solidFill>
              </a:rPr>
              <a:t>blue</a:t>
            </a:r>
            <a:r>
              <a:rPr lang="en-US" sz="2200" b="1" dirty="0"/>
              <a:t> paper turns </a:t>
            </a:r>
            <a:r>
              <a:rPr lang="en-US" sz="2200" b="1" dirty="0">
                <a:solidFill>
                  <a:srgbClr val="FF0000"/>
                </a:solidFill>
              </a:rPr>
              <a:t>red</a:t>
            </a:r>
            <a:r>
              <a:rPr lang="en-US" sz="2200" b="1" dirty="0"/>
              <a:t> when the pH turns </a:t>
            </a:r>
            <a:r>
              <a:rPr lang="en-US" sz="2200" b="1" u="sng" dirty="0"/>
              <a:t>acidic</a:t>
            </a:r>
            <a:r>
              <a:rPr lang="en-US" sz="2200" b="1" dirty="0"/>
              <a:t>.</a:t>
            </a:r>
          </a:p>
          <a:p>
            <a:pPr algn="just" fontAlgn="base"/>
            <a:r>
              <a:rPr lang="en-US" sz="2200" b="1" dirty="0">
                <a:solidFill>
                  <a:srgbClr val="FF0000"/>
                </a:solidFill>
              </a:rPr>
              <a:t>Red/ </a:t>
            </a:r>
            <a:r>
              <a:rPr lang="en-US" sz="2200" b="1" dirty="0">
                <a:solidFill>
                  <a:schemeClr val="accent1"/>
                </a:solidFill>
              </a:rPr>
              <a:t>blue</a:t>
            </a:r>
            <a:r>
              <a:rPr lang="en-US" sz="2200" b="1" dirty="0"/>
              <a:t> litmus paper doesn’t change with neutral solutions. </a:t>
            </a:r>
          </a:p>
          <a:p>
            <a:pPr marL="0" indent="0">
              <a:buNone/>
            </a:pPr>
            <a:endParaRPr lang="en-US" sz="2000" dirty="0"/>
          </a:p>
        </p:txBody>
      </p:sp>
      <p:pic>
        <p:nvPicPr>
          <p:cNvPr id="9" name="Picture 8">
            <a:extLst>
              <a:ext uri="{FF2B5EF4-FFF2-40B4-BE49-F238E27FC236}">
                <a16:creationId xmlns:a16="http://schemas.microsoft.com/office/drawing/2014/main" id="{20886DC0-1EE4-4AFE-9A56-6445FE8B3E12}"/>
              </a:ext>
            </a:extLst>
          </p:cNvPr>
          <p:cNvPicPr>
            <a:picLocks noChangeAspect="1"/>
          </p:cNvPicPr>
          <p:nvPr/>
        </p:nvPicPr>
        <p:blipFill>
          <a:blip r:embed="rId2"/>
          <a:stretch>
            <a:fillRect/>
          </a:stretch>
        </p:blipFill>
        <p:spPr>
          <a:xfrm rot="16200000">
            <a:off x="7293175" y="488446"/>
            <a:ext cx="3127864" cy="2787879"/>
          </a:xfrm>
          <a:prstGeom prst="rect">
            <a:avLst/>
          </a:prstGeom>
        </p:spPr>
      </p:pic>
      <p:pic>
        <p:nvPicPr>
          <p:cNvPr id="5122" name="Picture 2" descr="Litmus Paper Photograph by Science Photo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t="26667" r="11453"/>
          <a:stretch/>
        </p:blipFill>
        <p:spPr bwMode="auto">
          <a:xfrm>
            <a:off x="7008758" y="2921819"/>
            <a:ext cx="4346630" cy="3599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73107" t="48782" r="15731" b="7588"/>
          <a:stretch/>
        </p:blipFill>
        <p:spPr>
          <a:xfrm>
            <a:off x="10401158" y="0"/>
            <a:ext cx="1452283" cy="3191564"/>
          </a:xfrm>
          <a:prstGeom prst="rect">
            <a:avLst/>
          </a:prstGeom>
        </p:spPr>
      </p:pic>
      <p:pic>
        <p:nvPicPr>
          <p:cNvPr id="10" name="Picture 9"/>
          <p:cNvPicPr>
            <a:picLocks noChangeAspect="1"/>
          </p:cNvPicPr>
          <p:nvPr/>
        </p:nvPicPr>
        <p:blipFill rotWithShape="1">
          <a:blip r:embed="rId5"/>
          <a:srcRect l="53648" t="69910" r="14626" b="10983"/>
          <a:stretch/>
        </p:blipFill>
        <p:spPr>
          <a:xfrm>
            <a:off x="7476551" y="5303521"/>
            <a:ext cx="4127863" cy="1397725"/>
          </a:xfrm>
          <a:prstGeom prst="rect">
            <a:avLst/>
          </a:prstGeom>
        </p:spPr>
      </p:pic>
    </p:spTree>
    <p:extLst>
      <p:ext uri="{BB962C8B-B14F-4D97-AF65-F5344CB8AC3E}">
        <p14:creationId xmlns:p14="http://schemas.microsoft.com/office/powerpoint/2010/main" val="671000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A6E0-5A88-449F-B74A-201BF9779F2E}"/>
              </a:ext>
            </a:extLst>
          </p:cNvPr>
          <p:cNvSpPr>
            <a:spLocks noGrp="1"/>
          </p:cNvSpPr>
          <p:nvPr>
            <p:ph type="title"/>
          </p:nvPr>
        </p:nvSpPr>
        <p:spPr/>
        <p:txBody>
          <a:bodyPr>
            <a:normAutofit/>
          </a:bodyPr>
          <a:lstStyle/>
          <a:p>
            <a:r>
              <a:rPr lang="en-US" sz="3600" b="1" dirty="0">
                <a:solidFill>
                  <a:srgbClr val="FF0000"/>
                </a:solidFill>
              </a:rPr>
              <a:t>Types of indicators</a:t>
            </a:r>
          </a:p>
        </p:txBody>
      </p:sp>
      <p:sp>
        <p:nvSpPr>
          <p:cNvPr id="3" name="Text Placeholder 2">
            <a:extLst>
              <a:ext uri="{FF2B5EF4-FFF2-40B4-BE49-F238E27FC236}">
                <a16:creationId xmlns:a16="http://schemas.microsoft.com/office/drawing/2014/main" id="{32566E80-4233-4B7A-ADE2-DDEA9EDA01EE}"/>
              </a:ext>
            </a:extLst>
          </p:cNvPr>
          <p:cNvSpPr>
            <a:spLocks noGrp="1"/>
          </p:cNvSpPr>
          <p:nvPr>
            <p:ph type="body" idx="1"/>
          </p:nvPr>
        </p:nvSpPr>
        <p:spPr>
          <a:xfrm>
            <a:off x="839788" y="1524000"/>
            <a:ext cx="3665951" cy="573881"/>
          </a:xfrm>
        </p:spPr>
        <p:txBody>
          <a:bodyPr>
            <a:noAutofit/>
          </a:bodyPr>
          <a:lstStyle/>
          <a:p>
            <a:r>
              <a:rPr lang="en-US" sz="2800" dirty="0"/>
              <a:t>2. Universal indicator</a:t>
            </a:r>
          </a:p>
        </p:txBody>
      </p:sp>
      <p:sp>
        <p:nvSpPr>
          <p:cNvPr id="4" name="Content Placeholder 3">
            <a:extLst>
              <a:ext uri="{FF2B5EF4-FFF2-40B4-BE49-F238E27FC236}">
                <a16:creationId xmlns:a16="http://schemas.microsoft.com/office/drawing/2014/main" id="{4A3BB8C9-51F6-4A2B-AE97-3AB4BEC0A9AE}"/>
              </a:ext>
            </a:extLst>
          </p:cNvPr>
          <p:cNvSpPr>
            <a:spLocks noGrp="1"/>
          </p:cNvSpPr>
          <p:nvPr>
            <p:ph sz="half" idx="2"/>
          </p:nvPr>
        </p:nvSpPr>
        <p:spPr>
          <a:xfrm>
            <a:off x="839789" y="2505075"/>
            <a:ext cx="5136942" cy="2255045"/>
          </a:xfrm>
        </p:spPr>
        <p:txBody>
          <a:bodyPr>
            <a:normAutofit/>
          </a:bodyPr>
          <a:lstStyle/>
          <a:p>
            <a:pPr marL="0" indent="0" algn="just">
              <a:buNone/>
            </a:pPr>
            <a:r>
              <a:rPr lang="en-US" sz="2200" dirty="0"/>
              <a:t>A </a:t>
            </a:r>
            <a:r>
              <a:rPr lang="en-US" altLang="en-US" sz="2200" dirty="0"/>
              <a:t>Universal indicator has a range of </a:t>
            </a:r>
            <a:r>
              <a:rPr lang="en-US" altLang="en-US" sz="2200" dirty="0" err="1"/>
              <a:t>colours</a:t>
            </a:r>
            <a:r>
              <a:rPr lang="en-US" altLang="en-US" sz="2200" dirty="0"/>
              <a:t> that show how weak </a:t>
            </a:r>
            <a:r>
              <a:rPr lang="en-GB" altLang="en-US" sz="2200" dirty="0"/>
              <a:t>or strong the acid or alkali is.</a:t>
            </a:r>
          </a:p>
          <a:p>
            <a:pPr marL="0" indent="0" algn="just">
              <a:buNone/>
            </a:pPr>
            <a:r>
              <a:rPr lang="en-US" sz="2200" dirty="0"/>
              <a:t>It is made from a mixture of indicators. Each indicator changes </a:t>
            </a:r>
            <a:r>
              <a:rPr lang="en-US" sz="2200" dirty="0" err="1"/>
              <a:t>colour</a:t>
            </a:r>
            <a:r>
              <a:rPr lang="en-US" sz="2200" dirty="0"/>
              <a:t> over part of the range of the scale. </a:t>
            </a:r>
          </a:p>
          <a:p>
            <a:pPr marL="0" indent="0">
              <a:buNone/>
            </a:pPr>
            <a:endParaRPr lang="en-US" dirty="0"/>
          </a:p>
        </p:txBody>
      </p:sp>
      <p:pic>
        <p:nvPicPr>
          <p:cNvPr id="2050" name="Picture 2" descr="Universal indicator solution and paper - Stock Image - C004/7681 - Science  Photo Library">
            <a:extLst>
              <a:ext uri="{FF2B5EF4-FFF2-40B4-BE49-F238E27FC236}">
                <a16:creationId xmlns:a16="http://schemas.microsoft.com/office/drawing/2014/main" id="{830C38CE-8B4E-4073-B631-215B7249F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495" y="1690688"/>
            <a:ext cx="3736881" cy="39788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7588" y="623746"/>
            <a:ext cx="4979568" cy="369332"/>
          </a:xfrm>
          <a:prstGeom prst="rect">
            <a:avLst/>
          </a:prstGeom>
        </p:spPr>
        <p:txBody>
          <a:bodyPr wrap="none">
            <a:spAutoFit/>
          </a:bodyPr>
          <a:lstStyle/>
          <a:p>
            <a:r>
              <a:rPr lang="en-US" dirty="0">
                <a:hlinkClick r:id="rId3"/>
              </a:rPr>
              <a:t>https://www.youtube.com/watch?v=GRNslAaXu9k</a:t>
            </a:r>
            <a:r>
              <a:rPr lang="en-US" dirty="0"/>
              <a:t> </a:t>
            </a:r>
          </a:p>
        </p:txBody>
      </p:sp>
      <p:pic>
        <p:nvPicPr>
          <p:cNvPr id="6" name="Picture 5"/>
          <p:cNvPicPr>
            <a:picLocks noChangeAspect="1"/>
          </p:cNvPicPr>
          <p:nvPr/>
        </p:nvPicPr>
        <p:blipFill>
          <a:blip r:embed="rId4"/>
          <a:stretch>
            <a:fillRect/>
          </a:stretch>
        </p:blipFill>
        <p:spPr>
          <a:xfrm>
            <a:off x="577626" y="4946722"/>
            <a:ext cx="6475412" cy="1445695"/>
          </a:xfrm>
          <a:prstGeom prst="rect">
            <a:avLst/>
          </a:prstGeom>
        </p:spPr>
      </p:pic>
    </p:spTree>
    <p:extLst>
      <p:ext uri="{BB962C8B-B14F-4D97-AF65-F5344CB8AC3E}">
        <p14:creationId xmlns:p14="http://schemas.microsoft.com/office/powerpoint/2010/main" val="249734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938992"/>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Neutralisation</a:t>
            </a:r>
          </a:p>
          <a:p>
            <a:pPr algn="ctr"/>
            <a:endParaRPr lang="en-GB" sz="6000" b="1" dirty="0">
              <a:solidFill>
                <a:schemeClr val="bg1"/>
              </a:solidFill>
            </a:endParaRP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p:nvGrpSpPr>
        <p:grpSpPr>
          <a:xfrm>
            <a:off x="1423524" y="3138646"/>
            <a:ext cx="9366396" cy="3823858"/>
            <a:chOff x="-100476" y="3356992"/>
            <a:chExt cx="9244476" cy="4401650"/>
          </a:xfrm>
        </p:grpSpPr>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3356992"/>
              <a:ext cx="9008028" cy="4401650"/>
            </a:xfrm>
            <a:prstGeom prst="rect">
              <a:avLst/>
            </a:prstGeom>
          </p:spPr>
        </p:pic>
        <p:sp>
          <p:nvSpPr>
            <p:cNvPr id="8" name="Rectangle 7"/>
            <p:cNvSpPr/>
            <p:nvPr/>
          </p:nvSpPr>
          <p:spPr>
            <a:xfrm>
              <a:off x="0" y="3356992"/>
              <a:ext cx="914400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0476" y="6318482"/>
              <a:ext cx="9144000" cy="44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467544" y="4509120"/>
              <a:ext cx="381642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60032" y="4509120"/>
              <a:ext cx="381642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4005064"/>
              <a:ext cx="2520280" cy="523220"/>
            </a:xfrm>
            <a:prstGeom prst="rect">
              <a:avLst/>
            </a:prstGeom>
            <a:noFill/>
          </p:spPr>
          <p:txBody>
            <a:bodyPr wrap="square" rtlCol="0">
              <a:spAutoFit/>
            </a:bodyPr>
            <a:lstStyle/>
            <a:p>
              <a:pPr algn="ctr"/>
              <a:r>
                <a:rPr lang="en-GB" sz="2800" b="1" dirty="0"/>
                <a:t>Add Alkali</a:t>
              </a:r>
            </a:p>
          </p:txBody>
        </p:sp>
        <p:sp>
          <p:nvSpPr>
            <p:cNvPr id="15" name="TextBox 14"/>
            <p:cNvSpPr txBox="1"/>
            <p:nvPr/>
          </p:nvSpPr>
          <p:spPr>
            <a:xfrm>
              <a:off x="5652120" y="4005064"/>
              <a:ext cx="2520280" cy="523220"/>
            </a:xfrm>
            <a:prstGeom prst="rect">
              <a:avLst/>
            </a:prstGeom>
            <a:noFill/>
          </p:spPr>
          <p:txBody>
            <a:bodyPr wrap="square" rtlCol="0">
              <a:spAutoFit/>
            </a:bodyPr>
            <a:lstStyle/>
            <a:p>
              <a:pPr algn="ctr"/>
              <a:r>
                <a:rPr lang="en-GB" sz="2800" b="1" dirty="0"/>
                <a:t>Add Acid</a:t>
              </a:r>
            </a:p>
          </p:txBody>
        </p:sp>
        <p:sp>
          <p:nvSpPr>
            <p:cNvPr id="16" name="TextBox 15"/>
            <p:cNvSpPr txBox="1"/>
            <p:nvPr/>
          </p:nvSpPr>
          <p:spPr>
            <a:xfrm>
              <a:off x="899592" y="6237312"/>
              <a:ext cx="2520280" cy="523220"/>
            </a:xfrm>
            <a:prstGeom prst="rect">
              <a:avLst/>
            </a:prstGeom>
            <a:noFill/>
          </p:spPr>
          <p:txBody>
            <a:bodyPr wrap="square" rtlCol="0">
              <a:spAutoFit/>
            </a:bodyPr>
            <a:lstStyle/>
            <a:p>
              <a:pPr algn="ctr"/>
              <a:r>
                <a:rPr lang="en-GB" sz="2800" b="1" dirty="0"/>
                <a:t>Acids</a:t>
              </a:r>
            </a:p>
          </p:txBody>
        </p:sp>
        <p:sp>
          <p:nvSpPr>
            <p:cNvPr id="17" name="TextBox 16"/>
            <p:cNvSpPr txBox="1"/>
            <p:nvPr/>
          </p:nvSpPr>
          <p:spPr>
            <a:xfrm>
              <a:off x="5724128" y="6237312"/>
              <a:ext cx="2520280" cy="523220"/>
            </a:xfrm>
            <a:prstGeom prst="rect">
              <a:avLst/>
            </a:prstGeom>
            <a:noFill/>
          </p:spPr>
          <p:txBody>
            <a:bodyPr wrap="square" rtlCol="0">
              <a:spAutoFit/>
            </a:bodyPr>
            <a:lstStyle/>
            <a:p>
              <a:pPr algn="ctr"/>
              <a:r>
                <a:rPr lang="en-GB" sz="2800" b="1" dirty="0"/>
                <a:t>Alkalis </a:t>
              </a:r>
            </a:p>
          </p:txBody>
        </p:sp>
      </p:grpSp>
      <p:sp>
        <p:nvSpPr>
          <p:cNvPr id="3" name="TextBox 2"/>
          <p:cNvSpPr txBox="1"/>
          <p:nvPr/>
        </p:nvSpPr>
        <p:spPr>
          <a:xfrm>
            <a:off x="1847529" y="1628800"/>
            <a:ext cx="8440489" cy="1938992"/>
          </a:xfrm>
          <a:prstGeom prst="rect">
            <a:avLst/>
          </a:prstGeom>
          <a:noFill/>
        </p:spPr>
        <p:txBody>
          <a:bodyPr wrap="square" rtlCol="0">
            <a:spAutoFit/>
          </a:bodyPr>
          <a:lstStyle/>
          <a:p>
            <a:pPr algn="ctr"/>
            <a:r>
              <a:rPr lang="en-GB" sz="2000" b="1" dirty="0"/>
              <a:t>When an acid and alkali are mixed together, they undergo a CHEMICAL REACTION to form a new NEUTRAL SUBSTANCE.</a:t>
            </a:r>
          </a:p>
          <a:p>
            <a:pPr algn="ctr"/>
            <a:endParaRPr lang="en-GB" sz="2000" b="1" dirty="0"/>
          </a:p>
          <a:p>
            <a:pPr algn="ctr"/>
            <a:r>
              <a:rPr lang="en-GB" sz="2000" b="1" dirty="0"/>
              <a:t>A strong acid will neutralise a strong alkali, </a:t>
            </a:r>
          </a:p>
          <a:p>
            <a:pPr algn="ctr"/>
            <a:r>
              <a:rPr lang="en-GB" sz="2000" b="1" dirty="0"/>
              <a:t>and a weak acid will neutralise a weak alkali – </a:t>
            </a:r>
          </a:p>
          <a:p>
            <a:pPr algn="ctr"/>
            <a:r>
              <a:rPr lang="en-GB" sz="2000" b="1" dirty="0"/>
              <a:t>THEY CANCEL EACH OTHER OUT</a:t>
            </a:r>
            <a:endParaRPr lang="en-GB" sz="2400" b="1" dirty="0"/>
          </a:p>
        </p:txBody>
      </p:sp>
      <p:sp>
        <p:nvSpPr>
          <p:cNvPr id="19" name="Rectangle 18">
            <a:extLst>
              <a:ext uri="{FF2B5EF4-FFF2-40B4-BE49-F238E27FC236}">
                <a16:creationId xmlns:a16="http://schemas.microsoft.com/office/drawing/2014/main" id="{104C1839-7949-4CA5-BB4C-70881385D462}"/>
              </a:ext>
            </a:extLst>
          </p:cNvPr>
          <p:cNvSpPr/>
          <p:nvPr/>
        </p:nvSpPr>
        <p:spPr>
          <a:xfrm>
            <a:off x="8958234" y="3040214"/>
            <a:ext cx="2939074" cy="646331"/>
          </a:xfrm>
          <a:prstGeom prst="rect">
            <a:avLst/>
          </a:prstGeom>
        </p:spPr>
        <p:txBody>
          <a:bodyPr wrap="none">
            <a:spAutoFit/>
          </a:bodyPr>
          <a:lstStyle/>
          <a:p>
            <a:r>
              <a:rPr lang="en-US" dirty="0">
                <a:hlinkClick r:id="rId4"/>
              </a:rPr>
              <a:t>https://youtu.be/TS-I9KrUjB0</a:t>
            </a:r>
            <a:endParaRPr lang="en-US" dirty="0"/>
          </a:p>
          <a:p>
            <a:endParaRPr lang="en-US" dirty="0"/>
          </a:p>
        </p:txBody>
      </p:sp>
    </p:spTree>
    <p:extLst>
      <p:ext uri="{BB962C8B-B14F-4D97-AF65-F5344CB8AC3E}">
        <p14:creationId xmlns:p14="http://schemas.microsoft.com/office/powerpoint/2010/main" val="375935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099" t="5805" r="16735" b="10803"/>
          <a:stretch/>
        </p:blipFill>
        <p:spPr>
          <a:xfrm>
            <a:off x="1878151" y="319084"/>
            <a:ext cx="7984308" cy="5573501"/>
          </a:xfrm>
          <a:prstGeom prst="rect">
            <a:avLst/>
          </a:prstGeom>
        </p:spPr>
      </p:pic>
      <p:sp>
        <p:nvSpPr>
          <p:cNvPr id="2" name="Rectangle 1"/>
          <p:cNvSpPr/>
          <p:nvPr/>
        </p:nvSpPr>
        <p:spPr>
          <a:xfrm>
            <a:off x="1878151" y="6044978"/>
            <a:ext cx="8833392" cy="369332"/>
          </a:xfrm>
          <a:prstGeom prst="rect">
            <a:avLst/>
          </a:prstGeom>
        </p:spPr>
        <p:txBody>
          <a:bodyPr wrap="square">
            <a:spAutoFit/>
          </a:bodyPr>
          <a:lstStyle/>
          <a:p>
            <a:r>
              <a:rPr lang="en-US" u="sng" dirty="0">
                <a:latin typeface="Open Sans"/>
              </a:rPr>
              <a:t>Mixing a strong acid and a strong base in solution results in a </a:t>
            </a:r>
            <a:r>
              <a:rPr lang="en-US" u="sng" dirty="0">
                <a:solidFill>
                  <a:srgbClr val="FF0000"/>
                </a:solidFill>
                <a:latin typeface="Open Sans"/>
              </a:rPr>
              <a:t>neutral</a:t>
            </a:r>
            <a:r>
              <a:rPr lang="en-US" u="sng" dirty="0">
                <a:latin typeface="Open Sans"/>
              </a:rPr>
              <a:t> solution. </a:t>
            </a:r>
            <a:endParaRPr lang="en-US" u="sng" dirty="0"/>
          </a:p>
        </p:txBody>
      </p:sp>
    </p:spTree>
    <p:extLst>
      <p:ext uri="{BB962C8B-B14F-4D97-AF65-F5344CB8AC3E}">
        <p14:creationId xmlns:p14="http://schemas.microsoft.com/office/powerpoint/2010/main" val="2299657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81" t="5506" r="15642" b="14336"/>
          <a:stretch/>
        </p:blipFill>
        <p:spPr>
          <a:xfrm>
            <a:off x="1683656" y="609599"/>
            <a:ext cx="8766629" cy="5863773"/>
          </a:xfrm>
          <a:prstGeom prst="rect">
            <a:avLst/>
          </a:prstGeom>
        </p:spPr>
      </p:pic>
    </p:spTree>
    <p:extLst>
      <p:ext uri="{BB962C8B-B14F-4D97-AF65-F5344CB8AC3E}">
        <p14:creationId xmlns:p14="http://schemas.microsoft.com/office/powerpoint/2010/main" val="423679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196" t="4315" r="15083" b="6399"/>
          <a:stretch/>
        </p:blipFill>
        <p:spPr>
          <a:xfrm>
            <a:off x="1509487" y="326572"/>
            <a:ext cx="9071428" cy="6531428"/>
          </a:xfrm>
          <a:prstGeom prst="rect">
            <a:avLst/>
          </a:prstGeom>
        </p:spPr>
      </p:pic>
    </p:spTree>
    <p:extLst>
      <p:ext uri="{BB962C8B-B14F-4D97-AF65-F5344CB8AC3E}">
        <p14:creationId xmlns:p14="http://schemas.microsoft.com/office/powerpoint/2010/main" val="284509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015663"/>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Uses of Neutralisation</a:t>
            </a: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602" name="Picture 2" descr="https://encrypted-tbn3.gstatic.com/images?q=tbn:ANd9GcSLh46Q21zZkSagt7LfUrgAE_YlirRxuhhgQHY9OFP4NdTlhrEC">
            <a:hlinkClick r:id="rId3"/>
          </p:cNvPr>
          <p:cNvPicPr>
            <a:picLocks noChangeAspect="1" noChangeArrowheads="1"/>
          </p:cNvPicPr>
          <p:nvPr/>
        </p:nvPicPr>
        <p:blipFill>
          <a:blip r:embed="rId4" cstate="print"/>
          <a:srcRect/>
          <a:stretch>
            <a:fillRect/>
          </a:stretch>
        </p:blipFill>
        <p:spPr bwMode="auto">
          <a:xfrm>
            <a:off x="5037718" y="2685885"/>
            <a:ext cx="2584355" cy="2584355"/>
          </a:xfrm>
          <a:prstGeom prst="rect">
            <a:avLst/>
          </a:prstGeom>
          <a:noFill/>
        </p:spPr>
      </p:pic>
      <p:sp>
        <p:nvSpPr>
          <p:cNvPr id="9" name="TextBox 8"/>
          <p:cNvSpPr txBox="1"/>
          <p:nvPr/>
        </p:nvSpPr>
        <p:spPr>
          <a:xfrm>
            <a:off x="2135560" y="1772817"/>
            <a:ext cx="8136904" cy="954107"/>
          </a:xfrm>
          <a:prstGeom prst="rect">
            <a:avLst/>
          </a:prstGeom>
          <a:noFill/>
        </p:spPr>
        <p:txBody>
          <a:bodyPr wrap="square" rtlCol="0">
            <a:spAutoFit/>
          </a:bodyPr>
          <a:lstStyle/>
          <a:p>
            <a:pPr algn="ctr"/>
            <a:r>
              <a:rPr lang="en-GB" sz="2800" b="1" dirty="0"/>
              <a:t>Do you think toothpaste is an acid or an alkali? </a:t>
            </a:r>
          </a:p>
          <a:p>
            <a:pPr algn="ctr"/>
            <a:r>
              <a:rPr lang="en-GB" sz="2800" b="1" dirty="0"/>
              <a:t>Why?</a:t>
            </a:r>
          </a:p>
        </p:txBody>
      </p:sp>
      <p:sp>
        <p:nvSpPr>
          <p:cNvPr id="10" name="TextBox 9"/>
          <p:cNvSpPr txBox="1"/>
          <p:nvPr/>
        </p:nvSpPr>
        <p:spPr>
          <a:xfrm>
            <a:off x="1991544" y="5229200"/>
            <a:ext cx="8136904" cy="1569660"/>
          </a:xfrm>
          <a:prstGeom prst="rect">
            <a:avLst/>
          </a:prstGeom>
          <a:noFill/>
        </p:spPr>
        <p:txBody>
          <a:bodyPr wrap="square" rtlCol="0">
            <a:spAutoFit/>
          </a:bodyPr>
          <a:lstStyle/>
          <a:p>
            <a:pPr algn="ctr"/>
            <a:r>
              <a:rPr lang="en-GB" sz="2400" b="1" dirty="0"/>
              <a:t>During the day we eat a lot of food and drink that is acidic. This acid builds up on our teeth and could cause tooth decay. Toothpaste is an alkali as it neutralises the acid on our teeth, preventing decay.</a:t>
            </a:r>
          </a:p>
        </p:txBody>
      </p:sp>
    </p:spTree>
    <p:extLst>
      <p:ext uri="{BB962C8B-B14F-4D97-AF65-F5344CB8AC3E}">
        <p14:creationId xmlns:p14="http://schemas.microsoft.com/office/powerpoint/2010/main" val="59280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015663"/>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Uses of Neutralisation</a:t>
            </a: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le 6"/>
          <p:cNvSpPr/>
          <p:nvPr/>
        </p:nvSpPr>
        <p:spPr>
          <a:xfrm>
            <a:off x="1919536" y="1772816"/>
            <a:ext cx="3312368" cy="4752528"/>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When you have indigestion, it is because too much acid is being produced in your stomach.</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sz="2400" b="1" dirty="0">
                <a:solidFill>
                  <a:schemeClr val="tx1"/>
                </a:solidFill>
              </a:rPr>
              <a:t>Hydrochloric acid in the stomach is around pH 1</a:t>
            </a:r>
          </a:p>
        </p:txBody>
      </p:sp>
      <p:pic>
        <p:nvPicPr>
          <p:cNvPr id="2054" name="Picture 6" descr="http://www.happypetvet.com/sites/site-3162/images/Canines/tummyache%20dog.jpg">
            <a:hlinkClick r:id="rId3"/>
          </p:cNvPr>
          <p:cNvPicPr>
            <a:picLocks noChangeAspect="1" noChangeArrowheads="1"/>
          </p:cNvPicPr>
          <p:nvPr/>
        </p:nvPicPr>
        <p:blipFill>
          <a:blip r:embed="rId4" cstate="print"/>
          <a:srcRect/>
          <a:stretch>
            <a:fillRect/>
          </a:stretch>
        </p:blipFill>
        <p:spPr bwMode="auto">
          <a:xfrm>
            <a:off x="2455756" y="3068960"/>
            <a:ext cx="2344101" cy="2088232"/>
          </a:xfrm>
          <a:prstGeom prst="rect">
            <a:avLst/>
          </a:prstGeom>
          <a:noFill/>
        </p:spPr>
      </p:pic>
      <p:sp>
        <p:nvSpPr>
          <p:cNvPr id="6" name="TextBox 5"/>
          <p:cNvSpPr txBox="1"/>
          <p:nvPr/>
        </p:nvSpPr>
        <p:spPr>
          <a:xfrm>
            <a:off x="5735960" y="5186241"/>
            <a:ext cx="4104456" cy="461665"/>
          </a:xfrm>
          <a:prstGeom prst="rect">
            <a:avLst/>
          </a:prstGeom>
          <a:noFill/>
        </p:spPr>
        <p:txBody>
          <a:bodyPr wrap="square" rtlCol="0">
            <a:spAutoFit/>
          </a:bodyPr>
          <a:lstStyle/>
          <a:p>
            <a:r>
              <a:rPr lang="en-GB" sz="2400" b="1" dirty="0"/>
              <a:t>Antacids (pH10) </a:t>
            </a:r>
          </a:p>
        </p:txBody>
      </p:sp>
      <p:sp>
        <p:nvSpPr>
          <p:cNvPr id="8" name="TextBox 7"/>
          <p:cNvSpPr txBox="1"/>
          <p:nvPr/>
        </p:nvSpPr>
        <p:spPr>
          <a:xfrm>
            <a:off x="5735960" y="4209391"/>
            <a:ext cx="4104456" cy="461665"/>
          </a:xfrm>
          <a:prstGeom prst="rect">
            <a:avLst/>
          </a:prstGeom>
          <a:noFill/>
        </p:spPr>
        <p:txBody>
          <a:bodyPr wrap="square" rtlCol="0">
            <a:spAutoFit/>
          </a:bodyPr>
          <a:lstStyle/>
          <a:p>
            <a:r>
              <a:rPr lang="en-GB" sz="2400" b="1" dirty="0"/>
              <a:t>Black Coffee (pH5)</a:t>
            </a:r>
          </a:p>
        </p:txBody>
      </p:sp>
      <p:sp>
        <p:nvSpPr>
          <p:cNvPr id="9" name="TextBox 8"/>
          <p:cNvSpPr txBox="1"/>
          <p:nvPr/>
        </p:nvSpPr>
        <p:spPr>
          <a:xfrm>
            <a:off x="5735960" y="3718677"/>
            <a:ext cx="4104456" cy="461665"/>
          </a:xfrm>
          <a:prstGeom prst="rect">
            <a:avLst/>
          </a:prstGeom>
          <a:noFill/>
        </p:spPr>
        <p:txBody>
          <a:bodyPr wrap="square" rtlCol="0">
            <a:spAutoFit/>
          </a:bodyPr>
          <a:lstStyle/>
          <a:p>
            <a:r>
              <a:rPr lang="en-GB" sz="2400" b="1" dirty="0"/>
              <a:t>Lemon Juice (pH2)</a:t>
            </a:r>
          </a:p>
        </p:txBody>
      </p:sp>
      <p:sp>
        <p:nvSpPr>
          <p:cNvPr id="10" name="TextBox 9"/>
          <p:cNvSpPr txBox="1"/>
          <p:nvPr/>
        </p:nvSpPr>
        <p:spPr>
          <a:xfrm>
            <a:off x="5768124" y="4695527"/>
            <a:ext cx="4104456" cy="461665"/>
          </a:xfrm>
          <a:prstGeom prst="rect">
            <a:avLst/>
          </a:prstGeom>
          <a:noFill/>
        </p:spPr>
        <p:txBody>
          <a:bodyPr wrap="square" rtlCol="0">
            <a:spAutoFit/>
          </a:bodyPr>
          <a:lstStyle/>
          <a:p>
            <a:r>
              <a:rPr lang="en-GB" sz="2400" b="1" dirty="0"/>
              <a:t>Water (pH7)</a:t>
            </a:r>
          </a:p>
        </p:txBody>
      </p:sp>
      <p:pic>
        <p:nvPicPr>
          <p:cNvPr id="11" name="Picture 9"/>
          <p:cNvPicPr>
            <a:picLocks noChangeAspect="1"/>
          </p:cNvPicPr>
          <p:nvPr/>
        </p:nvPicPr>
        <p:blipFill>
          <a:blip r:embed="rId5" cstate="print"/>
          <a:srcRect t="16327"/>
          <a:stretch>
            <a:fillRect/>
          </a:stretch>
        </p:blipFill>
        <p:spPr bwMode="auto">
          <a:xfrm>
            <a:off x="8601791" y="1931251"/>
            <a:ext cx="2998528" cy="2508972"/>
          </a:xfrm>
          <a:prstGeom prst="rect">
            <a:avLst/>
          </a:prstGeom>
          <a:noFill/>
          <a:ln w="9525">
            <a:noFill/>
            <a:miter lim="800000"/>
            <a:headEnd/>
            <a:tailEnd/>
          </a:ln>
        </p:spPr>
      </p:pic>
    </p:spTree>
    <p:extLst>
      <p:ext uri="{BB962C8B-B14F-4D97-AF65-F5344CB8AC3E}">
        <p14:creationId xmlns:p14="http://schemas.microsoft.com/office/powerpoint/2010/main" val="81547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76673"/>
            <a:ext cx="9144000" cy="1015663"/>
          </a:xfrm>
          <a:prstGeom prst="rect">
            <a:avLst/>
          </a:prstGeom>
          <a:solidFill>
            <a:srgbClr val="002060"/>
          </a:solidFill>
          <a:ln>
            <a:solidFill>
              <a:srgbClr val="002060"/>
            </a:solidFill>
          </a:ln>
        </p:spPr>
        <p:txBody>
          <a:bodyPr wrap="square" rtlCol="0">
            <a:spAutoFit/>
          </a:bodyPr>
          <a:lstStyle/>
          <a:p>
            <a:pPr algn="ctr"/>
            <a:r>
              <a:rPr lang="en-GB" sz="6000" b="1" dirty="0">
                <a:solidFill>
                  <a:schemeClr val="bg1"/>
                </a:solidFill>
              </a:rPr>
              <a:t>Uses of Neutralisation</a:t>
            </a:r>
          </a:p>
        </p:txBody>
      </p:sp>
      <p:sp>
        <p:nvSpPr>
          <p:cNvPr id="5" name="AutoShape 2" descr="http://www.abundanthealthcenter.com/blog/wp-content/uploads/2011/04/PH-Scal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le 6"/>
          <p:cNvSpPr/>
          <p:nvPr/>
        </p:nvSpPr>
        <p:spPr>
          <a:xfrm>
            <a:off x="1919536" y="1772816"/>
            <a:ext cx="3312368" cy="4752528"/>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You have been stung by a bee! Which substance would you use to neutralise the sting and stop it from hurting?</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sz="2400" b="1" dirty="0">
                <a:solidFill>
                  <a:schemeClr val="tx1"/>
                </a:solidFill>
              </a:rPr>
              <a:t>Bee stings are around pH 3 so are acidic</a:t>
            </a:r>
          </a:p>
        </p:txBody>
      </p:sp>
      <p:pic>
        <p:nvPicPr>
          <p:cNvPr id="2050" name="Picture 2" descr="http://4.bp.blogspot.com/_YGkSujzLG1g/S8eFOjiQ7yI/AAAAAAAAAA8/wSRi2dGDr-c/s400/bee.jpg">
            <a:hlinkClick r:id="rId3"/>
          </p:cNvPr>
          <p:cNvPicPr>
            <a:picLocks noChangeAspect="1" noChangeArrowheads="1"/>
          </p:cNvPicPr>
          <p:nvPr/>
        </p:nvPicPr>
        <p:blipFill>
          <a:blip r:embed="rId4" cstate="print"/>
          <a:srcRect t="2243"/>
          <a:stretch>
            <a:fillRect/>
          </a:stretch>
        </p:blipFill>
        <p:spPr bwMode="auto">
          <a:xfrm>
            <a:off x="2135561" y="3356992"/>
            <a:ext cx="2905125" cy="2160240"/>
          </a:xfrm>
          <a:prstGeom prst="rect">
            <a:avLst/>
          </a:prstGeom>
          <a:noFill/>
        </p:spPr>
      </p:pic>
      <p:sp>
        <p:nvSpPr>
          <p:cNvPr id="10" name="TextBox 9"/>
          <p:cNvSpPr txBox="1"/>
          <p:nvPr/>
        </p:nvSpPr>
        <p:spPr>
          <a:xfrm>
            <a:off x="5735960" y="2391272"/>
            <a:ext cx="4104456" cy="461665"/>
          </a:xfrm>
          <a:prstGeom prst="rect">
            <a:avLst/>
          </a:prstGeom>
          <a:noFill/>
        </p:spPr>
        <p:txBody>
          <a:bodyPr wrap="square" rtlCol="0">
            <a:spAutoFit/>
          </a:bodyPr>
          <a:lstStyle/>
          <a:p>
            <a:r>
              <a:rPr lang="en-GB" sz="2400" b="1" dirty="0"/>
              <a:t>Bicarbonate of soda (pH9) </a:t>
            </a:r>
          </a:p>
        </p:txBody>
      </p:sp>
      <p:sp>
        <p:nvSpPr>
          <p:cNvPr id="11" name="TextBox 10"/>
          <p:cNvSpPr txBox="1"/>
          <p:nvPr/>
        </p:nvSpPr>
        <p:spPr>
          <a:xfrm>
            <a:off x="5735960" y="3255368"/>
            <a:ext cx="4104456" cy="461665"/>
          </a:xfrm>
          <a:prstGeom prst="rect">
            <a:avLst/>
          </a:prstGeom>
          <a:noFill/>
        </p:spPr>
        <p:txBody>
          <a:bodyPr wrap="square" rtlCol="0">
            <a:spAutoFit/>
          </a:bodyPr>
          <a:lstStyle/>
          <a:p>
            <a:r>
              <a:rPr lang="en-GB" sz="2400" b="1" dirty="0"/>
              <a:t>Black Coffee (pH5)</a:t>
            </a:r>
          </a:p>
        </p:txBody>
      </p:sp>
      <p:sp>
        <p:nvSpPr>
          <p:cNvPr id="12" name="TextBox 11"/>
          <p:cNvSpPr txBox="1"/>
          <p:nvPr/>
        </p:nvSpPr>
        <p:spPr>
          <a:xfrm>
            <a:off x="5735960" y="4191472"/>
            <a:ext cx="4104456" cy="461665"/>
          </a:xfrm>
          <a:prstGeom prst="rect">
            <a:avLst/>
          </a:prstGeom>
          <a:noFill/>
        </p:spPr>
        <p:txBody>
          <a:bodyPr wrap="square" rtlCol="0">
            <a:spAutoFit/>
          </a:bodyPr>
          <a:lstStyle/>
          <a:p>
            <a:r>
              <a:rPr lang="en-GB" sz="2400" b="1" dirty="0"/>
              <a:t>Lemon Juice (pH2)</a:t>
            </a:r>
          </a:p>
        </p:txBody>
      </p:sp>
      <p:sp>
        <p:nvSpPr>
          <p:cNvPr id="13" name="TextBox 12"/>
          <p:cNvSpPr txBox="1"/>
          <p:nvPr/>
        </p:nvSpPr>
        <p:spPr>
          <a:xfrm>
            <a:off x="5735960" y="4983560"/>
            <a:ext cx="4104456" cy="461665"/>
          </a:xfrm>
          <a:prstGeom prst="rect">
            <a:avLst/>
          </a:prstGeom>
          <a:noFill/>
        </p:spPr>
        <p:txBody>
          <a:bodyPr wrap="square" rtlCol="0">
            <a:spAutoFit/>
          </a:bodyPr>
          <a:lstStyle/>
          <a:p>
            <a:r>
              <a:rPr lang="en-GB" sz="2400" b="1" dirty="0"/>
              <a:t>Water (pH7)</a:t>
            </a:r>
          </a:p>
        </p:txBody>
      </p:sp>
    </p:spTree>
    <p:extLst>
      <p:ext uri="{BB962C8B-B14F-4D97-AF65-F5344CB8AC3E}">
        <p14:creationId xmlns:p14="http://schemas.microsoft.com/office/powerpoint/2010/main" val="4248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3"/>
                                        </p:tgtEl>
                                      </p:cBhvr>
                                    </p:animEffect>
                                    <p:set>
                                      <p:cBhvr>
                                        <p:cTn id="13"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1" y="0"/>
            <a:ext cx="10515600" cy="1325563"/>
          </a:xfrm>
        </p:spPr>
        <p:txBody>
          <a:bodyPr/>
          <a:lstStyle/>
          <a:p>
            <a:pPr eaLnBrk="1" hangingPunct="1"/>
            <a:r>
              <a:rPr lang="en-GB" altLang="en-US" dirty="0"/>
              <a:t>      </a:t>
            </a:r>
            <a:r>
              <a:rPr lang="en-GB" altLang="en-US" dirty="0">
                <a:solidFill>
                  <a:srgbClr val="FF0000"/>
                </a:solidFill>
              </a:rPr>
              <a:t>Glossary</a:t>
            </a:r>
          </a:p>
        </p:txBody>
      </p:sp>
      <p:sp>
        <p:nvSpPr>
          <p:cNvPr id="62467" name="Text Box 7"/>
          <p:cNvSpPr txBox="1">
            <a:spLocks noChangeArrowheads="1"/>
          </p:cNvSpPr>
          <p:nvPr/>
        </p:nvSpPr>
        <p:spPr bwMode="auto">
          <a:xfrm>
            <a:off x="685800" y="1482317"/>
            <a:ext cx="9982201" cy="42226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1950" indent="-361950" algn="ctr">
              <a:defRPr sz="2400">
                <a:solidFill>
                  <a:srgbClr val="00FFFF"/>
                </a:solidFill>
                <a:latin typeface="Arial" panose="020B0604020202020204" pitchFamily="34" charset="0"/>
                <a:cs typeface="Arial" panose="020B0604020202020204" pitchFamily="34" charset="0"/>
              </a:defRPr>
            </a:lvl1pPr>
            <a:lvl2pPr marL="742950" indent="-285750" algn="ctr">
              <a:defRPr sz="2400">
                <a:solidFill>
                  <a:srgbClr val="00FFFF"/>
                </a:solidFill>
                <a:latin typeface="Arial" panose="020B0604020202020204" pitchFamily="34" charset="0"/>
                <a:cs typeface="Arial" panose="020B0604020202020204" pitchFamily="34" charset="0"/>
              </a:defRPr>
            </a:lvl2pPr>
            <a:lvl3pPr marL="1143000" indent="-228600" algn="ctr">
              <a:defRPr sz="2400">
                <a:solidFill>
                  <a:srgbClr val="00FFFF"/>
                </a:solidFill>
                <a:latin typeface="Arial" panose="020B0604020202020204" pitchFamily="34" charset="0"/>
                <a:cs typeface="Arial" panose="020B0604020202020204" pitchFamily="34" charset="0"/>
              </a:defRPr>
            </a:lvl3pPr>
            <a:lvl4pPr marL="1600200" indent="-228600" algn="ctr">
              <a:defRPr sz="2400">
                <a:solidFill>
                  <a:srgbClr val="00FFFF"/>
                </a:solidFill>
                <a:latin typeface="Arial" panose="020B0604020202020204" pitchFamily="34" charset="0"/>
                <a:cs typeface="Arial" panose="020B0604020202020204" pitchFamily="34" charset="0"/>
              </a:defRPr>
            </a:lvl4pPr>
            <a:lvl5pPr marL="2057400" indent="-228600" algn="ctr">
              <a:defRPr sz="2400">
                <a:solidFill>
                  <a:srgbClr val="00FFFF"/>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rgbClr val="00FFFF"/>
                </a:solidFill>
                <a:latin typeface="Arial" panose="020B0604020202020204" pitchFamily="34" charset="0"/>
                <a:cs typeface="Arial" panose="020B0604020202020204" pitchFamily="34" charset="0"/>
              </a:defRPr>
            </a:lvl9pPr>
          </a:lstStyle>
          <a:p>
            <a:pPr algn="l">
              <a:buFont typeface="Arial" panose="020B0604020202020204" pitchFamily="34" charset="0"/>
              <a:buChar char="•"/>
            </a:pPr>
            <a:r>
              <a:rPr lang="en-GB" altLang="en-US" sz="2200" b="1" dirty="0">
                <a:solidFill>
                  <a:srgbClr val="FF0000"/>
                </a:solidFill>
                <a:latin typeface="+mn-lt"/>
              </a:rPr>
              <a:t>Acid</a:t>
            </a:r>
            <a:r>
              <a:rPr lang="en-GB" altLang="en-US" sz="2200" b="1" dirty="0">
                <a:solidFill>
                  <a:schemeClr val="tx1"/>
                </a:solidFill>
                <a:latin typeface="+mn-lt"/>
              </a:rPr>
              <a:t> – </a:t>
            </a:r>
            <a:r>
              <a:rPr lang="en-GB" altLang="en-US" sz="2200" dirty="0">
                <a:solidFill>
                  <a:schemeClr val="tx1"/>
                </a:solidFill>
                <a:latin typeface="+mn-lt"/>
              </a:rPr>
              <a:t>A chemical that has a pH less than 7.</a:t>
            </a:r>
          </a:p>
          <a:p>
            <a:pPr algn="l">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Alkali</a:t>
            </a:r>
            <a:r>
              <a:rPr lang="en-GB" altLang="en-US" sz="2200" b="1" dirty="0">
                <a:solidFill>
                  <a:schemeClr val="tx1"/>
                </a:solidFill>
                <a:latin typeface="+mn-lt"/>
              </a:rPr>
              <a:t> – </a:t>
            </a:r>
            <a:r>
              <a:rPr lang="en-GB" altLang="en-US" sz="2200" dirty="0">
                <a:solidFill>
                  <a:schemeClr val="tx1"/>
                </a:solidFill>
                <a:latin typeface="+mn-lt"/>
              </a:rPr>
              <a:t>A chemical that has a pH greater than 7.</a:t>
            </a:r>
          </a:p>
          <a:p>
            <a:pPr marL="0" indent="0" algn="l">
              <a:lnSpc>
                <a:spcPct val="85000"/>
              </a:lnSpc>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Indicator</a:t>
            </a:r>
            <a:r>
              <a:rPr lang="en-GB" altLang="en-US" sz="2200" b="1" dirty="0">
                <a:solidFill>
                  <a:schemeClr val="tx1"/>
                </a:solidFill>
                <a:latin typeface="+mn-lt"/>
              </a:rPr>
              <a:t> – </a:t>
            </a:r>
            <a:r>
              <a:rPr lang="en-GB" altLang="en-US" sz="2200" dirty="0">
                <a:solidFill>
                  <a:schemeClr val="tx1"/>
                </a:solidFill>
                <a:latin typeface="+mn-lt"/>
              </a:rPr>
              <a:t>A special chemical that changes into different colours in acid and alkali solutions.</a:t>
            </a:r>
          </a:p>
          <a:p>
            <a:pPr algn="l">
              <a:lnSpc>
                <a:spcPct val="85000"/>
              </a:lnSpc>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Neutral</a:t>
            </a:r>
            <a:r>
              <a:rPr lang="en-GB" altLang="en-US" sz="2200" b="1" dirty="0">
                <a:solidFill>
                  <a:schemeClr val="tx1"/>
                </a:solidFill>
                <a:latin typeface="+mn-lt"/>
              </a:rPr>
              <a:t> –  </a:t>
            </a:r>
            <a:r>
              <a:rPr lang="en-GB" altLang="en-US" sz="2200" dirty="0">
                <a:solidFill>
                  <a:schemeClr val="tx1"/>
                </a:solidFill>
                <a:latin typeface="+mn-lt"/>
              </a:rPr>
              <a:t>A chemical with a pH of 7 that is not an acid or an alkali.</a:t>
            </a:r>
          </a:p>
          <a:p>
            <a:pPr algn="l">
              <a:lnSpc>
                <a:spcPct val="85000"/>
              </a:lnSpc>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Neutralization</a:t>
            </a:r>
            <a:r>
              <a:rPr lang="en-GB" altLang="en-US" sz="2200" b="1" dirty="0">
                <a:solidFill>
                  <a:schemeClr val="tx1"/>
                </a:solidFill>
                <a:latin typeface="+mn-lt"/>
              </a:rPr>
              <a:t> – </a:t>
            </a:r>
            <a:r>
              <a:rPr lang="en-GB" altLang="en-US" sz="2200" dirty="0">
                <a:solidFill>
                  <a:schemeClr val="tx1"/>
                </a:solidFill>
                <a:latin typeface="+mn-lt"/>
              </a:rPr>
              <a:t>The chemical reaction between an acid and an alkali.</a:t>
            </a:r>
          </a:p>
          <a:p>
            <a:pPr algn="l">
              <a:lnSpc>
                <a:spcPct val="85000"/>
              </a:lnSpc>
              <a:buFont typeface="Arial" panose="020B0604020202020204" pitchFamily="34" charset="0"/>
              <a:buChar char="•"/>
            </a:pPr>
            <a:endParaRPr lang="en-GB" altLang="en-US" sz="2200" dirty="0">
              <a:solidFill>
                <a:srgbClr val="FF0000"/>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pH scale</a:t>
            </a:r>
            <a:r>
              <a:rPr lang="en-GB" altLang="en-US" sz="2200" b="1" dirty="0">
                <a:solidFill>
                  <a:schemeClr val="tx1"/>
                </a:solidFill>
                <a:latin typeface="+mn-lt"/>
              </a:rPr>
              <a:t> –</a:t>
            </a:r>
            <a:r>
              <a:rPr lang="en-GB" altLang="en-US" sz="2200" dirty="0">
                <a:solidFill>
                  <a:schemeClr val="tx1"/>
                </a:solidFill>
                <a:latin typeface="+mn-lt"/>
              </a:rPr>
              <a:t> The range of values that shows how strong or weak an acid or alkali is.</a:t>
            </a:r>
          </a:p>
          <a:p>
            <a:pPr algn="l">
              <a:lnSpc>
                <a:spcPct val="85000"/>
              </a:lnSpc>
              <a:buFont typeface="Arial" panose="020B0604020202020204" pitchFamily="34" charset="0"/>
              <a:buChar char="•"/>
            </a:pPr>
            <a:endParaRPr lang="en-GB" altLang="en-US" sz="2200" dirty="0">
              <a:solidFill>
                <a:schemeClr val="tx1"/>
              </a:solidFill>
              <a:latin typeface="+mn-lt"/>
            </a:endParaRPr>
          </a:p>
          <a:p>
            <a:pPr algn="l">
              <a:lnSpc>
                <a:spcPct val="85000"/>
              </a:lnSpc>
              <a:buFont typeface="Arial" panose="020B0604020202020204" pitchFamily="34" charset="0"/>
              <a:buChar char="•"/>
            </a:pPr>
            <a:r>
              <a:rPr lang="en-GB" altLang="en-US" sz="2200" b="1" dirty="0">
                <a:solidFill>
                  <a:srgbClr val="FF0000"/>
                </a:solidFill>
                <a:latin typeface="+mn-lt"/>
              </a:rPr>
              <a:t>Universal indicator </a:t>
            </a:r>
            <a:r>
              <a:rPr lang="en-GB" altLang="en-US" sz="2200" b="1" dirty="0">
                <a:solidFill>
                  <a:schemeClr val="tx1"/>
                </a:solidFill>
                <a:latin typeface="+mn-lt"/>
              </a:rPr>
              <a:t>–</a:t>
            </a:r>
            <a:r>
              <a:rPr lang="en-GB" altLang="en-US" sz="2200" dirty="0">
                <a:solidFill>
                  <a:schemeClr val="tx1"/>
                </a:solidFill>
                <a:latin typeface="+mn-lt"/>
              </a:rPr>
              <a:t> The indicator that shows the pH value of a chemical.</a:t>
            </a:r>
          </a:p>
        </p:txBody>
      </p:sp>
    </p:spTree>
    <p:extLst>
      <p:ext uri="{BB962C8B-B14F-4D97-AF65-F5344CB8AC3E}">
        <p14:creationId xmlns:p14="http://schemas.microsoft.com/office/powerpoint/2010/main" val="249639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796200"/>
            <a:ext cx="10515600" cy="745218"/>
          </a:xfrm>
        </p:spPr>
        <p:txBody>
          <a:bodyPr>
            <a:normAutofit fontScale="90000"/>
          </a:bodyPr>
          <a:lstStyle/>
          <a:p>
            <a:pPr algn="ctr"/>
            <a:r>
              <a:rPr lang="en-US" sz="5300" dirty="0">
                <a:solidFill>
                  <a:srgbClr val="FF0000"/>
                </a:solidFill>
              </a:rPr>
              <a:t>Acids</a:t>
            </a:r>
            <a:br>
              <a:rPr lang="en-US" dirty="0"/>
            </a:br>
            <a:endParaRPr lang="en-US" dirty="0"/>
          </a:p>
        </p:txBody>
      </p:sp>
      <p:sp>
        <p:nvSpPr>
          <p:cNvPr id="3" name="Content Placeholder 2"/>
          <p:cNvSpPr>
            <a:spLocks noGrp="1"/>
          </p:cNvSpPr>
          <p:nvPr>
            <p:ph idx="1"/>
          </p:nvPr>
        </p:nvSpPr>
        <p:spPr/>
        <p:txBody>
          <a:bodyPr/>
          <a:lstStyle/>
          <a:p>
            <a:r>
              <a:rPr lang="en-US" dirty="0"/>
              <a:t>The term Acid comes from the Latin word (</a:t>
            </a:r>
            <a:r>
              <a:rPr lang="en-US" dirty="0" err="1"/>
              <a:t>acidus</a:t>
            </a:r>
            <a:r>
              <a:rPr lang="en-US" dirty="0"/>
              <a:t>) which means sour.</a:t>
            </a:r>
          </a:p>
          <a:p>
            <a:r>
              <a:rPr lang="en-US" dirty="0"/>
              <a:t> Acids taste sour.</a:t>
            </a:r>
          </a:p>
          <a:p>
            <a:r>
              <a:rPr lang="en-US" dirty="0"/>
              <a:t>We are familiar with some acids – citrus fruits, tomatoes and vinegar are acidic.</a:t>
            </a:r>
          </a:p>
          <a:p>
            <a:r>
              <a:rPr lang="en-US" dirty="0"/>
              <a:t>Acids are corrosive substances.</a:t>
            </a:r>
            <a:br>
              <a:rPr lang="en-US" dirty="0"/>
            </a:br>
            <a:endParaRPr lang="en-US" dirty="0"/>
          </a:p>
        </p:txBody>
      </p:sp>
      <p:pic>
        <p:nvPicPr>
          <p:cNvPr id="4" name="Picture 3"/>
          <p:cNvPicPr>
            <a:picLocks noChangeAspect="1"/>
          </p:cNvPicPr>
          <p:nvPr/>
        </p:nvPicPr>
        <p:blipFill rotWithShape="1">
          <a:blip r:embed="rId2"/>
          <a:srcRect l="17002" t="22055" r="42136" b="8482"/>
          <a:stretch/>
        </p:blipFill>
        <p:spPr>
          <a:xfrm>
            <a:off x="953588" y="4180113"/>
            <a:ext cx="2501118" cy="2390503"/>
          </a:xfrm>
          <a:prstGeom prst="rect">
            <a:avLst/>
          </a:prstGeom>
        </p:spPr>
      </p:pic>
      <p:sp>
        <p:nvSpPr>
          <p:cNvPr id="5" name="Rectangle 4"/>
          <p:cNvSpPr/>
          <p:nvPr/>
        </p:nvSpPr>
        <p:spPr>
          <a:xfrm>
            <a:off x="3570093" y="5253633"/>
            <a:ext cx="7481083" cy="923330"/>
          </a:xfrm>
          <a:prstGeom prst="rect">
            <a:avLst/>
          </a:prstGeom>
        </p:spPr>
        <p:txBody>
          <a:bodyPr wrap="square">
            <a:spAutoFit/>
          </a:bodyPr>
          <a:lstStyle/>
          <a:p>
            <a:r>
              <a:rPr lang="en-US" dirty="0">
                <a:latin typeface="ProximaNovaA-Regular"/>
              </a:rPr>
              <a:t>Danger – corrosive materials</a:t>
            </a:r>
          </a:p>
          <a:p>
            <a:r>
              <a:rPr lang="en-US" dirty="0">
                <a:latin typeface="ProximaNovaA-Regular"/>
              </a:rPr>
              <a:t>This pictogram signals that a substance is corrosive and can harm materials and/or skin if contact happens.</a:t>
            </a:r>
            <a:endParaRPr lang="en-US" b="0" i="0" dirty="0">
              <a:effectLst/>
              <a:latin typeface="ProximaNovaA-Regular"/>
            </a:endParaRPr>
          </a:p>
        </p:txBody>
      </p:sp>
      <p:pic>
        <p:nvPicPr>
          <p:cNvPr id="4098" name="Picture 2" descr="Causes of a Sour or Bitter Taste in the Mouth"/>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68662" y="3304895"/>
            <a:ext cx="3078901" cy="204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47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roximaNovaA-Regular"/>
              </a:rPr>
              <a:t>Danger – </a:t>
            </a:r>
            <a:r>
              <a:rPr lang="en-US" dirty="0">
                <a:solidFill>
                  <a:srgbClr val="FF0000"/>
                </a:solidFill>
                <a:latin typeface="ProximaNovaA-Regular"/>
              </a:rPr>
              <a:t>corrosive</a:t>
            </a:r>
            <a:r>
              <a:rPr lang="en-US" dirty="0">
                <a:latin typeface="ProximaNovaA-Regular"/>
              </a:rPr>
              <a:t> materials</a:t>
            </a:r>
            <a:br>
              <a:rPr lang="en-US" dirty="0">
                <a:latin typeface="ProximaNovaA-Regular"/>
              </a:rPr>
            </a:br>
            <a:endParaRPr lang="en-US" dirty="0"/>
          </a:p>
        </p:txBody>
      </p:sp>
      <p:sp>
        <p:nvSpPr>
          <p:cNvPr id="3" name="Content Placeholder 2"/>
          <p:cNvSpPr>
            <a:spLocks noGrp="1"/>
          </p:cNvSpPr>
          <p:nvPr>
            <p:ph idx="1"/>
          </p:nvPr>
        </p:nvSpPr>
        <p:spPr>
          <a:xfrm>
            <a:off x="838200" y="1825625"/>
            <a:ext cx="8553994" cy="4351338"/>
          </a:xfrm>
        </p:spPr>
        <p:txBody>
          <a:bodyPr>
            <a:normAutofit fontScale="92500"/>
          </a:bodyPr>
          <a:lstStyle/>
          <a:p>
            <a:r>
              <a:rPr lang="en-US" dirty="0">
                <a:latin typeface="ProximaNovaA-Regular"/>
              </a:rPr>
              <a:t>This pictogram signals that a substance is </a:t>
            </a:r>
            <a:r>
              <a:rPr lang="en-US" dirty="0">
                <a:solidFill>
                  <a:srgbClr val="FF0000"/>
                </a:solidFill>
                <a:latin typeface="ProximaNovaA-Regular"/>
              </a:rPr>
              <a:t>corrosive</a:t>
            </a:r>
            <a:r>
              <a:rPr lang="en-US" dirty="0">
                <a:latin typeface="ProximaNovaA-Regular"/>
              </a:rPr>
              <a:t> and can harm materials and/or skin if contact happens. </a:t>
            </a:r>
          </a:p>
          <a:p>
            <a:endParaRPr lang="en-US" dirty="0">
              <a:latin typeface="ProximaNovaA-Regular"/>
            </a:endParaRPr>
          </a:p>
          <a:p>
            <a:endParaRPr lang="en-US" dirty="0">
              <a:latin typeface="ProximaNovaA-Regular"/>
            </a:endParaRPr>
          </a:p>
          <a:p>
            <a:pPr marL="0" indent="0">
              <a:buNone/>
            </a:pPr>
            <a:r>
              <a:rPr lang="en-US" dirty="0">
                <a:latin typeface="ProximaNovaA-Regular"/>
              </a:rPr>
              <a:t>What safety precautions should be taken when using corrosive acid?</a:t>
            </a:r>
          </a:p>
          <a:p>
            <a:r>
              <a:rPr lang="en-US" dirty="0">
                <a:latin typeface="ProximaNovaA-Regular"/>
              </a:rPr>
              <a:t>eye/face protection should be worn in the form of goggles or a face shield. </a:t>
            </a:r>
          </a:p>
          <a:p>
            <a:r>
              <a:rPr lang="en-US" dirty="0">
                <a:latin typeface="ProximaNovaA-Regular"/>
              </a:rPr>
              <a:t>Gloves should be worn when handling corrosive chemicals.</a:t>
            </a:r>
          </a:p>
          <a:p>
            <a:endParaRPr lang="en-US" dirty="0"/>
          </a:p>
        </p:txBody>
      </p:sp>
      <p:pic>
        <p:nvPicPr>
          <p:cNvPr id="5" name="Picture 4"/>
          <p:cNvPicPr>
            <a:picLocks noChangeAspect="1"/>
          </p:cNvPicPr>
          <p:nvPr/>
        </p:nvPicPr>
        <p:blipFill rotWithShape="1">
          <a:blip r:embed="rId2"/>
          <a:srcRect l="17002" t="22055" r="42136" b="8482"/>
          <a:stretch/>
        </p:blipFill>
        <p:spPr>
          <a:xfrm>
            <a:off x="9222378" y="776672"/>
            <a:ext cx="2799806" cy="2675981"/>
          </a:xfrm>
          <a:prstGeom prst="rect">
            <a:avLst/>
          </a:prstGeom>
        </p:spPr>
      </p:pic>
    </p:spTree>
    <p:extLst>
      <p:ext uri="{BB962C8B-B14F-4D97-AF65-F5344CB8AC3E}">
        <p14:creationId xmlns:p14="http://schemas.microsoft.com/office/powerpoint/2010/main" val="286539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91" y="338999"/>
            <a:ext cx="10515600" cy="1325563"/>
          </a:xfrm>
        </p:spPr>
        <p:txBody>
          <a:bodyPr/>
          <a:lstStyle/>
          <a:p>
            <a:pPr algn="ctr"/>
            <a:r>
              <a:rPr lang="en-US" dirty="0">
                <a:solidFill>
                  <a:srgbClr val="FF0000"/>
                </a:solidFill>
              </a:rPr>
              <a:t>Acids</a:t>
            </a:r>
            <a:br>
              <a:rPr lang="en-US" dirty="0"/>
            </a:br>
            <a:endParaRPr lang="en-US" dirty="0"/>
          </a:p>
        </p:txBody>
      </p:sp>
      <p:sp>
        <p:nvSpPr>
          <p:cNvPr id="3" name="Content Placeholder 2"/>
          <p:cNvSpPr>
            <a:spLocks noGrp="1"/>
          </p:cNvSpPr>
          <p:nvPr>
            <p:ph idx="1"/>
          </p:nvPr>
        </p:nvSpPr>
        <p:spPr>
          <a:xfrm>
            <a:off x="838200" y="1280160"/>
            <a:ext cx="10515600" cy="4896803"/>
          </a:xfrm>
        </p:spPr>
        <p:txBody>
          <a:bodyPr/>
          <a:lstStyle/>
          <a:p>
            <a:r>
              <a:rPr lang="en-US" dirty="0"/>
              <a:t>An acid is a substance that produces hydrogen ions (</a:t>
            </a:r>
            <a:r>
              <a:rPr lang="en-US" dirty="0">
                <a:solidFill>
                  <a:srgbClr val="FF0000"/>
                </a:solidFill>
              </a:rPr>
              <a:t>H</a:t>
            </a:r>
            <a:r>
              <a:rPr lang="en-US" baseline="30000" dirty="0">
                <a:solidFill>
                  <a:srgbClr val="FF0000"/>
                </a:solidFill>
              </a:rPr>
              <a:t>+</a:t>
            </a:r>
            <a:r>
              <a:rPr lang="en-US" dirty="0"/>
              <a:t>)  when it is added to water.</a:t>
            </a:r>
          </a:p>
          <a:p>
            <a:endParaRPr lang="en-US" dirty="0"/>
          </a:p>
          <a:p>
            <a:r>
              <a:rPr lang="en-US" dirty="0"/>
              <a:t>If we look at the formulas of different acids, we can see that they all contain at least one H (hydrogen) – for example:</a:t>
            </a:r>
          </a:p>
          <a:p>
            <a:pPr marL="457200" lvl="1" indent="0">
              <a:buNone/>
            </a:pPr>
            <a:r>
              <a:rPr lang="en-US" dirty="0" err="1">
                <a:solidFill>
                  <a:srgbClr val="FF0000"/>
                </a:solidFill>
              </a:rPr>
              <a:t>HCl</a:t>
            </a:r>
            <a:r>
              <a:rPr lang="en-US" dirty="0">
                <a:solidFill>
                  <a:srgbClr val="FF0000"/>
                </a:solidFill>
              </a:rPr>
              <a:t> – hydrochloric acid/  H</a:t>
            </a:r>
            <a:r>
              <a:rPr lang="en-US" baseline="-25000" dirty="0">
                <a:solidFill>
                  <a:srgbClr val="FF0000"/>
                </a:solidFill>
              </a:rPr>
              <a:t>2</a:t>
            </a:r>
            <a:r>
              <a:rPr lang="en-US" dirty="0">
                <a:solidFill>
                  <a:srgbClr val="FF0000"/>
                </a:solidFill>
              </a:rPr>
              <a:t>SO</a:t>
            </a:r>
            <a:r>
              <a:rPr lang="en-US" baseline="-25000" dirty="0">
                <a:solidFill>
                  <a:srgbClr val="FF0000"/>
                </a:solidFill>
              </a:rPr>
              <a:t>4</a:t>
            </a:r>
            <a:r>
              <a:rPr lang="en-US" dirty="0">
                <a:solidFill>
                  <a:srgbClr val="FF0000"/>
                </a:solidFill>
              </a:rPr>
              <a:t> – sulfuric acid/  HNO</a:t>
            </a:r>
            <a:r>
              <a:rPr lang="en-US" baseline="-25000" dirty="0">
                <a:solidFill>
                  <a:srgbClr val="FF0000"/>
                </a:solidFill>
              </a:rPr>
              <a:t>3</a:t>
            </a:r>
            <a:r>
              <a:rPr lang="en-US" dirty="0">
                <a:solidFill>
                  <a:srgbClr val="FF0000"/>
                </a:solidFill>
              </a:rPr>
              <a:t> – nitric acid.</a:t>
            </a:r>
          </a:p>
          <a:p>
            <a:endParaRPr lang="en-US" dirty="0"/>
          </a:p>
        </p:txBody>
      </p:sp>
      <p:pic>
        <p:nvPicPr>
          <p:cNvPr id="4" name="Picture 3"/>
          <p:cNvPicPr>
            <a:picLocks noChangeAspect="1"/>
          </p:cNvPicPr>
          <p:nvPr/>
        </p:nvPicPr>
        <p:blipFill rotWithShape="1">
          <a:blip r:embed="rId2"/>
          <a:srcRect l="18609" t="45446" r="44646" b="26875"/>
          <a:stretch/>
        </p:blipFill>
        <p:spPr>
          <a:xfrm>
            <a:off x="2586446" y="4284617"/>
            <a:ext cx="5706360" cy="2416629"/>
          </a:xfrm>
          <a:prstGeom prst="rect">
            <a:avLst/>
          </a:prstGeom>
        </p:spPr>
      </p:pic>
    </p:spTree>
    <p:extLst>
      <p:ext uri="{BB962C8B-B14F-4D97-AF65-F5344CB8AC3E}">
        <p14:creationId xmlns:p14="http://schemas.microsoft.com/office/powerpoint/2010/main" val="210832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307" t="1339" r="23463" b="6518"/>
          <a:stretch/>
        </p:blipFill>
        <p:spPr>
          <a:xfrm>
            <a:off x="0" y="182880"/>
            <a:ext cx="6200503" cy="6740435"/>
          </a:xfrm>
          <a:prstGeom prst="rect">
            <a:avLst/>
          </a:prstGeom>
        </p:spPr>
      </p:pic>
      <p:pic>
        <p:nvPicPr>
          <p:cNvPr id="4" name="Picture 3"/>
          <p:cNvPicPr>
            <a:picLocks noChangeAspect="1"/>
          </p:cNvPicPr>
          <p:nvPr/>
        </p:nvPicPr>
        <p:blipFill rotWithShape="1">
          <a:blip r:embed="rId3"/>
          <a:srcRect l="18408" t="1518" r="22056" b="7232"/>
          <a:stretch/>
        </p:blipFill>
        <p:spPr>
          <a:xfrm>
            <a:off x="5956663" y="182880"/>
            <a:ext cx="6235337" cy="6675120"/>
          </a:xfrm>
          <a:prstGeom prst="rect">
            <a:avLst/>
          </a:prstGeom>
        </p:spPr>
      </p:pic>
    </p:spTree>
    <p:extLst>
      <p:ext uri="{BB962C8B-B14F-4D97-AF65-F5344CB8AC3E}">
        <p14:creationId xmlns:p14="http://schemas.microsoft.com/office/powerpoint/2010/main" val="124651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796200"/>
            <a:ext cx="10515600" cy="745218"/>
          </a:xfrm>
        </p:spPr>
        <p:txBody>
          <a:bodyPr>
            <a:normAutofit/>
          </a:bodyPr>
          <a:lstStyle/>
          <a:p>
            <a:pPr algn="ctr"/>
            <a:r>
              <a:rPr lang="en-US" dirty="0">
                <a:solidFill>
                  <a:srgbClr val="FF0000"/>
                </a:solidFill>
              </a:rPr>
              <a:t>Bases</a:t>
            </a:r>
          </a:p>
        </p:txBody>
      </p:sp>
      <p:sp>
        <p:nvSpPr>
          <p:cNvPr id="3" name="Content Placeholder 2"/>
          <p:cNvSpPr>
            <a:spLocks noGrp="1"/>
          </p:cNvSpPr>
          <p:nvPr>
            <p:ph idx="1"/>
          </p:nvPr>
        </p:nvSpPr>
        <p:spPr>
          <a:xfrm>
            <a:off x="746760" y="2044336"/>
            <a:ext cx="10515600" cy="3786460"/>
          </a:xfrm>
        </p:spPr>
        <p:txBody>
          <a:bodyPr/>
          <a:lstStyle/>
          <a:p>
            <a:r>
              <a:rPr lang="en-US" dirty="0"/>
              <a:t>Bases are also called alkalis.</a:t>
            </a:r>
          </a:p>
          <a:p>
            <a:r>
              <a:rPr lang="en-US" dirty="0"/>
              <a:t>Bases feel slippery to touch.</a:t>
            </a:r>
          </a:p>
          <a:p>
            <a:r>
              <a:rPr lang="en-US" dirty="0"/>
              <a:t>A strong base can cause severe chemical burns. Basic substances are used in many cleaning products.</a:t>
            </a:r>
          </a:p>
          <a:p>
            <a:r>
              <a:rPr lang="en-US" dirty="0"/>
              <a:t>Examples: baking soda, toothpaste, bleach and household cleaners.</a:t>
            </a:r>
          </a:p>
        </p:txBody>
      </p:sp>
      <p:pic>
        <p:nvPicPr>
          <p:cNvPr id="4" name="Picture 3"/>
          <p:cNvPicPr>
            <a:picLocks noChangeAspect="1"/>
          </p:cNvPicPr>
          <p:nvPr/>
        </p:nvPicPr>
        <p:blipFill rotWithShape="1">
          <a:blip r:embed="rId2"/>
          <a:srcRect l="17002" t="22055" r="42136" b="8482"/>
          <a:stretch/>
        </p:blipFill>
        <p:spPr>
          <a:xfrm>
            <a:off x="9025554" y="404949"/>
            <a:ext cx="2378112" cy="2272937"/>
          </a:xfrm>
          <a:prstGeom prst="rect">
            <a:avLst/>
          </a:prstGeom>
        </p:spPr>
      </p:pic>
      <p:pic>
        <p:nvPicPr>
          <p:cNvPr id="2050" name="Picture 2" descr="Taste test: The bitter tr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810" y="4584428"/>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4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84785"/>
            <a:ext cx="10515600" cy="1325563"/>
          </a:xfrm>
        </p:spPr>
        <p:txBody>
          <a:bodyPr/>
          <a:lstStyle/>
          <a:p>
            <a:pPr algn="ctr"/>
            <a:r>
              <a:rPr lang="en-US" dirty="0">
                <a:solidFill>
                  <a:srgbClr val="FF0000"/>
                </a:solidFill>
              </a:rPr>
              <a:t>Bases</a:t>
            </a:r>
            <a:endParaRPr lang="en-US" dirty="0"/>
          </a:p>
        </p:txBody>
      </p:sp>
      <p:sp>
        <p:nvSpPr>
          <p:cNvPr id="3" name="Content Placeholder 2"/>
          <p:cNvSpPr>
            <a:spLocks noGrp="1"/>
          </p:cNvSpPr>
          <p:nvPr>
            <p:ph idx="1"/>
          </p:nvPr>
        </p:nvSpPr>
        <p:spPr>
          <a:xfrm>
            <a:off x="838200" y="1254034"/>
            <a:ext cx="10515600" cy="4922929"/>
          </a:xfrm>
        </p:spPr>
        <p:txBody>
          <a:bodyPr>
            <a:normAutofit/>
          </a:bodyPr>
          <a:lstStyle/>
          <a:p>
            <a:r>
              <a:rPr lang="en-US" dirty="0"/>
              <a:t>A base is a substance that releases hydroxide ions (</a:t>
            </a:r>
            <a:r>
              <a:rPr lang="en-US" dirty="0">
                <a:solidFill>
                  <a:srgbClr val="FF0000"/>
                </a:solidFill>
              </a:rPr>
              <a:t>OH</a:t>
            </a:r>
            <a:r>
              <a:rPr lang="en-US" baseline="30000" dirty="0">
                <a:solidFill>
                  <a:srgbClr val="FF0000"/>
                </a:solidFill>
              </a:rPr>
              <a:t>-</a:t>
            </a:r>
            <a:r>
              <a:rPr lang="en-US" dirty="0"/>
              <a:t>) when dissolved in water. </a:t>
            </a:r>
          </a:p>
          <a:p>
            <a:endParaRPr lang="en-US" dirty="0"/>
          </a:p>
          <a:p>
            <a:r>
              <a:rPr lang="en-US" dirty="0"/>
              <a:t>If we look at some formulas for bases, we can see that they all contain hydroxide (OH</a:t>
            </a:r>
            <a:r>
              <a:rPr lang="en-US" baseline="30000" dirty="0"/>
              <a:t>-</a:t>
            </a:r>
            <a:r>
              <a:rPr lang="en-US" dirty="0"/>
              <a:t>) ions – for example:</a:t>
            </a:r>
          </a:p>
          <a:p>
            <a:pPr marL="457200" lvl="1" indent="0">
              <a:buNone/>
            </a:pPr>
            <a:r>
              <a:rPr lang="en-US" dirty="0" err="1">
                <a:solidFill>
                  <a:srgbClr val="FF0000"/>
                </a:solidFill>
              </a:rPr>
              <a:t>NaOH</a:t>
            </a:r>
            <a:r>
              <a:rPr lang="en-US" dirty="0">
                <a:solidFill>
                  <a:srgbClr val="FF0000"/>
                </a:solidFill>
              </a:rPr>
              <a:t> – sodium hydroxide /   Ca(OH)</a:t>
            </a:r>
            <a:r>
              <a:rPr lang="en-US" baseline="-25000" dirty="0">
                <a:solidFill>
                  <a:srgbClr val="FF0000"/>
                </a:solidFill>
              </a:rPr>
              <a:t>2</a:t>
            </a:r>
            <a:r>
              <a:rPr lang="en-US" dirty="0">
                <a:solidFill>
                  <a:srgbClr val="FF0000"/>
                </a:solidFill>
              </a:rPr>
              <a:t> – calcium hydroxide </a:t>
            </a:r>
          </a:p>
          <a:p>
            <a:endParaRPr lang="en-US" dirty="0"/>
          </a:p>
        </p:txBody>
      </p:sp>
      <p:pic>
        <p:nvPicPr>
          <p:cNvPr id="4" name="Picture 3"/>
          <p:cNvPicPr>
            <a:picLocks noChangeAspect="1"/>
          </p:cNvPicPr>
          <p:nvPr/>
        </p:nvPicPr>
        <p:blipFill rotWithShape="1">
          <a:blip r:embed="rId2"/>
          <a:srcRect l="15798" t="35447" r="14827" b="8125"/>
          <a:stretch/>
        </p:blipFill>
        <p:spPr>
          <a:xfrm>
            <a:off x="2769325" y="4162399"/>
            <a:ext cx="5551716" cy="2538846"/>
          </a:xfrm>
          <a:prstGeom prst="rect">
            <a:avLst/>
          </a:prstGeom>
        </p:spPr>
      </p:pic>
    </p:spTree>
    <p:extLst>
      <p:ext uri="{BB962C8B-B14F-4D97-AF65-F5344CB8AC3E}">
        <p14:creationId xmlns:p14="http://schemas.microsoft.com/office/powerpoint/2010/main" val="286710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1D6203-3272-4660-AD17-5AE42609FAD4}"/>
              </a:ext>
            </a:extLst>
          </p:cNvPr>
          <p:cNvSpPr>
            <a:spLocks noGrp="1"/>
          </p:cNvSpPr>
          <p:nvPr>
            <p:ph type="body" idx="1"/>
          </p:nvPr>
        </p:nvSpPr>
        <p:spPr>
          <a:xfrm>
            <a:off x="1118084" y="975585"/>
            <a:ext cx="2870821" cy="823912"/>
          </a:xfrm>
        </p:spPr>
        <p:txBody>
          <a:bodyPr>
            <a:normAutofit/>
          </a:bodyPr>
          <a:lstStyle/>
          <a:p>
            <a:pPr algn="ctr"/>
            <a:r>
              <a:rPr lang="en-US" sz="2600" u="sng" dirty="0"/>
              <a:t>What are acids?</a:t>
            </a:r>
          </a:p>
        </p:txBody>
      </p:sp>
      <p:sp>
        <p:nvSpPr>
          <p:cNvPr id="5" name="Text Placeholder 4">
            <a:extLst>
              <a:ext uri="{FF2B5EF4-FFF2-40B4-BE49-F238E27FC236}">
                <a16:creationId xmlns:a16="http://schemas.microsoft.com/office/drawing/2014/main" id="{AD2236F7-BCD5-4263-A2C8-5CBEC9A91C7B}"/>
              </a:ext>
            </a:extLst>
          </p:cNvPr>
          <p:cNvSpPr>
            <a:spLocks noGrp="1"/>
          </p:cNvSpPr>
          <p:nvPr>
            <p:ph type="body" sz="quarter" idx="3"/>
          </p:nvPr>
        </p:nvSpPr>
        <p:spPr>
          <a:xfrm>
            <a:off x="7021874" y="1377356"/>
            <a:ext cx="3009831" cy="823912"/>
          </a:xfrm>
        </p:spPr>
        <p:txBody>
          <a:bodyPr>
            <a:normAutofit fontScale="92500" lnSpcReduction="10000"/>
          </a:bodyPr>
          <a:lstStyle/>
          <a:p>
            <a:endParaRPr lang="en-US" u="sng" dirty="0"/>
          </a:p>
          <a:p>
            <a:pPr algn="ctr"/>
            <a:r>
              <a:rPr lang="en-US" sz="2800" u="sng" dirty="0"/>
              <a:t>What are Bases?</a:t>
            </a:r>
          </a:p>
          <a:p>
            <a:endParaRPr lang="en-US" sz="2200" u="sng" dirty="0">
              <a:latin typeface="Book Antiqua" panose="02040602050305030304" pitchFamily="18" charset="0"/>
            </a:endParaRPr>
          </a:p>
        </p:txBody>
      </p:sp>
      <p:sp>
        <p:nvSpPr>
          <p:cNvPr id="6" name="Content Placeholder 5">
            <a:extLst>
              <a:ext uri="{FF2B5EF4-FFF2-40B4-BE49-F238E27FC236}">
                <a16:creationId xmlns:a16="http://schemas.microsoft.com/office/drawing/2014/main" id="{20DD6122-BA00-4B44-BDBE-763000860BC5}"/>
              </a:ext>
            </a:extLst>
          </p:cNvPr>
          <p:cNvSpPr>
            <a:spLocks noGrp="1"/>
          </p:cNvSpPr>
          <p:nvPr>
            <p:ph sz="quarter" idx="4"/>
          </p:nvPr>
        </p:nvSpPr>
        <p:spPr>
          <a:xfrm>
            <a:off x="6018476" y="2505075"/>
            <a:ext cx="5336912" cy="3684588"/>
          </a:xfrm>
        </p:spPr>
        <p:txBody>
          <a:bodyPr/>
          <a:lstStyle/>
          <a:p>
            <a:pPr>
              <a:lnSpc>
                <a:spcPct val="100000"/>
              </a:lnSpc>
            </a:pPr>
            <a:r>
              <a:rPr lang="en-US" sz="2000" dirty="0">
                <a:solidFill>
                  <a:schemeClr val="accent1"/>
                </a:solidFill>
                <a:latin typeface="Book Antiqua" panose="02040602050305030304" pitchFamily="18" charset="0"/>
              </a:rPr>
              <a:t>Bases</a:t>
            </a:r>
            <a:r>
              <a:rPr lang="en-US" sz="2000" dirty="0">
                <a:latin typeface="Book Antiqua" panose="02040602050305030304" pitchFamily="18" charset="0"/>
              </a:rPr>
              <a:t> are those chemical substance which have a </a:t>
            </a:r>
            <a:r>
              <a:rPr lang="en-US" sz="2000" dirty="0">
                <a:solidFill>
                  <a:schemeClr val="accent1"/>
                </a:solidFill>
                <a:latin typeface="Book Antiqua" panose="02040602050305030304" pitchFamily="18" charset="0"/>
              </a:rPr>
              <a:t>bitter taste</a:t>
            </a:r>
            <a:r>
              <a:rPr lang="ar-JO" sz="2000" dirty="0">
                <a:solidFill>
                  <a:schemeClr val="accent1"/>
                </a:solidFill>
                <a:latin typeface="Book Antiqua" panose="02040602050305030304" pitchFamily="18" charset="0"/>
              </a:rPr>
              <a:t> </a:t>
            </a:r>
            <a:r>
              <a:rPr lang="en-US" sz="2000" dirty="0">
                <a:solidFill>
                  <a:schemeClr val="accent1"/>
                </a:solidFill>
                <a:latin typeface="Book Antiqua" panose="02040602050305030304" pitchFamily="18" charset="0"/>
              </a:rPr>
              <a:t> </a:t>
            </a:r>
            <a:r>
              <a:rPr lang="en-US" sz="2000" dirty="0">
                <a:latin typeface="Book Antiqua" panose="02040602050305030304" pitchFamily="18" charset="0"/>
              </a:rPr>
              <a:t>and </a:t>
            </a:r>
            <a:r>
              <a:rPr lang="en-US" sz="2000" dirty="0">
                <a:solidFill>
                  <a:schemeClr val="accent1"/>
                </a:solidFill>
                <a:latin typeface="Book Antiqua" panose="02040602050305030304" pitchFamily="18" charset="0"/>
              </a:rPr>
              <a:t>feel soapy to touch.</a:t>
            </a:r>
          </a:p>
          <a:p>
            <a:pPr marL="0" indent="0">
              <a:lnSpc>
                <a:spcPct val="100000"/>
              </a:lnSpc>
              <a:buNone/>
            </a:pPr>
            <a:r>
              <a:rPr lang="en-US" sz="2000" dirty="0">
                <a:solidFill>
                  <a:schemeClr val="accent1"/>
                </a:solidFill>
                <a:latin typeface="Book Antiqua" panose="02040602050305030304" pitchFamily="18" charset="0"/>
              </a:rPr>
              <a:t> </a:t>
            </a:r>
          </a:p>
          <a:p>
            <a:pPr algn="justLow">
              <a:lnSpc>
                <a:spcPct val="100000"/>
              </a:lnSpc>
            </a:pPr>
            <a:r>
              <a:rPr lang="en-US" sz="2000" dirty="0">
                <a:latin typeface="Book Antiqua" panose="02040602050305030304" pitchFamily="18" charset="0"/>
              </a:rPr>
              <a:t>They have </a:t>
            </a:r>
            <a:r>
              <a:rPr lang="en-US" sz="2000" dirty="0">
                <a:solidFill>
                  <a:schemeClr val="accent1"/>
                </a:solidFill>
                <a:latin typeface="Book Antiqua" panose="02040602050305030304" pitchFamily="18" charset="0"/>
              </a:rPr>
              <a:t>hydroxide</a:t>
            </a:r>
            <a:r>
              <a:rPr lang="en-US" sz="2000" dirty="0">
                <a:latin typeface="Book Antiqua" panose="02040602050305030304" pitchFamily="18" charset="0"/>
              </a:rPr>
              <a:t> in their structure.</a:t>
            </a:r>
          </a:p>
          <a:p>
            <a:pPr algn="justLow">
              <a:lnSpc>
                <a:spcPct val="100000"/>
              </a:lnSpc>
            </a:pPr>
            <a:endParaRPr lang="en-US" altLang="en-US" sz="2000" dirty="0">
              <a:latin typeface="Book Antiqua" panose="02040602050305030304" pitchFamily="18" charset="0"/>
            </a:endParaRPr>
          </a:p>
          <a:p>
            <a:pPr marL="0" indent="0" algn="justLow">
              <a:lnSpc>
                <a:spcPct val="100000"/>
              </a:lnSpc>
              <a:buNone/>
            </a:pPr>
            <a:r>
              <a:rPr lang="en-US" altLang="en-US" sz="2000" dirty="0">
                <a:latin typeface="Book Antiqua" panose="02040602050305030304" pitchFamily="18" charset="0"/>
              </a:rPr>
              <a:t>Ex: Na</a:t>
            </a:r>
            <a:r>
              <a:rPr lang="en-US" altLang="en-US" sz="2000" dirty="0">
                <a:solidFill>
                  <a:srgbClr val="00B0F0"/>
                </a:solidFill>
                <a:latin typeface="Book Antiqua" panose="02040602050305030304" pitchFamily="18" charset="0"/>
              </a:rPr>
              <a:t>OH</a:t>
            </a:r>
            <a:r>
              <a:rPr lang="en-US" altLang="en-US" sz="2000" dirty="0">
                <a:latin typeface="Book Antiqua" panose="02040602050305030304" pitchFamily="18" charset="0"/>
              </a:rPr>
              <a:t> ( sodium hydroxide)</a:t>
            </a:r>
          </a:p>
          <a:p>
            <a:pPr marL="0" indent="0">
              <a:lnSpc>
                <a:spcPct val="100000"/>
              </a:lnSpc>
              <a:buNone/>
            </a:pPr>
            <a:r>
              <a:rPr lang="en-US" altLang="en-US" sz="2000" dirty="0">
                <a:latin typeface="Book Antiqua" panose="02040602050305030304" pitchFamily="18" charset="0"/>
              </a:rPr>
              <a:t>       K</a:t>
            </a:r>
            <a:r>
              <a:rPr lang="en-US" altLang="en-US" sz="2000" dirty="0">
                <a:solidFill>
                  <a:srgbClr val="00B0F0"/>
                </a:solidFill>
                <a:latin typeface="Book Antiqua" panose="02040602050305030304" pitchFamily="18" charset="0"/>
              </a:rPr>
              <a:t>OH</a:t>
            </a:r>
            <a:r>
              <a:rPr lang="en-US" altLang="en-US" sz="1600" dirty="0">
                <a:latin typeface="Book Antiqua" panose="02040602050305030304" pitchFamily="18" charset="0"/>
              </a:rPr>
              <a:t> </a:t>
            </a:r>
            <a:r>
              <a:rPr lang="en-US" altLang="en-US" sz="2000" dirty="0">
                <a:latin typeface="Book Antiqua" panose="02040602050305030304" pitchFamily="18" charset="0"/>
              </a:rPr>
              <a:t>( potassium hydroxide)</a:t>
            </a:r>
            <a:endParaRPr lang="en-US" altLang="en-US" sz="3200" dirty="0"/>
          </a:p>
          <a:p>
            <a:pPr>
              <a:lnSpc>
                <a:spcPct val="100000"/>
              </a:lnSpc>
            </a:pPr>
            <a:endParaRPr lang="en-US" sz="2000" dirty="0">
              <a:latin typeface="Book Antiqua" panose="02040602050305030304" pitchFamily="18" charset="0"/>
            </a:endParaRPr>
          </a:p>
          <a:p>
            <a:pPr marL="0" indent="0">
              <a:lnSpc>
                <a:spcPct val="100000"/>
              </a:lnSpc>
              <a:buNone/>
            </a:pPr>
            <a:endParaRPr lang="en-US" sz="2000" dirty="0">
              <a:solidFill>
                <a:srgbClr val="FF0000"/>
              </a:solidFill>
              <a:latin typeface="Book Antiqua" panose="02040602050305030304" pitchFamily="18" charset="0"/>
            </a:endParaRPr>
          </a:p>
          <a:p>
            <a:pPr marL="0" indent="0">
              <a:lnSpc>
                <a:spcPct val="100000"/>
              </a:lnSpc>
              <a:buNone/>
            </a:pPr>
            <a:endParaRPr lang="en-US" sz="2000" dirty="0">
              <a:solidFill>
                <a:srgbClr val="FF0000"/>
              </a:solidFill>
              <a:latin typeface="Book Antiqua" panose="02040602050305030304" pitchFamily="18" charset="0"/>
            </a:endParaRPr>
          </a:p>
        </p:txBody>
      </p:sp>
      <p:sp>
        <p:nvSpPr>
          <p:cNvPr id="7" name="Rectangle 1">
            <a:extLst>
              <a:ext uri="{FF2B5EF4-FFF2-40B4-BE49-F238E27FC236}">
                <a16:creationId xmlns:a16="http://schemas.microsoft.com/office/drawing/2014/main" id="{547EB4AE-A254-4145-8E68-23BC21FD3D05}"/>
              </a:ext>
            </a:extLst>
          </p:cNvPr>
          <p:cNvSpPr>
            <a:spLocks noGrp="1" noChangeArrowheads="1"/>
          </p:cNvSpPr>
          <p:nvPr>
            <p:ph sz="half" idx="2"/>
          </p:nvPr>
        </p:nvSpPr>
        <p:spPr bwMode="auto">
          <a:xfrm>
            <a:off x="557728" y="2505075"/>
            <a:ext cx="4745792" cy="3262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Low">
              <a:lnSpc>
                <a:spcPct val="100000"/>
              </a:lnSpc>
            </a:pPr>
            <a:r>
              <a:rPr kumimoji="0" lang="en-US" altLang="en-US" sz="2000" i="0" u="none" strike="noStrike" cap="none" normalizeH="0" baseline="0" dirty="0">
                <a:ln>
                  <a:noFill/>
                </a:ln>
                <a:solidFill>
                  <a:srgbClr val="FF0000"/>
                </a:solidFill>
                <a:effectLst/>
                <a:latin typeface="Book Antiqua" panose="02040602050305030304" pitchFamily="18" charset="0"/>
              </a:rPr>
              <a:t>Acids</a:t>
            </a:r>
            <a:r>
              <a:rPr kumimoji="0" lang="en-US" altLang="en-US" sz="2000" i="0" u="none" strike="noStrike" cap="none" normalizeH="0" baseline="0" dirty="0">
                <a:ln>
                  <a:noFill/>
                </a:ln>
                <a:effectLst/>
                <a:latin typeface="Book Antiqua" panose="02040602050305030304" pitchFamily="18" charset="0"/>
              </a:rPr>
              <a:t> are those chemical substances which have a </a:t>
            </a:r>
            <a:r>
              <a:rPr kumimoji="0" lang="en-US" altLang="en-US" sz="2000" i="0" u="none" strike="noStrike" cap="none" normalizeH="0" baseline="0" dirty="0">
                <a:ln>
                  <a:noFill/>
                </a:ln>
                <a:solidFill>
                  <a:srgbClr val="FF0000"/>
                </a:solidFill>
                <a:effectLst/>
                <a:latin typeface="Book Antiqua" panose="02040602050305030304" pitchFamily="18" charset="0"/>
              </a:rPr>
              <a:t>sour taste</a:t>
            </a:r>
            <a:r>
              <a:rPr kumimoji="0" lang="en-US" altLang="en-US" sz="2000" i="0" u="none" strike="noStrike" cap="none" normalizeH="0" baseline="0" dirty="0">
                <a:ln>
                  <a:noFill/>
                </a:ln>
                <a:effectLst/>
                <a:latin typeface="Book Antiqua" panose="02040602050305030304" pitchFamily="18" charset="0"/>
              </a:rPr>
              <a:t>.</a:t>
            </a:r>
          </a:p>
          <a:p>
            <a:pPr algn="justLow">
              <a:lnSpc>
                <a:spcPct val="100000"/>
              </a:lnSpc>
            </a:pPr>
            <a:endParaRPr kumimoji="0" lang="en-US" altLang="en-US" sz="1800" i="0" u="none" strike="noStrike" cap="none" normalizeH="0" baseline="0" dirty="0">
              <a:ln>
                <a:noFill/>
              </a:ln>
              <a:effectLst/>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effectLst/>
              <a:latin typeface="Book Antiqua" panose="02040602050305030304" pitchFamily="18" charset="0"/>
            </a:endParaRPr>
          </a:p>
          <a:p>
            <a:pPr algn="justLow">
              <a:lnSpc>
                <a:spcPct val="100000"/>
              </a:lnSpc>
            </a:pPr>
            <a:r>
              <a:rPr kumimoji="0" lang="en-US" altLang="en-US" sz="2000" i="0" u="none" strike="noStrike" cap="none" normalizeH="0" baseline="0" dirty="0">
                <a:ln>
                  <a:noFill/>
                </a:ln>
                <a:effectLst/>
                <a:latin typeface="Book Antiqua" panose="02040602050305030304" pitchFamily="18" charset="0"/>
              </a:rPr>
              <a:t>They have </a:t>
            </a:r>
            <a:r>
              <a:rPr kumimoji="0" lang="en-US" altLang="en-US" sz="2000" i="0" u="none" strike="noStrike" cap="none" normalizeH="0" baseline="0" dirty="0">
                <a:ln>
                  <a:noFill/>
                </a:ln>
                <a:solidFill>
                  <a:srgbClr val="FF0000"/>
                </a:solidFill>
                <a:effectLst/>
                <a:latin typeface="Book Antiqua" panose="02040602050305030304" pitchFamily="18" charset="0"/>
              </a:rPr>
              <a:t>hydrogen</a:t>
            </a:r>
            <a:r>
              <a:rPr kumimoji="0" lang="en-US" altLang="en-US" sz="2000" i="0" u="none" strike="noStrike" cap="none" normalizeH="0" baseline="0" dirty="0">
                <a:ln>
                  <a:noFill/>
                </a:ln>
                <a:effectLst/>
                <a:latin typeface="Book Antiqua" panose="02040602050305030304" pitchFamily="18" charset="0"/>
              </a:rPr>
              <a:t> in their structure</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effectLst/>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effectLst/>
                <a:latin typeface="Book Antiqua" panose="02040602050305030304" pitchFamily="18" charset="0"/>
              </a:rPr>
              <a:t>Ex: </a:t>
            </a:r>
            <a:r>
              <a:rPr kumimoji="0" lang="en-US" altLang="en-US" sz="2000" i="0" u="none" strike="noStrike" cap="none" normalizeH="0" baseline="0" dirty="0">
                <a:ln>
                  <a:noFill/>
                </a:ln>
                <a:solidFill>
                  <a:srgbClr val="FF0000"/>
                </a:solidFill>
                <a:effectLst/>
                <a:latin typeface="Book Antiqua" panose="02040602050305030304" pitchFamily="18" charset="0"/>
              </a:rPr>
              <a:t>H</a:t>
            </a:r>
            <a:r>
              <a:rPr kumimoji="0" lang="en-US" altLang="en-US" sz="2000" i="0" u="none" strike="noStrike" cap="none" normalizeH="0" baseline="0" dirty="0">
                <a:ln>
                  <a:noFill/>
                </a:ln>
                <a:effectLst/>
                <a:latin typeface="Book Antiqua" panose="02040602050305030304" pitchFamily="18" charset="0"/>
              </a:rPr>
              <a:t>Cl ( hydrochloric acid)</a:t>
            </a:r>
          </a:p>
          <a:p>
            <a:pPr marL="0" indent="0" algn="justLow">
              <a:lnSpc>
                <a:spcPct val="100000"/>
              </a:lnSpc>
              <a:buFontTx/>
              <a:buNone/>
            </a:pPr>
            <a:r>
              <a:rPr lang="en-US" altLang="en-US" sz="2000" dirty="0">
                <a:solidFill>
                  <a:srgbClr val="FF0000"/>
                </a:solidFill>
                <a:latin typeface="Book Antiqua" panose="02040602050305030304" pitchFamily="18" charset="0"/>
              </a:rPr>
              <a:t>       </a:t>
            </a:r>
            <a:r>
              <a:rPr kumimoji="0" lang="en-US" altLang="en-US" sz="2000" i="0" u="none" strike="noStrike" cap="none" normalizeH="0" baseline="0" dirty="0">
                <a:ln>
                  <a:noFill/>
                </a:ln>
                <a:solidFill>
                  <a:srgbClr val="FF0000"/>
                </a:solidFill>
                <a:effectLst/>
                <a:latin typeface="Book Antiqua" panose="02040602050305030304" pitchFamily="18" charset="0"/>
              </a:rPr>
              <a:t>H</a:t>
            </a:r>
            <a:r>
              <a:rPr kumimoji="0" lang="en-US" altLang="en-US" sz="1400" i="0" u="none" strike="noStrike" cap="none" normalizeH="0" baseline="0" dirty="0">
                <a:ln>
                  <a:noFill/>
                </a:ln>
                <a:effectLst/>
                <a:latin typeface="Book Antiqua" panose="02040602050305030304" pitchFamily="18" charset="0"/>
              </a:rPr>
              <a:t>2</a:t>
            </a:r>
            <a:r>
              <a:rPr kumimoji="0" lang="en-US" altLang="en-US" sz="2000" i="0" u="none" strike="noStrike" cap="none" normalizeH="0" baseline="0" dirty="0">
                <a:ln>
                  <a:noFill/>
                </a:ln>
                <a:effectLst/>
                <a:latin typeface="Book Antiqua" panose="02040602050305030304" pitchFamily="18" charset="0"/>
              </a:rPr>
              <a:t>SO</a:t>
            </a:r>
            <a:r>
              <a:rPr kumimoji="0" lang="en-US" altLang="en-US" sz="1600" i="0" u="none" strike="noStrike" cap="none" normalizeH="0" baseline="0" dirty="0">
                <a:ln>
                  <a:noFill/>
                </a:ln>
                <a:effectLst/>
                <a:latin typeface="Book Antiqua" panose="02040602050305030304" pitchFamily="18" charset="0"/>
              </a:rPr>
              <a:t>4 </a:t>
            </a:r>
            <a:r>
              <a:rPr kumimoji="0" lang="en-US" altLang="en-US" sz="2000" i="0" u="none" strike="noStrike" cap="none" normalizeH="0" baseline="0" dirty="0">
                <a:ln>
                  <a:noFill/>
                </a:ln>
                <a:effectLst/>
                <a:latin typeface="Book Antiqua" panose="02040602050305030304" pitchFamily="18" charset="0"/>
              </a:rPr>
              <a:t>( sulfuric acid)</a:t>
            </a:r>
          </a:p>
          <a:p>
            <a:pPr marL="0" indent="0" algn="justLow">
              <a:lnSpc>
                <a:spcPct val="100000"/>
              </a:lnSpc>
              <a:buFontTx/>
              <a:buNone/>
            </a:pPr>
            <a:endParaRPr kumimoji="0" lang="en-US" altLang="en-US" sz="3200" i="0" u="none" strike="noStrike" cap="none" normalizeH="0" baseline="0" dirty="0">
              <a:ln>
                <a:noFill/>
              </a:ln>
              <a:effectLst/>
            </a:endParaRPr>
          </a:p>
        </p:txBody>
      </p:sp>
    </p:spTree>
    <p:extLst>
      <p:ext uri="{BB962C8B-B14F-4D97-AF65-F5344CB8AC3E}">
        <p14:creationId xmlns:p14="http://schemas.microsoft.com/office/powerpoint/2010/main" val="692206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9252</TotalTime>
  <Words>1458</Words>
  <Application>Microsoft Office PowerPoint</Application>
  <PresentationFormat>Widescreen</PresentationFormat>
  <Paragraphs>207</Paragraphs>
  <Slides>29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Book Antiqua</vt:lpstr>
      <vt:lpstr>Calibri</vt:lpstr>
      <vt:lpstr>Calibri Light</vt:lpstr>
      <vt:lpstr>Open Sans</vt:lpstr>
      <vt:lpstr>ProximaNovaA-Regular</vt:lpstr>
      <vt:lpstr>Times New Roman</vt:lpstr>
      <vt:lpstr>Wingdings</vt:lpstr>
      <vt:lpstr>Office Theme</vt:lpstr>
      <vt:lpstr>PowerPoint Presentation</vt:lpstr>
      <vt:lpstr>PowerPoint Presentation</vt:lpstr>
      <vt:lpstr>Acids </vt:lpstr>
      <vt:lpstr>Danger – corrosive materials </vt:lpstr>
      <vt:lpstr>Acids </vt:lpstr>
      <vt:lpstr>PowerPoint Presentation</vt:lpstr>
      <vt:lpstr>Bases</vt:lpstr>
      <vt:lpstr>Bases</vt:lpstr>
      <vt:lpstr>PowerPoint Presentation</vt:lpstr>
      <vt:lpstr>Salts</vt:lpstr>
      <vt:lpstr>ACIDS, BASES &amp; SALTS </vt:lpstr>
      <vt:lpstr> </vt:lpstr>
      <vt:lpstr> Learning Check  </vt:lpstr>
      <vt:lpstr>Answers</vt:lpstr>
      <vt:lpstr>Identifying and measuring acids and bases</vt:lpstr>
      <vt:lpstr>Acid-Base strength</vt:lpstr>
      <vt:lpstr>PowerPoint Presentation</vt:lpstr>
      <vt:lpstr>PowerPoint Presentation</vt:lpstr>
      <vt:lpstr>How to Classify acids and bases?</vt:lpstr>
      <vt:lpstr>Types of indicators</vt:lpstr>
      <vt:lpstr>Types of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dc:creator>
  <cp:lastModifiedBy>R.Saman</cp:lastModifiedBy>
  <cp:revision>69</cp:revision>
  <dcterms:created xsi:type="dcterms:W3CDTF">2020-11-25T15:40:35Z</dcterms:created>
  <dcterms:modified xsi:type="dcterms:W3CDTF">2023-02-20T06:43:16Z</dcterms:modified>
</cp:coreProperties>
</file>