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7" r:id="rId2"/>
    <p:sldMasterId id="2147483658" r:id="rId3"/>
    <p:sldMasterId id="2147483659" r:id="rId4"/>
    <p:sldMasterId id="2147483660" r:id="rId5"/>
    <p:sldMasterId id="2147483661" r:id="rId6"/>
    <p:sldMasterId id="2147483662" r:id="rId7"/>
  </p:sldMasterIdLst>
  <p:notesMasterIdLst>
    <p:notesMasterId r:id="rId2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000000"/>
          </p15:clr>
        </p15:guide>
        <p15:guide id="2" pos="2903">
          <p15:clr>
            <a:srgbClr val="000000"/>
          </p15:clr>
        </p15:guide>
        <p15:guide id="3" pos="317">
          <p15:clr>
            <a:srgbClr val="000000"/>
          </p15:clr>
        </p15:guide>
        <p15:guide id="4" orient="horz" pos="3929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23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59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37"/>
        <p:guide pos="2903"/>
        <p:guide pos="317"/>
        <p:guide orient="horz" pos="3929"/>
        <p:guide pos="5420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00" cy="13257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body" idx="1"/>
          </p:nvPr>
        </p:nvSpPr>
        <p:spPr>
          <a:xfrm>
            <a:off x="481012" y="2014537"/>
            <a:ext cx="8181900" cy="43512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00" cy="15957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body" idx="1"/>
          </p:nvPr>
        </p:nvSpPr>
        <p:spPr>
          <a:xfrm>
            <a:off x="457197" y="2153354"/>
            <a:ext cx="8220000" cy="42426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3703200" cy="40233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body" idx="2"/>
          </p:nvPr>
        </p:nvSpPr>
        <p:spPr>
          <a:xfrm>
            <a:off x="4663440" y="1845735"/>
            <a:ext cx="3703200" cy="40233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nit Title Slide">
  <p:cSld name="Planit 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600" cy="6552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>
            <a:spLocks noGrp="1"/>
          </p:cNvSpPr>
          <p:nvPr>
            <p:ph type="body" idx="1"/>
          </p:nvPr>
        </p:nvSpPr>
        <p:spPr>
          <a:xfrm>
            <a:off x="1654969" y="3199950"/>
            <a:ext cx="5834100" cy="5439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100" cy="23877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100" cy="16557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400"/>
              <a:buNone/>
              <a:defRPr sz="2400">
                <a:latin typeface="NTR"/>
                <a:ea typeface="NTR"/>
                <a:cs typeface="NTR"/>
                <a:sym typeface="NTR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3437" y="6700837"/>
            <a:ext cx="584200" cy="84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3000" cy="1150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3000" cy="43878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57200" y="438150"/>
            <a:ext cx="8220000" cy="5958000"/>
          </a:xfrm>
          <a:prstGeom prst="roundRect">
            <a:avLst>
              <a:gd name="adj" fmla="val 572"/>
            </a:avLst>
          </a:prstGeom>
          <a:solidFill>
            <a:schemeClr val="lt1">
              <a:alpha val="89800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3000" cy="1150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3000" cy="43878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3175" y="6400800"/>
            <a:ext cx="9140700" cy="457200"/>
          </a:xfrm>
          <a:prstGeom prst="rect">
            <a:avLst/>
          </a:prstGeom>
          <a:solidFill>
            <a:srgbClr val="7A11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0" y="6334125"/>
            <a:ext cx="9142500" cy="63600"/>
          </a:xfrm>
          <a:prstGeom prst="rect">
            <a:avLst/>
          </a:prstGeom>
          <a:solidFill>
            <a:srgbClr val="A217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3" name="Google Shape;23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3000" cy="1150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3000" cy="43878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3000" cy="1150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3000" cy="43878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3000" cy="1150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3000" cy="43878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457200" y="438150"/>
            <a:ext cx="8220000" cy="5958000"/>
          </a:xfrm>
          <a:prstGeom prst="roundRect">
            <a:avLst>
              <a:gd name="adj" fmla="val 572"/>
            </a:avLst>
          </a:prstGeom>
          <a:solidFill>
            <a:schemeClr val="lt1">
              <a:alpha val="89800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3000" cy="1150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3000" cy="43878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3437" y="6700837"/>
            <a:ext cx="584200" cy="8413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3000" cy="1150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3000" cy="43878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801b5335-a5ef-4d53-8f21-7bde8fb2cbd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e.kahoot.it/details/3ca096ec-0506-46d3-94ad-c554790ed33e" TargetMode="External"/><Relationship Id="rId4" Type="http://schemas.openxmlformats.org/officeDocument/2006/relationships/hyperlink" Target="https://create.kahoot.it/details/4b207481-1736-4b4d-8211-b4b47e38247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0" y="655637"/>
            <a:ext cx="9144000" cy="1112700"/>
          </a:xfrm>
          <a:prstGeom prst="rect">
            <a:avLst/>
          </a:prstGeom>
          <a:solidFill>
            <a:srgbClr val="FEFEFE">
              <a:alpha val="6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70" name="Google Shape;70;p16"/>
          <p:cNvSpPr>
            <a:spLocks noGrp="1"/>
          </p:cNvSpPr>
          <p:nvPr>
            <p:ph type="title"/>
          </p:nvPr>
        </p:nvSpPr>
        <p:spPr>
          <a:xfrm>
            <a:off x="628650" y="582612"/>
            <a:ext cx="7886700" cy="1325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TR"/>
              <a:buNone/>
            </a:pPr>
            <a:r>
              <a:rPr lang="en-US" sz="54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Apostrophes</a:t>
            </a:r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8312" y="5975350"/>
            <a:ext cx="587375" cy="37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755650" y="2024062"/>
            <a:ext cx="3726000" cy="32115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4683125" y="2024062"/>
            <a:ext cx="3726000" cy="32115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80" name="Google Shape;180;p25"/>
          <p:cNvSpPr>
            <a:spLocks noGrp="1"/>
          </p:cNvSpPr>
          <p:nvPr>
            <p:ph type="title"/>
          </p:nvPr>
        </p:nvSpPr>
        <p:spPr>
          <a:xfrm>
            <a:off x="457200" y="630237"/>
            <a:ext cx="8220000" cy="87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Showing Possession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925512" y="1463675"/>
            <a:ext cx="7365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More examples are shown below:</a:t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1184275" y="4735512"/>
            <a:ext cx="2868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rabbits’ 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hutch is messy.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4816475" y="4586287"/>
            <a:ext cx="345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houses’ 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chimneys are all made from brick.</a:t>
            </a: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 r="2505" b="6707"/>
          <a:stretch/>
        </p:blipFill>
        <p:spPr>
          <a:xfrm>
            <a:off x="4826000" y="2144712"/>
            <a:ext cx="3392487" cy="2427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2330450" y="5908675"/>
            <a:ext cx="45720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lay"/>
              <a:buNone/>
            </a:pPr>
            <a:r>
              <a:rPr lang="en-US" sz="600" b="0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Photos courtesy of JohnSeb hughrocks (@flickr.com) - granted under creative commons licence - attribution</a:t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5">
            <a:alphaModFix/>
          </a:blip>
          <a:srcRect b="4816"/>
          <a:stretch/>
        </p:blipFill>
        <p:spPr>
          <a:xfrm>
            <a:off x="922337" y="2141537"/>
            <a:ext cx="3392486" cy="24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/>
        </p:nvSpPr>
        <p:spPr>
          <a:xfrm>
            <a:off x="4741862" y="3382962"/>
            <a:ext cx="3654300" cy="2709900"/>
          </a:xfrm>
          <a:prstGeom prst="rect">
            <a:avLst/>
          </a:prstGeom>
          <a:solidFill>
            <a:srgbClr val="647C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755650" y="3382962"/>
            <a:ext cx="3852900" cy="2709900"/>
          </a:xfrm>
          <a:prstGeom prst="rect">
            <a:avLst/>
          </a:prstGeom>
          <a:solidFill>
            <a:srgbClr val="BFCF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755650" y="2024062"/>
            <a:ext cx="2465400" cy="12081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3343275" y="2024062"/>
            <a:ext cx="2465400" cy="12081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5930900" y="2024062"/>
            <a:ext cx="2465400" cy="12081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97" name="Google Shape;197;p26"/>
          <p:cNvSpPr>
            <a:spLocks noGrp="1"/>
          </p:cNvSpPr>
          <p:nvPr>
            <p:ph type="title"/>
          </p:nvPr>
        </p:nvSpPr>
        <p:spPr>
          <a:xfrm>
            <a:off x="457200" y="630237"/>
            <a:ext cx="8220000" cy="87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Showing Possession</a:t>
            </a:r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0787" y="615950"/>
            <a:ext cx="86518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768350" y="3486150"/>
            <a:ext cx="3741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Watch the following short film to check your understanding:</a:t>
            </a: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1344612" y="1503362"/>
            <a:ext cx="6527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Look at the following sentences and decide which one is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correct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.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692150" y="2155825"/>
            <a:ext cx="25941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1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Example A: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Through the trees, the bats’ noses glistened.</a:t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3455987" y="2155825"/>
            <a:ext cx="23052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1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Example B: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Through the trees, the bat’s noses glistened.</a:t>
            </a:r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5761037" y="2128837"/>
            <a:ext cx="25305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Example C:</a:t>
            </a: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Through the trees, the bats nose’s glistened.</a:t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9662" y="4722812"/>
            <a:ext cx="2049461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 rotWithShape="1">
          <a:blip r:embed="rId5">
            <a:alphaModFix/>
          </a:blip>
          <a:srcRect l="20516" t="20369" r="17445" b="21399"/>
          <a:stretch/>
        </p:blipFill>
        <p:spPr>
          <a:xfrm>
            <a:off x="1185862" y="4206875"/>
            <a:ext cx="2992439" cy="17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/>
          <p:nvPr/>
        </p:nvSpPr>
        <p:spPr>
          <a:xfrm>
            <a:off x="2328862" y="4722812"/>
            <a:ext cx="658800" cy="658800"/>
          </a:xfrm>
          <a:prstGeom prst="ellipse">
            <a:avLst/>
          </a:prstGeom>
          <a:solidFill>
            <a:srgbClr val="647C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07" name="Google Shape;207;p26"/>
          <p:cNvSpPr/>
          <p:nvPr/>
        </p:nvSpPr>
        <p:spPr>
          <a:xfrm rot="5400000">
            <a:off x="2511350" y="4886363"/>
            <a:ext cx="357300" cy="30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2037" y="3516312"/>
            <a:ext cx="1611312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41875" y="4479925"/>
            <a:ext cx="1816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75437" y="3554412"/>
            <a:ext cx="1563687" cy="93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00" cy="159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Apostrophes (contractions)</a:t>
            </a:r>
            <a:endParaRPr/>
          </a:p>
        </p:txBody>
      </p:sp>
      <p:sp>
        <p:nvSpPr>
          <p:cNvPr id="216" name="Google Shape;216;p27"/>
          <p:cNvSpPr>
            <a:spLocks noGrp="1"/>
          </p:cNvSpPr>
          <p:nvPr>
            <p:ph type="body" idx="1"/>
          </p:nvPr>
        </p:nvSpPr>
        <p:spPr>
          <a:xfrm>
            <a:off x="457200" y="2152650"/>
            <a:ext cx="8220000" cy="4243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We sometimes join two words together and miss out some letters. We call these words contractions. 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(To contract means to shorten.)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b="0" i="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196975"/>
            <a:ext cx="8583611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395287" y="3284537"/>
            <a:ext cx="25923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This is a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contraction. I'm 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is short for I am.</a:t>
            </a:r>
            <a:endParaRPr sz="1800" b="1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5651500" y="3644900"/>
            <a:ext cx="26655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This is a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contraction. We're 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is short for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we are.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b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</a:b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>
            <a:spLocks noGrp="1"/>
          </p:cNvSpPr>
          <p:nvPr>
            <p:ph type="body" idx="1"/>
          </p:nvPr>
        </p:nvSpPr>
        <p:spPr>
          <a:xfrm>
            <a:off x="822325" y="1846262"/>
            <a:ext cx="3703500" cy="402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Don’t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Didn’t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can’t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Couldn’t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Aren’t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Won’t</a:t>
            </a:r>
            <a:endParaRPr/>
          </a:p>
        </p:txBody>
      </p:sp>
      <p:sp>
        <p:nvSpPr>
          <p:cNvPr id="230" name="Google Shape;230;p29"/>
          <p:cNvSpPr>
            <a:spLocks noGrp="1"/>
          </p:cNvSpPr>
          <p:nvPr>
            <p:ph type="body" idx="2"/>
          </p:nvPr>
        </p:nvSpPr>
        <p:spPr>
          <a:xfrm>
            <a:off x="4664075" y="1846262"/>
            <a:ext cx="3702000" cy="402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Do not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Did not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not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Could not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Are not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Will not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>
            <a:spLocks noGrp="1"/>
          </p:cNvSpPr>
          <p:nvPr>
            <p:ph type="body" idx="1"/>
          </p:nvPr>
        </p:nvSpPr>
        <p:spPr>
          <a:xfrm>
            <a:off x="822325" y="1846262"/>
            <a:ext cx="3703500" cy="402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Char char="•"/>
            </a:pPr>
            <a:r>
              <a:rPr lang="en-US" sz="3100" b="1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'm</a:t>
            </a:r>
            <a:r>
              <a:rPr lang="en-US" sz="31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 is short for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Char char="•"/>
            </a:pPr>
            <a:r>
              <a:rPr lang="en-US" sz="3100" b="1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've </a:t>
            </a:r>
            <a:r>
              <a:rPr lang="en-US" sz="31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is short for</a:t>
            </a:r>
            <a:endParaRPr sz="3100" b="1" i="0" u="none" strike="noStrike" cap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Char char="•"/>
            </a:pPr>
            <a:r>
              <a:rPr lang="en-US" sz="3100" b="1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's</a:t>
            </a:r>
            <a:r>
              <a:rPr lang="en-US" sz="31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 is short for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Char char="•"/>
            </a:pPr>
            <a:r>
              <a:rPr lang="en-US" sz="3100" b="1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're </a:t>
            </a:r>
            <a:r>
              <a:rPr lang="en-US" sz="31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is short for</a:t>
            </a:r>
            <a:endParaRPr sz="3100" b="1" i="0" u="none" strike="noStrike" cap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Char char="•"/>
            </a:pPr>
            <a:r>
              <a:rPr lang="en-US" sz="3100" b="1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'II</a:t>
            </a:r>
            <a:r>
              <a:rPr lang="en-US" sz="31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 is short for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Char char="•"/>
            </a:pPr>
            <a:r>
              <a:rPr lang="en-US" sz="3100" b="1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'd</a:t>
            </a:r>
            <a:r>
              <a:rPr lang="en-US" sz="31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 is short for</a:t>
            </a:r>
            <a:endParaRPr sz="3100" b="1" i="0" u="none" strike="noStrike" cap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None/>
            </a:pPr>
            <a:br>
              <a:rPr lang="en-US" sz="3100" b="1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</a:br>
            <a:endParaRPr/>
          </a:p>
          <a:p>
            <a:pPr marL="228600" marR="0" lvl="0" indent="-31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None/>
            </a:pPr>
            <a:endParaRPr sz="3100" b="1" i="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36" name="Google Shape;236;p30"/>
          <p:cNvSpPr>
            <a:spLocks noGrp="1"/>
          </p:cNvSpPr>
          <p:nvPr>
            <p:ph type="body" idx="2"/>
          </p:nvPr>
        </p:nvSpPr>
        <p:spPr>
          <a:xfrm>
            <a:off x="4664075" y="1846262"/>
            <a:ext cx="3702000" cy="402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None/>
            </a:pPr>
            <a:r>
              <a:rPr lang="en-US" sz="3100" b="1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am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None/>
            </a:pPr>
            <a:r>
              <a:rPr lang="en-US" sz="3100" b="1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have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None/>
            </a:pPr>
            <a:r>
              <a:rPr lang="en-US" sz="3100" b="1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Is or has</a:t>
            </a:r>
            <a:endParaRPr sz="3100" b="1" i="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None/>
            </a:pPr>
            <a:r>
              <a:rPr lang="en-US" sz="3100" b="1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are</a:t>
            </a:r>
            <a:endParaRPr sz="3100" b="1" i="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None/>
            </a:pPr>
            <a:r>
              <a:rPr lang="en-US" sz="3100" b="1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will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100"/>
              <a:buFont typeface="Arial"/>
              <a:buNone/>
            </a:pPr>
            <a:r>
              <a:rPr lang="en-US" sz="3100" b="1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would or had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>
            <a:spLocks noGrp="1"/>
          </p:cNvSpPr>
          <p:nvPr>
            <p:ph type="body" idx="1"/>
          </p:nvPr>
        </p:nvSpPr>
        <p:spPr>
          <a:xfrm>
            <a:off x="292100" y="476250"/>
            <a:ext cx="8181900" cy="435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https://youtu.be/vc5quu-Ma7U</a:t>
            </a:r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708025" y="1728787"/>
            <a:ext cx="7348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https://youtu.be/sEGPVtxesjM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>
            <a:spLocks noGrp="1"/>
          </p:cNvSpPr>
          <p:nvPr>
            <p:ph type="body" idx="1"/>
          </p:nvPr>
        </p:nvSpPr>
        <p:spPr>
          <a:xfrm>
            <a:off x="481012" y="219075"/>
            <a:ext cx="8181900" cy="614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NTR"/>
                <a:ea typeface="NTR"/>
                <a:cs typeface="NTR"/>
                <a:sym typeface="NTR"/>
                <a:hlinkClick r:id="rId3"/>
              </a:rPr>
              <a:t>https://create.kahoot.it/details/801b5335-a5ef-4d53-8f21-7bde8fb2cbd8</a:t>
            </a:r>
            <a:endParaRPr dirty="0"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NTR"/>
                <a:ea typeface="NTR"/>
                <a:cs typeface="NTR"/>
                <a:sym typeface="NTR"/>
                <a:hlinkClick r:id="rId4"/>
              </a:rPr>
              <a:t>https://create.kahoot.it/details/4b207481-1736-4b4d-8211-b4b47e382479</a:t>
            </a:r>
            <a:endParaRPr dirty="0"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NTR"/>
                <a:ea typeface="NTR"/>
                <a:cs typeface="NTR"/>
                <a:sym typeface="NTR"/>
                <a:hlinkClick r:id="rId5"/>
              </a:rPr>
              <a:t>https://create.kahoot.it/details/3ca096ec-0506-46d3-94ad-c554790ed33e</a:t>
            </a:r>
            <a:endParaRPr dirty="0"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https://www.liveworksheets.com/worksheets/en/English_language/Contractions/Contractions_vt1238941vl</a:t>
            </a:r>
            <a:endParaRPr dirty="0"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https://www.liveworksheets.com/worksheets/en/English_as_a_Second_Language_(ESL)/Possessives/Possessive_Nouns_vo436133ry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3">
            <a:alphaModFix/>
          </a:blip>
          <a:srcRect l="48063" t="39246" r="8478" b="28382"/>
          <a:stretch/>
        </p:blipFill>
        <p:spPr>
          <a:xfrm>
            <a:off x="4391025" y="2754312"/>
            <a:ext cx="3973511" cy="205422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/>
        </p:nvSpPr>
        <p:spPr>
          <a:xfrm>
            <a:off x="755650" y="5084762"/>
            <a:ext cx="7632600" cy="1000200"/>
          </a:xfrm>
          <a:prstGeom prst="rect">
            <a:avLst/>
          </a:prstGeom>
          <a:solidFill>
            <a:srgbClr val="9AB0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755650" y="2733675"/>
            <a:ext cx="3349500" cy="2095500"/>
          </a:xfrm>
          <a:prstGeom prst="rect">
            <a:avLst/>
          </a:prstGeom>
          <a:solidFill>
            <a:srgbClr val="AAB8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755650" y="1581150"/>
            <a:ext cx="7632600" cy="958800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1" name="Google Shape;91;p19"/>
          <p:cNvSpPr>
            <a:spLocks noGrp="1"/>
          </p:cNvSpPr>
          <p:nvPr>
            <p:ph type="title"/>
          </p:nvPr>
        </p:nvSpPr>
        <p:spPr>
          <a:xfrm>
            <a:off x="457200" y="630237"/>
            <a:ext cx="8220000" cy="87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Showing Possession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815975" y="2989262"/>
            <a:ext cx="32289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When we are talking about one thing we call this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For example, a man or a bike.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79475" y="5262562"/>
            <a:ext cx="7385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When we need to say that something belongs to something singular, we put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an apostrophe and then an ‘s’ at the end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of the name that it belongs to.</a:t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1023937" y="1735137"/>
            <a:ext cx="716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Apostrophes can be used to show that something belongs to someone or something. This is called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possession. 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2812" y="2828925"/>
            <a:ext cx="33115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752475" y="1841500"/>
            <a:ext cx="2430600" cy="1443000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3094037" y="1841500"/>
            <a:ext cx="2722500" cy="1443000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2940050" y="1846262"/>
            <a:ext cx="270000" cy="14382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l="8274" t="49884" r="8224" b="8156"/>
          <a:stretch/>
        </p:blipFill>
        <p:spPr>
          <a:xfrm>
            <a:off x="752475" y="3498850"/>
            <a:ext cx="7635874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6037262" y="1841500"/>
            <a:ext cx="2351100" cy="1443000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06" name="Google Shape;106;p20"/>
          <p:cNvSpPr>
            <a:spLocks noGrp="1"/>
          </p:cNvSpPr>
          <p:nvPr>
            <p:ph type="title"/>
          </p:nvPr>
        </p:nvSpPr>
        <p:spPr>
          <a:xfrm>
            <a:off x="457200" y="630237"/>
            <a:ext cx="8220000" cy="87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Showing Possession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855662" y="1987550"/>
            <a:ext cx="19701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</a:pPr>
            <a:r>
              <a:rPr lang="en-US" sz="16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Noun: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man’s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bike.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3182937" y="1336675"/>
            <a:ext cx="2825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Look at the examples below: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265487" y="1965325"/>
            <a:ext cx="25449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Noun: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bike’s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handlebars were bent in the crash.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6037262" y="1965325"/>
            <a:ext cx="2331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 Noun: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India’s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national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flag has three horizontal stripes.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5">
            <a:alphaModFix/>
          </a:blip>
          <a:srcRect b="4214"/>
          <a:stretch/>
        </p:blipFill>
        <p:spPr>
          <a:xfrm>
            <a:off x="752475" y="2978150"/>
            <a:ext cx="4503737" cy="312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5">
            <a:alphaModFix/>
          </a:blip>
          <a:srcRect t="88524" b="4216"/>
          <a:stretch/>
        </p:blipFill>
        <p:spPr>
          <a:xfrm>
            <a:off x="3884612" y="5870575"/>
            <a:ext cx="4503737" cy="23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2887662" y="2279650"/>
            <a:ext cx="4350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</a:pPr>
            <a:r>
              <a:rPr lang="en-US" sz="16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766762" y="2189162"/>
            <a:ext cx="3149700" cy="3474900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127500" y="4640262"/>
            <a:ext cx="4260900" cy="10239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127500" y="2189162"/>
            <a:ext cx="4260900" cy="10239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4127500" y="3411537"/>
            <a:ext cx="4260900" cy="10254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3" name="Google Shape;123;p21"/>
          <p:cNvSpPr>
            <a:spLocks noGrp="1"/>
          </p:cNvSpPr>
          <p:nvPr>
            <p:ph type="title"/>
          </p:nvPr>
        </p:nvSpPr>
        <p:spPr>
          <a:xfrm>
            <a:off x="457200" y="630237"/>
            <a:ext cx="8220000" cy="87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Showing Possession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4300537" y="2384425"/>
            <a:ext cx="3798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For example, a pack of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wolves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or a group of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countries.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909637" y="1487487"/>
            <a:ext cx="7405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When we are talking about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more than one thing 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we call this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plural.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4554537" y="3594100"/>
            <a:ext cx="3449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If the noun is plural and ends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in –s, add only an apostrophe.</a:t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4608512" y="4829175"/>
            <a:ext cx="3341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For example, 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wolves’ 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prey was a deer.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4175" y="2544762"/>
            <a:ext cx="2112963" cy="264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650" y="2714625"/>
            <a:ext cx="2238375" cy="27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/>
        </p:nvSpPr>
        <p:spPr>
          <a:xfrm>
            <a:off x="755650" y="2063750"/>
            <a:ext cx="7632600" cy="3268800"/>
          </a:xfrm>
          <a:prstGeom prst="rect">
            <a:avLst/>
          </a:prstGeom>
          <a:solidFill>
            <a:srgbClr val="647C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1087437" y="3935412"/>
            <a:ext cx="3345000" cy="819300"/>
          </a:xfrm>
          <a:prstGeom prst="rect">
            <a:avLst/>
          </a:prstGeom>
          <a:solidFill>
            <a:srgbClr val="CEDA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1087437" y="2451100"/>
            <a:ext cx="3345000" cy="819300"/>
          </a:xfrm>
          <a:prstGeom prst="rect">
            <a:avLst/>
          </a:prstGeom>
          <a:solidFill>
            <a:srgbClr val="CEDA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38" name="Google Shape;138;p22"/>
          <p:cNvSpPr>
            <a:spLocks noGrp="1"/>
          </p:cNvSpPr>
          <p:nvPr>
            <p:ph type="title"/>
          </p:nvPr>
        </p:nvSpPr>
        <p:spPr>
          <a:xfrm>
            <a:off x="457200" y="630237"/>
            <a:ext cx="8220000" cy="87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Showing Possession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909637" y="1487487"/>
            <a:ext cx="7405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If the noun is plural and does not end in -s, add –’s.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1266825" y="4021137"/>
            <a:ext cx="2924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geese’s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flight in formation was amazing.</a:t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1284287" y="2536825"/>
            <a:ext cx="289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children’s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play is on Friday evening.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4087" y="2192337"/>
            <a:ext cx="3348038" cy="302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/>
        </p:nvSpPr>
        <p:spPr>
          <a:xfrm>
            <a:off x="755650" y="2881312"/>
            <a:ext cx="3726000" cy="32115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4683125" y="2881312"/>
            <a:ext cx="3726000" cy="32115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t="1923" b="2847"/>
          <a:stretch/>
        </p:blipFill>
        <p:spPr>
          <a:xfrm>
            <a:off x="4851400" y="3006725"/>
            <a:ext cx="3389311" cy="242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755650" y="1947862"/>
            <a:ext cx="7632600" cy="779400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52" name="Google Shape;152;p23"/>
          <p:cNvSpPr>
            <a:spLocks noGrp="1"/>
          </p:cNvSpPr>
          <p:nvPr>
            <p:ph type="title"/>
          </p:nvPr>
        </p:nvSpPr>
        <p:spPr>
          <a:xfrm>
            <a:off x="457200" y="630237"/>
            <a:ext cx="8220000" cy="87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Showing Possession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860425" y="2012950"/>
            <a:ext cx="7431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If the noun ends with an ‘s’, we still show an apostrophe of possession but without adding another ‘s’ after it.</a:t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925512" y="1463675"/>
            <a:ext cx="7365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However, plural nouns can be spelt using a variety of different letter endings. </a:t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5">
            <a:alphaModFix/>
          </a:blip>
          <a:srcRect l="305" r="7032"/>
          <a:stretch/>
        </p:blipFill>
        <p:spPr>
          <a:xfrm>
            <a:off x="914400" y="3006725"/>
            <a:ext cx="3408362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996950" y="5594350"/>
            <a:ext cx="32433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ponies’ </a:t>
            </a: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diet is mostly grass.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4816475" y="5445125"/>
            <a:ext cx="345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boys’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fancy dress costumes were so good!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1331912" y="6032500"/>
            <a:ext cx="65532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lay"/>
              <a:buNone/>
            </a:pPr>
            <a:r>
              <a:rPr lang="en-US" sz="600" b="0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Photos courtesy of David Masters and epSos.de (@flickr.com) - granted under creative commons licence - attribution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/>
        </p:nvSpPr>
        <p:spPr>
          <a:xfrm>
            <a:off x="755650" y="2024062"/>
            <a:ext cx="3726000" cy="32115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4683125" y="2024062"/>
            <a:ext cx="3726000" cy="3211500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66" name="Google Shape;166;p24"/>
          <p:cNvSpPr>
            <a:spLocks noGrp="1"/>
          </p:cNvSpPr>
          <p:nvPr>
            <p:ph type="title"/>
          </p:nvPr>
        </p:nvSpPr>
        <p:spPr>
          <a:xfrm>
            <a:off x="457200" y="630237"/>
            <a:ext cx="8220000" cy="87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Showing Possession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925512" y="1463675"/>
            <a:ext cx="7365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More examples are shown below: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1303337" y="4735512"/>
            <a:ext cx="26304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loaves’ 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icing is shiny.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4816475" y="4586287"/>
            <a:ext cx="345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Two of the </a:t>
            </a:r>
            <a:r>
              <a:rPr lang="en-US" sz="1800" b="1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volcanoes’ 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summits are ahead.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 t="4909" b="123"/>
          <a:stretch/>
        </p:blipFill>
        <p:spPr>
          <a:xfrm>
            <a:off x="925512" y="2133600"/>
            <a:ext cx="3416300" cy="243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5">
            <a:alphaModFix/>
          </a:blip>
          <a:srcRect b="4607"/>
          <a:stretch/>
        </p:blipFill>
        <p:spPr>
          <a:xfrm>
            <a:off x="4849812" y="2146300"/>
            <a:ext cx="3389311" cy="2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2624137" y="5919787"/>
            <a:ext cx="40116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lay"/>
              <a:buNone/>
            </a:pPr>
            <a:r>
              <a:rPr lang="en-US" sz="600" b="0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Photos courtesy of anathema and pfly (@flickr.com) - granted under creative commons licence - attribution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645</Words>
  <Application>Microsoft Office PowerPoint</Application>
  <PresentationFormat>On-screen Show (4:3)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NTR</vt:lpstr>
      <vt:lpstr>Play</vt:lpstr>
      <vt:lpstr>3_Office Theme</vt:lpstr>
      <vt:lpstr>2_Office Theme</vt:lpstr>
      <vt:lpstr>5_Office Theme</vt:lpstr>
      <vt:lpstr>6_Office Theme</vt:lpstr>
      <vt:lpstr>Office Theme</vt:lpstr>
      <vt:lpstr>1_Office Theme</vt:lpstr>
      <vt:lpstr>4_Office Theme</vt:lpstr>
      <vt:lpstr>Apostrophes</vt:lpstr>
      <vt:lpstr>PowerPoint Presentation</vt:lpstr>
      <vt:lpstr>PowerPoint Presentation</vt:lpstr>
      <vt:lpstr>Showing Possession</vt:lpstr>
      <vt:lpstr>Showing Possession</vt:lpstr>
      <vt:lpstr>Showing Possession</vt:lpstr>
      <vt:lpstr>Showing Possession</vt:lpstr>
      <vt:lpstr>Showing Possession</vt:lpstr>
      <vt:lpstr>Showing Possession</vt:lpstr>
      <vt:lpstr>Showing Possession</vt:lpstr>
      <vt:lpstr>Showing Possession</vt:lpstr>
      <vt:lpstr>Apostrophes (contractions)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Apostrophes</dc:title>
  <dc:creator>N.Mousa</dc:creator>
  <cp:lastModifiedBy>N.Mousa</cp:lastModifiedBy>
  <cp:revision>1</cp:revision>
  <dcterms:modified xsi:type="dcterms:W3CDTF">2023-02-08T15:04:09Z</dcterms:modified>
</cp:coreProperties>
</file>