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4" r:id="rId9"/>
    <p:sldId id="262" r:id="rId10"/>
    <p:sldId id="263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660"/>
  </p:normalViewPr>
  <p:slideViewPr>
    <p:cSldViewPr snapToGrid="0">
      <p:cViewPr>
        <p:scale>
          <a:sx n="66" d="100"/>
          <a:sy n="66" d="100"/>
        </p:scale>
        <p:origin x="38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5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5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9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1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6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4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B4DC2BF-2C06-47E3-A7F7-AC05D20AD9B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3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C2BF-2C06-47E3-A7F7-AC05D20AD9B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0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4DC2BF-2C06-47E3-A7F7-AC05D20AD9B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DDA068-BB58-4EF4-B00F-29AA47B4376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54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76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A list of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1227"/>
            <a:ext cx="10515600" cy="3755735"/>
          </a:xfrm>
        </p:spPr>
        <p:txBody>
          <a:bodyPr>
            <a:noAutofit/>
          </a:bodyPr>
          <a:lstStyle/>
          <a:p>
            <a:r>
              <a:rPr lang="en-US" sz="6600" dirty="0"/>
              <a:t>There was his mother’s question, then the old woman’s question, then the old man’s question. </a:t>
            </a:r>
          </a:p>
        </p:txBody>
      </p:sp>
    </p:spTree>
    <p:extLst>
      <p:ext uri="{BB962C8B-B14F-4D97-AF65-F5344CB8AC3E}">
        <p14:creationId xmlns:p14="http://schemas.microsoft.com/office/powerpoint/2010/main" val="5225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915" y="1043189"/>
            <a:ext cx="10882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/>
              <a:t>She bought cups of sugar, jars of honey, and plates of spaghetti.</a:t>
            </a:r>
          </a:p>
        </p:txBody>
      </p:sp>
    </p:spTree>
    <p:extLst>
      <p:ext uri="{BB962C8B-B14F-4D97-AF65-F5344CB8AC3E}">
        <p14:creationId xmlns:p14="http://schemas.microsoft.com/office/powerpoint/2010/main" val="117804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0411" y="28749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Student’s book page 63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38DAD-27E4-457D-A6BB-1B90475F8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29" y="1043526"/>
            <a:ext cx="11566335" cy="359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56777" y="30058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Student’s book page 63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EB52D-85D8-4AAB-8BAA-A819E8E5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42077" cy="65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75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07086" y="47026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Student’s book page 63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5EF3A-68D4-442B-8F44-E7ABE30D0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6" y="1220820"/>
            <a:ext cx="11766665" cy="220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5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8293" y="27581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https://create.kahoot.it/details/b1222fdb-f67b-465f-a88f-fbba31bf37db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2306" y="41547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https://create.kahoot.it/share/commas/60dbdb48-9aeb-4324-9848-bc38af8f2fe9</a:t>
            </a:r>
          </a:p>
        </p:txBody>
      </p:sp>
    </p:spTree>
    <p:extLst>
      <p:ext uri="{BB962C8B-B14F-4D97-AF65-F5344CB8AC3E}">
        <p14:creationId xmlns:p14="http://schemas.microsoft.com/office/powerpoint/2010/main" val="182702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27" y="2077554"/>
            <a:ext cx="10058400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When to use commas.</a:t>
            </a:r>
          </a:p>
        </p:txBody>
      </p:sp>
    </p:spTree>
    <p:extLst>
      <p:ext uri="{BB962C8B-B14F-4D97-AF65-F5344CB8AC3E}">
        <p14:creationId xmlns:p14="http://schemas.microsoft.com/office/powerpoint/2010/main" val="141263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separate the main clause from the subordinate clause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4861"/>
            <a:ext cx="10933090" cy="4649274"/>
          </a:xfrm>
        </p:spPr>
        <p:txBody>
          <a:bodyPr>
            <a:normAutofit fontScale="85000" lnSpcReduction="20000"/>
          </a:bodyPr>
          <a:lstStyle/>
          <a:p>
            <a:r>
              <a:rPr lang="en-US" sz="6000" dirty="0"/>
              <a:t>When the Pearl Dragon heard the question </a:t>
            </a:r>
            <a:r>
              <a:rPr lang="en-US" sz="6000" dirty="0">
                <a:solidFill>
                  <a:srgbClr val="FF0000"/>
                </a:solidFill>
              </a:rPr>
              <a:t>,</a:t>
            </a:r>
            <a:r>
              <a:rPr lang="en-US" sz="6000" dirty="0"/>
              <a:t> it smiled.</a:t>
            </a:r>
          </a:p>
          <a:p>
            <a:pPr lvl="0"/>
            <a:r>
              <a:rPr lang="en-US" sz="6000" dirty="0"/>
              <a:t>Although she was tired</a:t>
            </a:r>
            <a:r>
              <a:rPr lang="en-US" sz="6000" dirty="0">
                <a:solidFill>
                  <a:srgbClr val="FF0000"/>
                </a:solidFill>
              </a:rPr>
              <a:t> ,</a:t>
            </a:r>
            <a:r>
              <a:rPr lang="en-US" sz="6000" dirty="0"/>
              <a:t> Salma went to the party.</a:t>
            </a:r>
          </a:p>
          <a:p>
            <a:r>
              <a:rPr lang="en-US" sz="6000" dirty="0"/>
              <a:t>After we had lunch</a:t>
            </a:r>
            <a:r>
              <a:rPr lang="en-US" sz="6000" dirty="0">
                <a:solidFill>
                  <a:srgbClr val="FF0000"/>
                </a:solidFill>
              </a:rPr>
              <a:t>,</a:t>
            </a:r>
            <a:r>
              <a:rPr lang="en-US" sz="6000" dirty="0"/>
              <a:t> we were full.</a:t>
            </a:r>
          </a:p>
          <a:p>
            <a:r>
              <a:rPr lang="en-US" sz="6000" dirty="0"/>
              <a:t>After we had lunch</a:t>
            </a:r>
            <a:r>
              <a:rPr lang="en-US" sz="6000" dirty="0">
                <a:solidFill>
                  <a:srgbClr val="FF0000"/>
                </a:solidFill>
              </a:rPr>
              <a:t>,</a:t>
            </a:r>
            <a:r>
              <a:rPr lang="en-US" sz="6000" dirty="0"/>
              <a:t> it began to rain.</a:t>
            </a:r>
          </a:p>
          <a:p>
            <a:r>
              <a:rPr lang="en-US" sz="6000" dirty="0"/>
              <a:t> After we had lunch,….</a:t>
            </a:r>
          </a:p>
        </p:txBody>
      </p:sp>
    </p:spTree>
    <p:extLst>
      <p:ext uri="{BB962C8B-B14F-4D97-AF65-F5344CB8AC3E}">
        <p14:creationId xmlns:p14="http://schemas.microsoft.com/office/powerpoint/2010/main" val="30007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Before “ but”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803043"/>
            <a:ext cx="11990231" cy="4373920"/>
          </a:xfrm>
        </p:spPr>
        <p:txBody>
          <a:bodyPr>
            <a:normAutofit fontScale="85000" lnSpcReduction="20000"/>
          </a:bodyPr>
          <a:lstStyle/>
          <a:p>
            <a:r>
              <a:rPr lang="en-US" sz="6000" dirty="0" err="1"/>
              <a:t>Tchang</a:t>
            </a:r>
            <a:r>
              <a:rPr lang="en-US" sz="6000" dirty="0"/>
              <a:t> was about to run away</a:t>
            </a:r>
            <a:r>
              <a:rPr lang="en-US" sz="6000" dirty="0">
                <a:solidFill>
                  <a:srgbClr val="FF0000"/>
                </a:solidFill>
              </a:rPr>
              <a:t>,</a:t>
            </a:r>
            <a:r>
              <a:rPr lang="en-US" sz="6000" dirty="0"/>
              <a:t> but the dragon called to him.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 lvl="0"/>
            <a:r>
              <a:rPr lang="en-US" sz="6100" dirty="0"/>
              <a:t>Jim doesn’t like to go to the dentist</a:t>
            </a:r>
            <a:r>
              <a:rPr lang="en-US" sz="6100" dirty="0">
                <a:solidFill>
                  <a:srgbClr val="FF0000"/>
                </a:solidFill>
              </a:rPr>
              <a:t>,</a:t>
            </a:r>
            <a:r>
              <a:rPr lang="en-US" sz="6100" dirty="0"/>
              <a:t>  but he knows it’s important to go regularly.</a:t>
            </a:r>
          </a:p>
          <a:p>
            <a:pPr lvl="0">
              <a:lnSpc>
                <a:spcPct val="120000"/>
              </a:lnSpc>
            </a:pPr>
            <a:endParaRPr lang="en-US" sz="1800" dirty="0"/>
          </a:p>
          <a:p>
            <a:r>
              <a:rPr lang="en-US" sz="6100" dirty="0"/>
              <a:t>She bought him a shirt</a:t>
            </a:r>
            <a:r>
              <a:rPr lang="en-US" sz="6100" dirty="0">
                <a:solidFill>
                  <a:srgbClr val="FF0000"/>
                </a:solidFill>
              </a:rPr>
              <a:t>,</a:t>
            </a:r>
            <a:r>
              <a:rPr lang="en-US" sz="6100" dirty="0"/>
              <a:t> but he didn’t like it.</a:t>
            </a:r>
          </a:p>
        </p:txBody>
      </p:sp>
    </p:spTree>
    <p:extLst>
      <p:ext uri="{BB962C8B-B14F-4D97-AF65-F5344CB8AC3E}">
        <p14:creationId xmlns:p14="http://schemas.microsoft.com/office/powerpoint/2010/main" val="34163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7"/>
            <a:ext cx="10515600" cy="1785647"/>
          </a:xfrm>
        </p:spPr>
        <p:txBody>
          <a:bodyPr>
            <a:normAutofit/>
          </a:bodyPr>
          <a:lstStyle/>
          <a:p>
            <a:r>
              <a:rPr lang="en-US" sz="6000" dirty="0"/>
              <a:t>After a prepositional phrase or an adverbial phrase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1379"/>
            <a:ext cx="10515600" cy="3348507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 </a:t>
            </a:r>
            <a:r>
              <a:rPr lang="en-US" sz="5400" dirty="0"/>
              <a:t>On the far side of the river</a:t>
            </a:r>
            <a:r>
              <a:rPr lang="en-US" sz="5400" dirty="0">
                <a:solidFill>
                  <a:srgbClr val="FF0000"/>
                </a:solidFill>
              </a:rPr>
              <a:t>,</a:t>
            </a:r>
            <a:r>
              <a:rPr lang="en-US" sz="5400" dirty="0"/>
              <a:t> </a:t>
            </a:r>
            <a:r>
              <a:rPr lang="en-US" sz="5400" dirty="0" err="1"/>
              <a:t>Tchang</a:t>
            </a:r>
            <a:r>
              <a:rPr lang="en-US" sz="5400" dirty="0"/>
              <a:t> thanked the dragon.</a:t>
            </a:r>
          </a:p>
          <a:p>
            <a:endParaRPr lang="en-US" sz="5400" dirty="0"/>
          </a:p>
          <a:p>
            <a:r>
              <a:rPr lang="en-US" sz="5400" dirty="0"/>
              <a:t>Forty-nine days later</a:t>
            </a:r>
            <a:r>
              <a:rPr lang="en-US" sz="5400" dirty="0">
                <a:solidFill>
                  <a:srgbClr val="FF0000"/>
                </a:solidFill>
              </a:rPr>
              <a:t>,</a:t>
            </a:r>
            <a:r>
              <a:rPr lang="en-US" sz="5400" dirty="0"/>
              <a:t> he came to the </a:t>
            </a:r>
            <a:r>
              <a:rPr lang="en-US" sz="5400"/>
              <a:t>golden palace </a:t>
            </a:r>
            <a:r>
              <a:rPr lang="en-US" sz="5400" dirty="0"/>
              <a:t>of the Great Wizard of the West. </a:t>
            </a:r>
          </a:p>
        </p:txBody>
      </p:sp>
    </p:spTree>
    <p:extLst>
      <p:ext uri="{BB962C8B-B14F-4D97-AF65-F5344CB8AC3E}">
        <p14:creationId xmlns:p14="http://schemas.microsoft.com/office/powerpoint/2010/main" val="262599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4606" cy="4351338"/>
          </a:xfrm>
        </p:spPr>
        <p:txBody>
          <a:bodyPr>
            <a:normAutofit/>
          </a:bodyPr>
          <a:lstStyle/>
          <a:p>
            <a:pPr lvl="0"/>
            <a:r>
              <a:rPr lang="en-US" sz="5600" dirty="0"/>
              <a:t>In the next lesson</a:t>
            </a:r>
            <a:r>
              <a:rPr lang="en-US" sz="5600" dirty="0">
                <a:solidFill>
                  <a:srgbClr val="FF0000"/>
                </a:solidFill>
              </a:rPr>
              <a:t>,</a:t>
            </a:r>
            <a:r>
              <a:rPr lang="en-US" sz="5600" dirty="0"/>
              <a:t> we’ll learn all about the solar system.</a:t>
            </a:r>
          </a:p>
          <a:p>
            <a:r>
              <a:rPr lang="en-US" sz="5600" dirty="0"/>
              <a:t>Under the pile of clothes</a:t>
            </a:r>
            <a:r>
              <a:rPr lang="en-US" sz="5600" dirty="0">
                <a:solidFill>
                  <a:srgbClr val="FF0000"/>
                </a:solidFill>
              </a:rPr>
              <a:t>,</a:t>
            </a:r>
            <a:r>
              <a:rPr lang="en-US" sz="5600" dirty="0"/>
              <a:t> we found his wallet.</a:t>
            </a:r>
          </a:p>
        </p:txBody>
      </p:sp>
    </p:spTree>
    <p:extLst>
      <p:ext uri="{BB962C8B-B14F-4D97-AF65-F5344CB8AC3E}">
        <p14:creationId xmlns:p14="http://schemas.microsoft.com/office/powerpoint/2010/main" val="9864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After a small tag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5775"/>
            <a:ext cx="10515600" cy="3601188"/>
          </a:xfrm>
        </p:spPr>
        <p:txBody>
          <a:bodyPr>
            <a:normAutofit/>
          </a:bodyPr>
          <a:lstStyle/>
          <a:p>
            <a:r>
              <a:rPr lang="en-US" sz="6000" dirty="0"/>
              <a:t>“Oh, by the way.”</a:t>
            </a:r>
          </a:p>
          <a:p>
            <a:r>
              <a:rPr lang="en-US" sz="6000" dirty="0"/>
              <a:t>Naturally, </a:t>
            </a:r>
            <a:r>
              <a:rPr lang="en-US" sz="6000" dirty="0" err="1"/>
              <a:t>Tchang</a:t>
            </a:r>
            <a:r>
              <a:rPr lang="en-US" sz="6000" dirty="0"/>
              <a:t> said yes.</a:t>
            </a:r>
          </a:p>
        </p:txBody>
      </p:sp>
    </p:spTree>
    <p:extLst>
      <p:ext uri="{BB962C8B-B14F-4D97-AF65-F5344CB8AC3E}">
        <p14:creationId xmlns:p14="http://schemas.microsoft.com/office/powerpoint/2010/main" val="133303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4" y="1506830"/>
            <a:ext cx="10515600" cy="4927712"/>
          </a:xfrm>
        </p:spPr>
        <p:txBody>
          <a:bodyPr>
            <a:normAutofit fontScale="92500" lnSpcReduction="10000"/>
          </a:bodyPr>
          <a:lstStyle/>
          <a:p>
            <a:r>
              <a:rPr lang="en-US" sz="6000" b="1" dirty="0"/>
              <a:t>Yes</a:t>
            </a:r>
            <a:r>
              <a:rPr lang="en-US" sz="6000" dirty="0"/>
              <a:t>, we can go outside to play.</a:t>
            </a:r>
          </a:p>
          <a:p>
            <a:r>
              <a:rPr lang="en-US" sz="6000" b="1" dirty="0"/>
              <a:t>No</a:t>
            </a:r>
            <a:r>
              <a:rPr lang="en-US" sz="6000" dirty="0"/>
              <a:t>, you can’t go </a:t>
            </a:r>
            <a:r>
              <a:rPr lang="en-US" sz="6100" dirty="0"/>
              <a:t>outside</a:t>
            </a:r>
            <a:r>
              <a:rPr lang="en-US" sz="6000" dirty="0"/>
              <a:t> to play.</a:t>
            </a:r>
          </a:p>
          <a:p>
            <a:pPr lvl="0"/>
            <a:r>
              <a:rPr lang="en-US" sz="6100" b="1" dirty="0"/>
              <a:t>Wait</a:t>
            </a:r>
            <a:r>
              <a:rPr lang="en-US" sz="6100" dirty="0"/>
              <a:t>, I didn’t mean to scare you.</a:t>
            </a:r>
          </a:p>
          <a:p>
            <a:pPr lvl="0"/>
            <a:r>
              <a:rPr lang="en-US" sz="6100" b="1" dirty="0"/>
              <a:t>However</a:t>
            </a:r>
            <a:r>
              <a:rPr lang="en-US" sz="6100" dirty="0"/>
              <a:t>, you may not be satisfied with the results.</a:t>
            </a:r>
          </a:p>
          <a:p>
            <a:pPr lvl="0"/>
            <a:r>
              <a:rPr lang="en-US" sz="6100" b="1" dirty="0"/>
              <a:t>Certainly</a:t>
            </a:r>
            <a:r>
              <a:rPr lang="en-US" sz="6100" dirty="0"/>
              <a:t>, I will read this book.</a:t>
            </a:r>
          </a:p>
        </p:txBody>
      </p:sp>
    </p:spTree>
    <p:extLst>
      <p:ext uri="{BB962C8B-B14F-4D97-AF65-F5344CB8AC3E}">
        <p14:creationId xmlns:p14="http://schemas.microsoft.com/office/powerpoint/2010/main" val="262686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Before directly addressing someone.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8045"/>
            <a:ext cx="10515600" cy="4481848"/>
          </a:xfrm>
        </p:spPr>
        <p:txBody>
          <a:bodyPr>
            <a:normAutofit/>
          </a:bodyPr>
          <a:lstStyle/>
          <a:p>
            <a:r>
              <a:rPr lang="en-US" sz="6000" dirty="0"/>
              <a:t>“ You are a good lad, </a:t>
            </a:r>
            <a:r>
              <a:rPr lang="en-US" sz="6000" dirty="0" err="1"/>
              <a:t>Tchang</a:t>
            </a:r>
            <a:r>
              <a:rPr lang="en-US" sz="6000" dirty="0"/>
              <a:t>.”</a:t>
            </a:r>
          </a:p>
          <a:p>
            <a:r>
              <a:rPr lang="en-US" sz="6000" dirty="0"/>
              <a:t>“ What do you want, boy?”</a:t>
            </a:r>
          </a:p>
          <a:p>
            <a:r>
              <a:rPr lang="en-US" sz="6000" dirty="0"/>
              <a:t>Where are you going, mum?</a:t>
            </a:r>
          </a:p>
          <a:p>
            <a:r>
              <a:rPr lang="en-US" sz="6000" dirty="0"/>
              <a:t>Jack, are you leaving soon?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3111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444</TotalTime>
  <Words>346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Commas</vt:lpstr>
      <vt:lpstr>PowerPoint Presentation</vt:lpstr>
      <vt:lpstr>To separate the main clause from the subordinate clause</vt:lpstr>
      <vt:lpstr>Before “ but”</vt:lpstr>
      <vt:lpstr>After a prepositional phrase or an adverbial phrase</vt:lpstr>
      <vt:lpstr>PowerPoint Presentation</vt:lpstr>
      <vt:lpstr>After a small tag</vt:lpstr>
      <vt:lpstr>PowerPoint Presentation</vt:lpstr>
      <vt:lpstr>Before directly addressing someone.</vt:lpstr>
      <vt:lpstr>A list of Phrases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Commas</dc:title>
  <dc:creator>THINKPAD</dc:creator>
  <cp:lastModifiedBy>L.Emseeh</cp:lastModifiedBy>
  <cp:revision>26</cp:revision>
  <dcterms:created xsi:type="dcterms:W3CDTF">2019-02-14T08:16:48Z</dcterms:created>
  <dcterms:modified xsi:type="dcterms:W3CDTF">2023-01-24T11:05:52Z</dcterms:modified>
</cp:coreProperties>
</file>