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7"/>
  </p:notesMasterIdLst>
  <p:handoutMasterIdLst>
    <p:handoutMasterId r:id="rId28"/>
  </p:handoutMasterIdLst>
  <p:sldIdLst>
    <p:sldId id="295" r:id="rId2"/>
    <p:sldId id="293" r:id="rId3"/>
    <p:sldId id="294" r:id="rId4"/>
    <p:sldId id="285" r:id="rId5"/>
    <p:sldId id="270" r:id="rId6"/>
    <p:sldId id="288" r:id="rId7"/>
    <p:sldId id="296" r:id="rId8"/>
    <p:sldId id="297" r:id="rId9"/>
    <p:sldId id="289" r:id="rId10"/>
    <p:sldId id="290" r:id="rId11"/>
    <p:sldId id="291" r:id="rId12"/>
    <p:sldId id="292" r:id="rId13"/>
    <p:sldId id="279" r:id="rId14"/>
    <p:sldId id="280" r:id="rId15"/>
    <p:sldId id="281" r:id="rId16"/>
    <p:sldId id="282" r:id="rId17"/>
    <p:sldId id="283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8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6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D2DDA-69D8-473F-A583-B6774B31A77B}" type="datetimeFigureOut">
              <a:rPr lang="en-US"/>
              <a:t>2/18/2023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92CCB-FF08-4D29-8DA3-E1FD8604480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F6DFB-6833-46E4-B515-70E0D9178056}" type="datetimeFigureOut">
              <a:rPr lang="en-US"/>
              <a:t>2/18/2023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706C7-F2C3-48B6-8A22-C484D800B5D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3A3A-CDE4-4883-88CD-6EC268E2F22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28/07/1444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D1C2-0BEA-4183-AF39-BBB003FB9872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77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3A3A-CDE4-4883-88CD-6EC268E2F22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28/07/1444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D1C2-0BEA-4183-AF39-BBB003FB9872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01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3A3A-CDE4-4883-88CD-6EC268E2F22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28/07/1444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D1C2-0BEA-4183-AF39-BBB003FB9872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6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3A3A-CDE4-4883-88CD-6EC268E2F22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28/07/1444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D1C2-0BEA-4183-AF39-BBB003FB9872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0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3A3A-CDE4-4883-88CD-6EC268E2F22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28/07/1444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D1C2-0BEA-4183-AF39-BBB003FB9872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59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3A3A-CDE4-4883-88CD-6EC268E2F22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28/07/1444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D1C2-0BEA-4183-AF39-BBB003FB9872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01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3A3A-CDE4-4883-88CD-6EC268E2F22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28/07/1444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D1C2-0BEA-4183-AF39-BBB003FB9872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3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3A3A-CDE4-4883-88CD-6EC268E2F22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28/07/1444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D1C2-0BEA-4183-AF39-BBB003FB9872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4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3A3A-CDE4-4883-88CD-6EC268E2F22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28/07/1444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D1C2-0BEA-4183-AF39-BBB003FB9872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71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3A3A-CDE4-4883-88CD-6EC268E2F22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28/07/1444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D1C2-0BEA-4183-AF39-BBB003FB9872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27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3A3A-CDE4-4883-88CD-6EC268E2F22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28/07/1444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D1C2-0BEA-4183-AF39-BBB003FB9872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35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52063A3A-CDE4-4883-88CD-6EC268E2F22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 rtl="1"/>
              <a:t>28/07/1444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E22CD1C2-0BEA-4183-AF39-BBB003FB9872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0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1" y="0"/>
            <a:ext cx="11759254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68192" y="1622738"/>
            <a:ext cx="3979571" cy="33871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0" b="1" dirty="0"/>
              <a:t>ص</a:t>
            </a:r>
            <a:endParaRPr lang="en-US" sz="20000" b="1" dirty="0"/>
          </a:p>
        </p:txBody>
      </p:sp>
      <p:sp>
        <p:nvSpPr>
          <p:cNvPr id="3" name="Rectangle 2"/>
          <p:cNvSpPr/>
          <p:nvPr/>
        </p:nvSpPr>
        <p:spPr>
          <a:xfrm>
            <a:off x="6424411" y="1622738"/>
            <a:ext cx="3979571" cy="33871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0" b="1" dirty="0"/>
              <a:t>صـ</a:t>
            </a:r>
            <a:endParaRPr lang="en-US" sz="20000" b="1" dirty="0"/>
          </a:p>
        </p:txBody>
      </p:sp>
    </p:spTree>
    <p:extLst>
      <p:ext uri="{BB962C8B-B14F-4D97-AF65-F5344CB8AC3E}">
        <p14:creationId xmlns:p14="http://schemas.microsoft.com/office/powerpoint/2010/main" val="1158037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66891" y="2223695"/>
            <a:ext cx="4389121" cy="172158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sz="13000" b="1" dirty="0">
                <a:solidFill>
                  <a:srgbClr val="FF0000"/>
                </a:solidFill>
              </a:rPr>
              <a:t>صَ</a:t>
            </a:r>
            <a:r>
              <a:rPr lang="ar-JO" sz="13000" b="1" dirty="0"/>
              <a:t>حراء</a:t>
            </a:r>
            <a:r>
              <a:rPr lang="ar-JO" sz="10000" b="1" dirty="0"/>
              <a:t>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89" y="604911"/>
            <a:ext cx="7047914" cy="579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1" y="0"/>
            <a:ext cx="11759254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30" y="265745"/>
            <a:ext cx="5598942" cy="632650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89277" y="2275211"/>
            <a:ext cx="4916357" cy="23671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sz="13000" b="1" dirty="0">
                <a:solidFill>
                  <a:srgbClr val="FF0000"/>
                </a:solidFill>
              </a:rPr>
              <a:t>ص</a:t>
            </a:r>
            <a:r>
              <a:rPr lang="ar-JO" sz="13000" b="1" dirty="0"/>
              <a:t>ُراخ</a:t>
            </a:r>
            <a:r>
              <a:rPr lang="ar-JO" sz="10000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22429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239166" y="2313860"/>
            <a:ext cx="3613284" cy="172158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sz="13000" b="1" dirty="0">
                <a:solidFill>
                  <a:srgbClr val="FF0000"/>
                </a:solidFill>
              </a:rPr>
              <a:t>صَ</a:t>
            </a:r>
            <a:r>
              <a:rPr lang="ar-JO" sz="13000" b="1" dirty="0"/>
              <a:t>يّاد</a:t>
            </a:r>
            <a:r>
              <a:rPr lang="ar-JO" sz="10000" b="1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2" y="874321"/>
            <a:ext cx="783863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6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92" y="409444"/>
            <a:ext cx="6036227" cy="608362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441809" y="2567077"/>
            <a:ext cx="4436804" cy="230034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sz="13000" b="1" dirty="0">
                <a:solidFill>
                  <a:srgbClr val="FF0000"/>
                </a:solidFill>
              </a:rPr>
              <a:t>صو</a:t>
            </a:r>
            <a:r>
              <a:rPr lang="ar-JO" sz="13000" b="1" dirty="0"/>
              <a:t>ف</a:t>
            </a:r>
          </a:p>
        </p:txBody>
      </p:sp>
    </p:spTree>
    <p:extLst>
      <p:ext uri="{BB962C8B-B14F-4D97-AF65-F5344CB8AC3E}">
        <p14:creationId xmlns:p14="http://schemas.microsoft.com/office/powerpoint/2010/main" val="3971507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1" y="0"/>
            <a:ext cx="11759254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60" y="196949"/>
            <a:ext cx="4647305" cy="666105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387920" y="2567077"/>
            <a:ext cx="5490693" cy="237068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sz="13000" b="1" dirty="0">
                <a:solidFill>
                  <a:srgbClr val="FF0000"/>
                </a:solidFill>
              </a:rPr>
              <a:t>صا</a:t>
            </a:r>
            <a:r>
              <a:rPr lang="ar-JO" sz="13000" b="1" dirty="0"/>
              <a:t>روخ</a:t>
            </a:r>
          </a:p>
        </p:txBody>
      </p:sp>
    </p:spTree>
    <p:extLst>
      <p:ext uri="{BB962C8B-B14F-4D97-AF65-F5344CB8AC3E}">
        <p14:creationId xmlns:p14="http://schemas.microsoft.com/office/powerpoint/2010/main" val="470221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AutoShape 2" descr="School Classroom with Blackboard and Desks PNG Clipart Picture | Classroom  clipart, Clip art, Powerpoint background desig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465248" y="2568206"/>
            <a:ext cx="3726751" cy="172158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sz="13000" b="1" dirty="0">
                <a:solidFill>
                  <a:srgbClr val="FF0000"/>
                </a:solidFill>
              </a:rPr>
              <a:t>ص</a:t>
            </a:r>
            <a:r>
              <a:rPr lang="ar-JO" sz="13000" b="1" dirty="0"/>
              <a:t>َف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562708"/>
            <a:ext cx="7792256" cy="590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47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461358" y="2567077"/>
            <a:ext cx="4417255" cy="255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sz="13000" b="1" dirty="0">
                <a:solidFill>
                  <a:srgbClr val="FF0000"/>
                </a:solidFill>
              </a:rPr>
              <a:t>ص</a:t>
            </a:r>
            <a:r>
              <a:rPr lang="ar-JO" sz="13000" b="1" dirty="0"/>
              <a:t>ِمغ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571" b="14927"/>
          <a:stretch/>
        </p:blipFill>
        <p:spPr>
          <a:xfrm>
            <a:off x="266883" y="407963"/>
            <a:ext cx="6927593" cy="601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76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584434" y="2567077"/>
            <a:ext cx="4310195" cy="235661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sz="13000" b="1" dirty="0">
                <a:solidFill>
                  <a:srgbClr val="FF0000"/>
                </a:solidFill>
              </a:rPr>
              <a:t>ص</a:t>
            </a:r>
            <a:r>
              <a:rPr lang="ar-JO" sz="13000" b="1" dirty="0"/>
              <a:t>َنوبر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35" y="759656"/>
            <a:ext cx="6822830" cy="518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25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251" y="2888568"/>
            <a:ext cx="3430421" cy="1500551"/>
          </a:xfrm>
        </p:spPr>
        <p:txBody>
          <a:bodyPr>
            <a:noAutofit/>
          </a:bodyPr>
          <a:lstStyle/>
          <a:p>
            <a:r>
              <a:rPr lang="ar-JO" sz="13000" b="1" dirty="0">
                <a:solidFill>
                  <a:srgbClr val="FF0000"/>
                </a:solidFill>
              </a:rPr>
              <a:t>صَ</a:t>
            </a:r>
            <a:r>
              <a:rPr lang="ar-JO" sz="13000" b="1" dirty="0"/>
              <a:t>بّار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38" y="998806"/>
            <a:ext cx="7808447" cy="519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18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397" y="2631471"/>
            <a:ext cx="3588185" cy="1898325"/>
          </a:xfrm>
        </p:spPr>
        <p:txBody>
          <a:bodyPr>
            <a:noAutofit/>
          </a:bodyPr>
          <a:lstStyle/>
          <a:p>
            <a:r>
              <a:rPr lang="ar-JO" sz="13000" b="1" dirty="0">
                <a:solidFill>
                  <a:srgbClr val="FF0000"/>
                </a:solidFill>
              </a:rPr>
              <a:t>صَ</a:t>
            </a:r>
            <a:r>
              <a:rPr lang="ar-JO" sz="13000" b="1" dirty="0"/>
              <a:t>دف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69" y="232154"/>
            <a:ext cx="6797072" cy="59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47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1" y="0"/>
            <a:ext cx="11759254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542467" y="450761"/>
            <a:ext cx="3953814" cy="300077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accent1">
                    <a:lumMod val="50000"/>
                  </a:schemeClr>
                </a:solidFill>
              </a:rPr>
              <a:t>صا</a:t>
            </a:r>
            <a:r>
              <a:rPr lang="ar-JO" dirty="0"/>
              <a:t>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37293" y="450761"/>
            <a:ext cx="3953814" cy="330772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JO" sz="15000" b="1" dirty="0"/>
          </a:p>
          <a:p>
            <a:pPr algn="ctr"/>
            <a:r>
              <a:rPr lang="ar-JO" sz="15000" b="1" dirty="0">
                <a:solidFill>
                  <a:schemeClr val="accent1">
                    <a:lumMod val="50000"/>
                  </a:schemeClr>
                </a:solidFill>
              </a:rPr>
              <a:t>صو</a:t>
            </a:r>
            <a:r>
              <a:rPr lang="ar-JO" sz="15000" dirty="0"/>
              <a:t> </a:t>
            </a:r>
            <a:endParaRPr lang="en-US" sz="15000" dirty="0"/>
          </a:p>
        </p:txBody>
      </p:sp>
      <p:sp>
        <p:nvSpPr>
          <p:cNvPr id="6" name="Oval 5"/>
          <p:cNvSpPr/>
          <p:nvPr/>
        </p:nvSpPr>
        <p:spPr>
          <a:xfrm>
            <a:off x="3902721" y="3654380"/>
            <a:ext cx="3953814" cy="300077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accent1">
                    <a:lumMod val="50000"/>
                  </a:schemeClr>
                </a:solidFill>
              </a:rPr>
              <a:t>صي</a:t>
            </a:r>
            <a:r>
              <a:rPr lang="ar-JO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267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619" y="2438288"/>
            <a:ext cx="5014175" cy="2429134"/>
          </a:xfrm>
        </p:spPr>
        <p:txBody>
          <a:bodyPr>
            <a:noAutofit/>
          </a:bodyPr>
          <a:lstStyle/>
          <a:p>
            <a:r>
              <a:rPr lang="ar-JO" sz="13000" b="1" dirty="0">
                <a:solidFill>
                  <a:srgbClr val="FF0000"/>
                </a:solidFill>
              </a:rPr>
              <a:t>صُ</a:t>
            </a:r>
            <a:r>
              <a:rPr lang="ar-JO" sz="13000" b="1" dirty="0"/>
              <a:t>نبور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88" y="650631"/>
            <a:ext cx="5148775" cy="555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39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1911" y="2108434"/>
            <a:ext cx="4871120" cy="2641131"/>
          </a:xfrm>
        </p:spPr>
        <p:txBody>
          <a:bodyPr>
            <a:noAutofit/>
          </a:bodyPr>
          <a:lstStyle/>
          <a:p>
            <a:r>
              <a:rPr lang="ar-JO" sz="13000" b="1" dirty="0">
                <a:solidFill>
                  <a:srgbClr val="FF0000"/>
                </a:solidFill>
              </a:rPr>
              <a:t>صُ</a:t>
            </a:r>
            <a:r>
              <a:rPr lang="ar-JO" sz="13000" b="1" dirty="0"/>
              <a:t>ندوق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54" y="682963"/>
            <a:ext cx="5853789" cy="547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52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0" y="-98474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3767" y="2223040"/>
            <a:ext cx="4228563" cy="2411920"/>
          </a:xfrm>
        </p:spPr>
        <p:txBody>
          <a:bodyPr>
            <a:noAutofit/>
          </a:bodyPr>
          <a:lstStyle/>
          <a:p>
            <a:r>
              <a:rPr lang="ar-JO" sz="13000" b="1" dirty="0">
                <a:solidFill>
                  <a:srgbClr val="FF0000"/>
                </a:solidFill>
              </a:rPr>
              <a:t>صا</a:t>
            </a:r>
            <a:r>
              <a:rPr lang="ar-JO" sz="13000" b="1" dirty="0"/>
              <a:t>بون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220" t="7722" r="8529" b="4341"/>
          <a:stretch/>
        </p:blipFill>
        <p:spPr>
          <a:xfrm>
            <a:off x="478301" y="243171"/>
            <a:ext cx="6302326" cy="615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93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5364" y="2697055"/>
            <a:ext cx="3274714" cy="1762403"/>
          </a:xfrm>
        </p:spPr>
        <p:txBody>
          <a:bodyPr>
            <a:noAutofit/>
          </a:bodyPr>
          <a:lstStyle/>
          <a:p>
            <a:r>
              <a:rPr lang="ar-JO" sz="13000" b="1" dirty="0">
                <a:solidFill>
                  <a:srgbClr val="FF0000"/>
                </a:solidFill>
              </a:rPr>
              <a:t>صَ</a:t>
            </a:r>
            <a:r>
              <a:rPr lang="ar-JO" sz="13000" b="1" dirty="0"/>
              <a:t>قر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0" y="554384"/>
            <a:ext cx="8147714" cy="574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00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212760"/>
            <a:ext cx="3417193" cy="2288901"/>
          </a:xfrm>
        </p:spPr>
        <p:txBody>
          <a:bodyPr>
            <a:noAutofit/>
          </a:bodyPr>
          <a:lstStyle/>
          <a:p>
            <a:r>
              <a:rPr lang="ar-JO" sz="13000" b="1" dirty="0">
                <a:solidFill>
                  <a:srgbClr val="FF0000"/>
                </a:solidFill>
              </a:rPr>
              <a:t>صَ</a:t>
            </a:r>
            <a:r>
              <a:rPr lang="ar-JO" sz="13000" b="1" dirty="0"/>
              <a:t>حن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43" y="829994"/>
            <a:ext cx="7233014" cy="505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40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0" y="-25758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5425" y="2435911"/>
            <a:ext cx="4589172" cy="2558119"/>
          </a:xfrm>
        </p:spPr>
        <p:txBody>
          <a:bodyPr>
            <a:noAutofit/>
          </a:bodyPr>
          <a:lstStyle/>
          <a:p>
            <a:r>
              <a:rPr lang="ar-JO" sz="13000" b="1" dirty="0">
                <a:solidFill>
                  <a:srgbClr val="FF0000"/>
                </a:solidFill>
              </a:rPr>
              <a:t>صَ</a:t>
            </a:r>
            <a:r>
              <a:rPr lang="ar-JO" sz="13000" b="1" dirty="0"/>
              <a:t>حيفة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518" t="6879" r="4601" b="15055"/>
          <a:stretch/>
        </p:blipFill>
        <p:spPr>
          <a:xfrm>
            <a:off x="633045" y="604910"/>
            <a:ext cx="6794979" cy="541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49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1" y="0"/>
            <a:ext cx="11759254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954592" y="540914"/>
            <a:ext cx="4520484" cy="27818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0" b="1" dirty="0">
                <a:solidFill>
                  <a:schemeClr val="accent1">
                    <a:lumMod val="50000"/>
                  </a:schemeClr>
                </a:solidFill>
              </a:rPr>
              <a:t>صَـ</a:t>
            </a:r>
            <a:endParaRPr lang="en-US" sz="20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913031" y="3683358"/>
            <a:ext cx="4831724" cy="28977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0" b="1" dirty="0">
                <a:solidFill>
                  <a:schemeClr val="accent1">
                    <a:lumMod val="50000"/>
                  </a:schemeClr>
                </a:solidFill>
              </a:rPr>
              <a:t>صِـ</a:t>
            </a:r>
            <a:endParaRPr lang="en-US" sz="20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10298" y="540913"/>
            <a:ext cx="4650344" cy="28333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0" b="1" dirty="0">
                <a:solidFill>
                  <a:schemeClr val="accent1">
                    <a:lumMod val="50000"/>
                  </a:schemeClr>
                </a:solidFill>
              </a:rPr>
              <a:t>صُـ</a:t>
            </a:r>
            <a:endParaRPr lang="en-US" sz="20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6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0678" y="801859"/>
            <a:ext cx="11704319" cy="512063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chemeClr val="tx2">
                    <a:lumMod val="75000"/>
                  </a:schemeClr>
                </a:solidFill>
              </a:rPr>
              <a:t>كلمات تبدأ بحرف الصاد </a:t>
            </a:r>
            <a:endParaRPr lang="en-US" sz="15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214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1" y="0"/>
            <a:ext cx="117592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0" y="2264898"/>
            <a:ext cx="4872902" cy="1686141"/>
          </a:xfrm>
        </p:spPr>
        <p:txBody>
          <a:bodyPr>
            <a:noAutofit/>
          </a:bodyPr>
          <a:lstStyle/>
          <a:p>
            <a:r>
              <a:rPr lang="ar-JO" sz="13000" b="1" dirty="0">
                <a:solidFill>
                  <a:srgbClr val="FF0000"/>
                </a:solidFill>
              </a:rPr>
              <a:t>صو</a:t>
            </a:r>
            <a:r>
              <a:rPr lang="ar-JO" sz="13000" b="1" dirty="0"/>
              <a:t>ص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616" t="3105" r="13410" b="12853"/>
          <a:stretch/>
        </p:blipFill>
        <p:spPr>
          <a:xfrm>
            <a:off x="590175" y="140677"/>
            <a:ext cx="5289453" cy="633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90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12" y="808978"/>
            <a:ext cx="6368890" cy="523778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079892" y="2440467"/>
            <a:ext cx="4746293" cy="172158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sz="12000" b="1" dirty="0">
                <a:solidFill>
                  <a:srgbClr val="FF0000"/>
                </a:solidFill>
              </a:rPr>
              <a:t>صا</a:t>
            </a:r>
            <a:r>
              <a:rPr lang="ar-JO" sz="12000" b="1" dirty="0"/>
              <a:t>فرة</a:t>
            </a:r>
            <a:r>
              <a:rPr lang="ar-JO" sz="10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0535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46" y="763172"/>
            <a:ext cx="6385562" cy="533165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304976" y="2568205"/>
            <a:ext cx="4746293" cy="172158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sz="12000" b="1" dirty="0">
                <a:solidFill>
                  <a:srgbClr val="FF0000"/>
                </a:solidFill>
              </a:rPr>
              <a:t>صِ</a:t>
            </a:r>
            <a:r>
              <a:rPr lang="ar-JO" sz="12000" b="1" dirty="0"/>
              <a:t>نارة</a:t>
            </a:r>
            <a:endParaRPr lang="ar-JO" sz="10000" b="1" dirty="0"/>
          </a:p>
        </p:txBody>
      </p:sp>
    </p:spTree>
    <p:extLst>
      <p:ext uri="{BB962C8B-B14F-4D97-AF65-F5344CB8AC3E}">
        <p14:creationId xmlns:p14="http://schemas.microsoft.com/office/powerpoint/2010/main" val="3250384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26" name="Picture 2" descr="Buy upsimples 11x14 Picture Frame Set of 5, Display Pictures 8x10 with Mat  or 11x14 Without Mat, Wall Gallery Photo Frames, Black Online at Lowest  Price in Ubuy Jordan. B07VQZSLD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2" t="9421" r="1812" b="15208"/>
          <a:stretch/>
        </p:blipFill>
        <p:spPr bwMode="auto">
          <a:xfrm>
            <a:off x="155576" y="576775"/>
            <a:ext cx="7764536" cy="585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243668" y="2568205"/>
            <a:ext cx="3807601" cy="172158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sz="12000" b="1" dirty="0">
                <a:solidFill>
                  <a:srgbClr val="FF0000"/>
                </a:solidFill>
              </a:rPr>
              <a:t>صُ</a:t>
            </a:r>
            <a:r>
              <a:rPr lang="ar-JO" sz="12000" b="1" dirty="0"/>
              <a:t>ور</a:t>
            </a:r>
            <a:endParaRPr lang="ar-JO" sz="10000" b="1" dirty="0"/>
          </a:p>
        </p:txBody>
      </p:sp>
    </p:spTree>
    <p:extLst>
      <p:ext uri="{BB962C8B-B14F-4D97-AF65-F5344CB8AC3E}">
        <p14:creationId xmlns:p14="http://schemas.microsoft.com/office/powerpoint/2010/main" val="1723136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595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659" y="291209"/>
            <a:ext cx="4822093" cy="627558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469945" y="2382446"/>
            <a:ext cx="3982081" cy="209310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sz="13000" b="1" dirty="0">
                <a:solidFill>
                  <a:srgbClr val="FF0000"/>
                </a:solidFill>
              </a:rPr>
              <a:t>صِ</a:t>
            </a:r>
            <a:r>
              <a:rPr lang="ar-JO" sz="13000" b="1" dirty="0"/>
              <a:t>فر</a:t>
            </a:r>
            <a:r>
              <a:rPr lang="ar-JO" sz="10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4996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Bubbles design slides</Template>
  <TotalTime>142</TotalTime>
  <Words>33</Words>
  <Application>Microsoft Office PowerPoint</Application>
  <PresentationFormat>Widescreen</PresentationFormat>
  <Paragraphs>31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صوص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صَبّار</vt:lpstr>
      <vt:lpstr>صَدف</vt:lpstr>
      <vt:lpstr>صُنبور</vt:lpstr>
      <vt:lpstr>صُندوق</vt:lpstr>
      <vt:lpstr>صابون</vt:lpstr>
      <vt:lpstr>صَقر</vt:lpstr>
      <vt:lpstr>صَحن</vt:lpstr>
      <vt:lpstr>صَحيفة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L.Battikha</cp:lastModifiedBy>
  <cp:revision>19</cp:revision>
  <dcterms:created xsi:type="dcterms:W3CDTF">2021-02-22T19:24:08Z</dcterms:created>
  <dcterms:modified xsi:type="dcterms:W3CDTF">2023-02-18T17:18:53Z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74069200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