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71" r:id="rId11"/>
    <p:sldId id="265" r:id="rId12"/>
    <p:sldId id="267" r:id="rId13"/>
    <p:sldId id="272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>
      <p:cViewPr varScale="1">
        <p:scale>
          <a:sx n="80" d="100"/>
          <a:sy n="80" d="100"/>
        </p:scale>
        <p:origin x="129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39.7093" units="1/cm"/>
          <inkml:channelProperty channel="Y" name="resolution" value="39.58763" units="1/cm"/>
        </inkml:channelProperties>
      </inkml:inkSource>
      <inkml:timestamp xml:id="ts0" timeString="2021-02-16T19:28:52.869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1077 0</inkml:trace>
  <inkml:trace contextRef="#ctx0" brushRef="#br0" timeOffset="4752">0 129</inkml:trace>
  <inkml:trace contextRef="#ctx0" brushRef="#br0" timeOffset="6837">0 129</inkml:trace>
  <inkml:trace contextRef="#ctx0" brushRef="#br0" timeOffset="12285">4736 258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5T11:13:08.55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6 185 65,'-3'-12'260,"3"12"-6,0-12-4,0 12 1,-3-16 0,3 7-12,0-3-7,3 1-13,1-2-10,0 0-18,3 1-16,-1-2-21,1 1-16,3 2-23,-1 1-26,-1 0-28,-2 2-35,1 3-41,-2 1-32,-5 4-34,0 0-31,0 0-53,15 12-46,-15 1-214,0 0-461,0-13 205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5T11:13:18.58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20 288,'0'0'263,"6"-7"-26,1 3-24,-7 4-22,13-5-19,-6 1-21,-7 4-27,18 4-36,-9-3-48,-2 7-54,10 4-73,-5 5-191,-2 3-301,1 7 133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6T19:15:04.159"/>
    </inkml:context>
    <inkml:brush xml:id="br0">
      <inkml:brushProperty name="width" value="0.05292" units="cm"/>
      <inkml:brushProperty name="height" value="0.05292" units="cm"/>
      <inkml:brushProperty name="color" value="#0070C0"/>
      <inkml:brushProperty name="fitToCurve" value="1"/>
    </inkml:brush>
  </inkml:definitions>
  <inkml:trace contextRef="#ctx0" brushRef="#br0">0 0 50,'0'0'135,"0"0"0,0 0-9,0 0 2,0 0-7,0 0 4,0 0-9,0 0-2,0 0 0,0 0-6,0 0-6,0 0-4,0 0-2,0 0-3,0 0 2,0 0-10,0 0 0,0 0-9,0 0 5,0 0-7,0 0-2,0 0-7,0 0-2,0 0 1,0 0-5,0 0-6,0 0 1,0 0-3,0 0-3,0 0 0,0 0-9,0 0-1,0 0 3,0 0-11,0 0-4,0 0 1,0 0-8,0 0-2,0 0 0,0 0-5,0 0-2,0 0-13,0 0-16,0 0-18,5 10-30,-5-10-9,0 0-15,0 0-10,0 0-15,9 6-5,-9-6-18,0 0-6,0 0-15,2 12-163,-2-12-349,0 0 155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5T11:15:40.0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0 141 3057,'23'5'155,"-7"-4"-87,0 2-38,6 2-10,-6-4-8,7 1 9,-7-2 15,0 0 20,4-3-1,0-5-1,3 0-9,1-2 1,3-7-7,5-1-14,-2 0-16,-2 3-27,-2-3-21,-7 8-30,-7 3-24,1-2-38,-8 1-60,0-1-63,-5 9-236,0 0-529,0 0 235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6T19:12:40.127"/>
    </inkml:context>
    <inkml:brush xml:id="br0">
      <inkml:brushProperty name="width" value="0.07938" units="cm"/>
      <inkml:brushProperty name="height" value="0.07938" units="cm"/>
      <inkml:brushProperty name="fitToCurve" value="1"/>
      <inkml:brushProperty name="ignorePressure" value="1"/>
    </inkml:brush>
  </inkml:definitions>
  <inkml:trace contextRef="#ctx0" brushRef="#br0">0 11 181,'0'0'255,"0"0"-16,0 0-19,0 0-16,0 0-17,0 0-14,0 0-18,0 0-12,0 0-17,0 0-13,0 0-10,0 0-10,0 0-10,0 0-10,0 0-18,0 0-17,29-12-24,-29 12-20,0 0-39,0 0-33,0 0-30,14 7-35,-14-7-33,0 0-141,0 0-343,0 0 152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6T19:13:32.446"/>
    </inkml:context>
    <inkml:brush xml:id="br0">
      <inkml:brushProperty name="width" value="0.07938" units="cm"/>
      <inkml:brushProperty name="height" value="0.07938" units="cm"/>
      <inkml:brushProperty name="fitToCurve" value="1"/>
      <inkml:brushProperty name="ignorePressure" value="1"/>
    </inkml:brush>
  </inkml:definitions>
  <inkml:trace contextRef="#ctx0" brushRef="#br0">3084 27 270,'-11'-12'281,"11"12"-17,0 0-17,0 0-20,-4-15-20,4 15-37,0 0 0,0 0-21,0 0-22,0 0-29,0 0-42,0 0-44,0 0-54,0 0-43,0 0-46,0 0-71,0 0-101,0 0-329,0 0 145</inkml:trace>
  <inkml:trace contextRef="#ctx0" brushRef="#br0" timeOffset="2219">0 382 98,'0'0'310,"0"0"-20,0 0-19,0 0-18,0 0-21,0 0-8,7-12-13,-7 12-13,0 0-6,0 0-24,0 0 11,0 0-25,0 0 8,0 0-13,0 0-12,0 0-10,0 0-16,0 0-5,0 0-10,0 0-11,0 0-9,0 0-7,0 0-11,0 0-16,0 0-31,0 0-39,0 0-23,22 0-42,-22 0-38,0 0-50,0 0-38,18 9-61,-18-9-225,11 8-546,-11-8 242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5T11:09:04.96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1245 56 179,'-16'-7'187,"6"4"-9,-6-1-9,-5-2-18,0 3-2,-4 1-7,-6-2-11,5 1 0,-8 1-10,-2 1-8,2 1-12,2 0-10,-2 1-9,-1 2-9,1 0-7,0 2-7,-1 0-4,1-1-6,0 2-7,-2-4-3,0 4-3,3-2-1,-1 5-3,1-4-5,0-2 1,-1 1-6,7-1 0,1 0 2,0-2 1,5 3 1,-4-2-2,9-1-2,-1 1 0,4-4 0,6 4 0,-3-1 0,10-1 0,-13 3-4,13-3-2,0 0-1,-11 0-2,11 0-1,0 0 0,0 0-3,0 0-2,0 0 2,0 0 1,0 0 2,0 0-1,0 0 0,40-10-2,-19 5 5,2-1-3,5 0-2,6-3 1,0 1 1,1-3 1,-1 5-4,0-2 6,1 3-4,-1 0-1,-7 1-2,5 0 0,2 0-2,-13 1-2,2 1 3,-1 1-2,-1 0 1,-2-1 0,-6 1-2,0 2 5,1-1-5,-1 0-1,-13 0 4,13 0-2,-13 0 5,11 3 3,-11-3 5,0 0 1,0 0-2,-30 12 1,7-6 0,-14 5 1,-7-2-2,-14 2-1,-2 6 1,-11-5-3,8-2 3,-2 1 0,2-4 4,2 2-1,12 1 4,5-4 4,-1 0 1,7-1 2,4-1 3,11-2 12,1-3-2,6 2 1,4-1-7,3 2-1,9-2-7,-13 0-7,13 0 1,0 0-5,0 0 3,0 0-3,42-17 3,-10 6-6,3-5-1,5 4-6,0 0 8,16-7-2,-12 8-9,-1-1-2,1 0 1,-4 4 2,-4 0 1,-3 2-4,-13 3-10,-5 1-5,-3 1-5,-2 0-2,-1 1 2,-9 0 0,6 4-1,-6-4-8,-3 14-3,-7-3-13,-10 3-16,-3 7-13,-9-1-23,-2-2-25,-2 3-43,-2-7-57,0-2-69,-7 1-165,3-5-490,-1-2 217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5T11:09:26.55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 0 30,'0'0'60,"0"0"-50,0 0-27,-3 15-19,3-15 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5T10:21:24.128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84 374 38,'-7'3'96,"7"-3"-14,0 0 9,0 0-6,-12 2-7,12-2-16,0 0 0,-10 2-7,10-2-13,-8 4 4,8-4 3,-7 5-9,7-5-4,-9 6-3,3 0-8,6-6 3,-7 9-8,7-9 1,-7 6 6,7-6-10,-6 5-7,6-5 11,0 0-5,0 0-10,-5 7 3,5-7 3,0 0 1,0 0-7,0 0-1,0 0 7,0 0 2,0 0-6,0 0 16,0 0-3,0 0 12,0 0-1,0 0 6,21 3 1,-8-3 5,-3 1-3,1-1 15,5-1 4,-3 1 1,6-2-3,2 0 2,1-4-2,-1 1-1,-1-1 2,1-5 0,11 1-2,-11-1 0,12-2-5,-7-4-1,-2 6 2,11-5-2,-4 3-1,4 0-4,2-2-4,0 3 1,0 3-3,0 1-5,-2-1-3,5-1 1,-6 0-2,3 2-2,3-2-3,-1 3-2,-2 1 1,-2-2-5,0-3 0,0 2-1,-7-1 4,7 3-6,-11 1-2,10-7 1,-5 0-1,2 1 1,-9 1-1,9-1-2,-8 3 0,0 1 1,0 3-5,-3-5 1,0 5 6,2 0-7,-4 1-3,-2 0 1,-3 1-2,-2 0 1,2 1-1,1 0 2,-2 0-4,-4 2-5,-8 0 4,13-2-6,-13 2 5,9-3-1,-9 3 0,0 0-4,0 0 6,0 0-6,0 0 7,0 0-9,0 0-2,0 0-1,0 0 0,0 0 3,-27-6-3,14 4-1,-3 2-2,3-2-5,-1 2-1,-9-2-3,7 1 0,-5 1 0,-1 1-1,0-1-4,-3 2 0,2 0 2,-1-2 0,-3 2 3,-5 1 1,7-2 1,2 2-1,1 1 4,-1 0-9,8 0-4,2-2-6,0-2-12,1 2-3,2 0-1,-1 1-8,11-3 2,-19 2-3,12 0 5,7-2 2,-14 6 6,4-5-3,1 2-8,-1 0-7,10-3-13,-13 7-16,5-4-34,-1 1-141,-4 0-290,0-1 129</inkml:trace>
  <inkml:trace contextRef="#ctx0" brushRef="#br0" timeOffset="1112">384 993 5,'0'0'56,"-5"-8"-6,5 8-16,-6-9-20,6 9-16,-7-9-25,1 3-28,0 0 13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5T10:21:36.752"/>
    </inkml:context>
    <inkml:brush xml:id="br0">
      <inkml:brushProperty name="width" value="0.03528" units="cm"/>
      <inkml:brushProperty name="height" value="0.03528" units="cm"/>
      <inkml:brushProperty name="fitToCurve" value="1"/>
      <inkml:brushProperty name="ignorePressure" value="1"/>
    </inkml:brush>
  </inkml:definitions>
  <inkml:trace contextRef="#ctx0" brushRef="#br0">1880 15 1861,'-31'8'50,"-4"-2"0,2-2-4,-1-1 2,1-2-3,-3 1 5,10-4-4,-6 1-1,-3 1 4,2-4 0,-2 1-2,3 0-7,1 0-1,-4 1 1,1 0-6,7 0-1,-8-2 2,1 6-3,0 0-2,2-2 0,-5 4-1,3 0-2,2-1-4,1 1 1,-5 1-5,4 3-1,-2-2-2,1 0 2,-1 3-5,1-1-1,0-1-2,-3 1 2,-1-1-4,0-1-1,4-1 1,-1-2 0,-2 0 0,0-3-2,5 3-2,-9-2 0,2 2 2,4-3 0,0 0-3,8-4 2,-6-2-2,8 3 2,1 0-2,3 2-3,2-2 5,2 2 2,-1 1-5,5-3 4,-2 0-6,5 2 2,9 1 0,-13-4 3,13 4 1,-10-1-4,10 1-1,0 0-1,0 0 3,0 0-1,0 0 0,0 0 0,0 0-2,0 0 3,0 0-3,49 6 3,-23-3-1,8-6 2,-1 2 2,9-2 4,0 1-4,6-2 6,10-1-3,5-1-1,-1 0 2,1-3-1,0 1 1,1-1 1,1 1-1,-2 1 2,-1-1 3,0 3 3,-16 1-2,20 0-1,-6 0 0,-12 2 4,14 2-2,-15 0-4,-5 2-1,1 0 1,-3 1-2,-2 3-1,-3 0-1,0-2-1,-9 1-2,1-2-21,-4 0 6,2 1-2,-1-1 1,-1-1 1,-2 0 2,4 0 3,-13-2-2,16 1 1</inkml:trace>
  <inkml:trace contextRef="#ctx0" brushRef="#br0" timeOffset="472">1876 45 3315,'-40'4'5,"-9"-3"-4,-14 2 3,-3 1-4,5 5 5,-2-3-3,-2-3 2,2 1-2,18-2-2,-20 0 11,1 0-7,4 2-4,0-4 3,-5 2 10,2-1-6,2 0-2,16 1 11,-18-2-6,18 1 1,-17 3-3,15-5 6,-3 2 2,4-1-4,3 3 7,0-3-2,4 1-2,1 4 5,6-3-6,9 0 5,1 2-1,0 0-2,4 1-7,-4-3 4,2 2-4,3 0 0,4 0-1,0 0 2,0 0-5,-1-1 3,7-1 0,-3 2-4,-2-2 1,4 1 0,-1 0-4,9-3 4,-13 3-2,13-3-1,-10 2 2,10-2 1,-8 3-3,8-3 3,-8 4-11,8-4-21,0 0-26,-17 0-31,17 0-28,-13 2-35,6-1-55,7-1-53,-24 5-219,11-5-513,-1 5 227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5T11:10:38.64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1686 267 35,'0'0'156,"-11"-1"1,11 1-13,0 0-11,0 0-12,-18 4-11,18-4-4,-10 10-12,3-4-10,-1 3-4,-5 2-8,4 3-10,-2 3-9,-1-2-5,1 2-1,1-5-8,1 5-9,4-4-4,-3-4-6,6-1-7,-1-1-6,3-7-16,-3 12-8,3-12-7,0 0-8,0 11-14,0-11-19,0 0-11,14 0-23,-14 0-113,14-7-229,-5 3 102</inkml:trace>
  <inkml:trace contextRef="#ctx0" brushRef="#br0" timeOffset="239">1653 185 86,'-8'6'121,"-11"6"-2,0 0-10,-2 2-8,-5 6-11,-1 2-13,1-1 1,2 2-18,-2-1-27,2-1-10,5-3-29,-2 1-7,5-1-16,0-4-25,3-2-79,-1-2-144,5-1 65</inkml:trace>
  <inkml:trace contextRef="#ctx0" brushRef="#br0" timeOffset="426">1237 77 79,'-16'16'138,"-4"-3"-19,-7 12-8,1-1-2,-4 1-20,4-2-16,2 1-1,-1 1-11,2 1-20,0-3-5,8-4-11,0-3-19,3-3-22,2-2-10,1-4-23,3 3-29,0-4-54,2-3-143,4-3 63</inkml:trace>
  <inkml:trace contextRef="#ctx0" brushRef="#br0" timeOffset="596">932 26 103,'-20'9'148,"0"3"-10,-6 7-1,-4 3-19,-3 0-22,1 1 1,-2 3-14,1 2-15,-10 12-9,12-12-15,3 0-15,1-2-5,3 1-24,7-11 2,-1 1-21,7-5-6,0-1-14,2-3-16,5-2-14,-2-2-23,0-1-50,6-3-152,0 0 67</inkml:trace>
  <inkml:trace contextRef="#ctx0" brushRef="#br0" timeOffset="772">488 0 109,'-22'10'135,"-9"6"-8,-2 1 1,-1 3-12,-5 6-13,3 0-11,-14 11-13,11-10-17,5 0-13,-9 8-23,12-9-31,0-4-22,11-5-32,3 1-98,2-3-168,2-5 75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5T11:12:01.05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36 45 37,'0'0'233,"0"0"-12,0 0 0,0 0-7,0 0-6,0 0-6,-8-7-2,8 7-19,0 0-9,0 0-12,0 0-11,0 0-16,-21 6-8,21-6-11,0 0-8,0 0-9,0 0-7,0 0-5,0 0-7,0 0-4,0 0-10,0 0-11,-7-3-30,7 3-26,0 0-39,0 0-45,0 0-50,18-20-50,-10 12-60,-3 3-177,-5 5-457,7-8 203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5T11:12:49.14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2 181 70,'-2'13'279,"2"-13"1,0 0 7,0 10-4,0-10-12,0 0-19,0 0-30,19-2-15,-19 2-10,23-8-28,-10 0-11,7 1-12,-2-3-19,5 1-12,-3-4-15,2 2-21,-4-1-26,4 0-29,-5-2-30,2 1-24,-8 3-40,-2-2-49,-4 2-47,1-6-69,-9 5-215,0-1-486,-8-2 216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</inkml:traceFormat>
        <inkml:channelProperties>
          <inkml:channelProperty channel="X" name="resolution" value="393.73947" units="1/cm"/>
          <inkml:channelProperty channel="Y" name="resolution" value="393.73947" units="1/cm"/>
          <inkml:channelProperty channel="F" name="resolution" value="249.9771" units="1/in"/>
        </inkml:channelProperties>
      </inkml:inkSource>
      <inkml:timestamp xml:id="ts0" timeString="2021-02-15T11:12:48.85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14 21 222,'0'0'302,"0"0"-1,-4-8 5,4 8-4,-6-6 4,6 6-10,0 0-11,-4-7-26,4 7-27,0 0-26,0 0-11,0 0-15,0 0 0,0 0 2,0 0-19,0 0-4,2 29-20,1-18-10,3 0-15,-3 2-12,5 1-8,-3-1-10,0 0-12,4 2-47,-5 3-25,6 0-49,-3 3-46,-2-1-58,-1 1-55,-1 8-61,-2 3-67,2 2-286,-7 4-672,-2 0 298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C168-F83E-47EE-8B8F-6EA8C6EDC48E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BBEF-FE77-4F76-B84F-67BF57E43FD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C168-F83E-47EE-8B8F-6EA8C6EDC48E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BBEF-FE77-4F76-B84F-67BF57E43F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C168-F83E-47EE-8B8F-6EA8C6EDC48E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BBEF-FE77-4F76-B84F-67BF57E43F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C168-F83E-47EE-8B8F-6EA8C6EDC48E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BBEF-FE77-4F76-B84F-67BF57E43F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C168-F83E-47EE-8B8F-6EA8C6EDC48E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B6BBBEF-FE77-4F76-B84F-67BF57E43F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C168-F83E-47EE-8B8F-6EA8C6EDC48E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BBEF-FE77-4F76-B84F-67BF57E43F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C168-F83E-47EE-8B8F-6EA8C6EDC48E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BBEF-FE77-4F76-B84F-67BF57E43F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C168-F83E-47EE-8B8F-6EA8C6EDC48E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BBEF-FE77-4F76-B84F-67BF57E43F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C168-F83E-47EE-8B8F-6EA8C6EDC48E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BBEF-FE77-4F76-B84F-67BF57E43F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C168-F83E-47EE-8B8F-6EA8C6EDC48E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BBEF-FE77-4F76-B84F-67BF57E43F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3C168-F83E-47EE-8B8F-6EA8C6EDC48E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BBBEF-FE77-4F76-B84F-67BF57E43F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93C168-F83E-47EE-8B8F-6EA8C6EDC48E}" type="datetimeFigureOut">
              <a:rPr lang="en-US" smtClean="0"/>
              <a:pPr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6BBBEF-FE77-4F76-B84F-67BF57E43FD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customXml" Target="../ink/ink3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customXml" Target="../ink/ink5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6.png"/><Relationship Id="rId7" Type="http://schemas.openxmlformats.org/officeDocument/2006/relationships/image" Target="../media/image15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12" Type="http://schemas.openxmlformats.org/officeDocument/2006/relationships/image" Target="../media/image2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11" Type="http://schemas.openxmlformats.org/officeDocument/2006/relationships/customXml" Target="../ink/ink12.xml"/><Relationship Id="rId5" Type="http://schemas.openxmlformats.org/officeDocument/2006/relationships/customXml" Target="../ink/ink9.xml"/><Relationship Id="rId10" Type="http://schemas.openxmlformats.org/officeDocument/2006/relationships/image" Target="../media/image21.emf"/><Relationship Id="rId4" Type="http://schemas.openxmlformats.org/officeDocument/2006/relationships/image" Target="../media/image18.emf"/><Relationship Id="rId9" Type="http://schemas.openxmlformats.org/officeDocument/2006/relationships/customXml" Target="../ink/ink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.xml"/><Relationship Id="rId3" Type="http://schemas.openxmlformats.org/officeDocument/2006/relationships/image" Target="../media/image15.png"/><Relationship Id="rId7" Type="http://schemas.openxmlformats.org/officeDocument/2006/relationships/image" Target="../media/image30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4.xml"/><Relationship Id="rId5" Type="http://schemas.openxmlformats.org/officeDocument/2006/relationships/image" Target="../media/image29.emf"/><Relationship Id="rId4" Type="http://schemas.openxmlformats.org/officeDocument/2006/relationships/customXml" Target="../ink/ink13.xml"/><Relationship Id="rId9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الانعكاس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/>
              <a:t>https://wordwall.net/ar/resource/10329960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38400" y="12954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17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30825" y="1471613"/>
              <a:ext cx="1704975" cy="93662"/>
            </p14:xfrm>
          </p:contentPart>
        </mc:Choice>
        <mc:Fallback xmlns="">
          <p:pic>
            <p:nvPicPr>
              <p:cNvPr id="717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321467" y="1462211"/>
                <a:ext cx="1723691" cy="11246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91000"/>
            <a:ext cx="89154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 l="148" b="14356"/>
          <a:stretch>
            <a:fillRect/>
          </a:stretch>
        </p:blipFill>
        <p:spPr bwMode="auto">
          <a:xfrm>
            <a:off x="0" y="381000"/>
            <a:ext cx="8991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3657600"/>
            <a:ext cx="32004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80772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30552" cy="6868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79CC59-FE75-4E85-B75F-1A832AA66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85800"/>
            <a:ext cx="80962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40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6867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5041C2C-FDE7-4928-ADE5-C00652F8D777}"/>
              </a:ext>
            </a:extLst>
          </p:cNvPr>
          <p:cNvSpPr/>
          <p:nvPr/>
        </p:nvSpPr>
        <p:spPr>
          <a:xfrm>
            <a:off x="1295400" y="5562600"/>
            <a:ext cx="68580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dirty="0">
                <a:solidFill>
                  <a:schemeClr val="bg1"/>
                </a:solidFill>
              </a:rPr>
              <a:t>--</a:t>
            </a:r>
            <a:r>
              <a:rPr lang="ar-JO" sz="2800" dirty="0">
                <a:solidFill>
                  <a:srgbClr val="FF0000"/>
                </a:solidFill>
              </a:rPr>
              <a:t>الانعكاس المنتظم </a:t>
            </a:r>
            <a:r>
              <a:rPr lang="ar-JO" sz="2800" dirty="0">
                <a:solidFill>
                  <a:schemeClr val="bg1"/>
                </a:solidFill>
              </a:rPr>
              <a:t>ارتداد الضوءعن الاجسام المصقولة والملساءبخطوط مستقيمة  وبالاتجاه نفسه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913" y="0"/>
            <a:ext cx="90450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8F3C82E-D01F-4552-BE19-5BDA222583A5}"/>
              </a:ext>
            </a:extLst>
          </p:cNvPr>
          <p:cNvSpPr/>
          <p:nvPr/>
        </p:nvSpPr>
        <p:spPr>
          <a:xfrm>
            <a:off x="1219200" y="1066800"/>
            <a:ext cx="7467600" cy="10668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dirty="0"/>
              <a:t>القمر جسم غير مضئ بذاته ،فلماذا يبدو مضيئا؟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F0085F-9AB9-4A00-BD14-2A04C5A1EFDF}"/>
              </a:ext>
            </a:extLst>
          </p:cNvPr>
          <p:cNvSpPr/>
          <p:nvPr/>
        </p:nvSpPr>
        <p:spPr>
          <a:xfrm>
            <a:off x="1981200" y="2362200"/>
            <a:ext cx="67056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200" dirty="0">
                <a:solidFill>
                  <a:schemeClr val="bg1"/>
                </a:solidFill>
              </a:rPr>
              <a:t>لانه يعكس اشعة الشمس الساقطة عليه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04800"/>
            <a:ext cx="861059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 l="28300" t="1025" r="3448" b="63095"/>
          <a:stretch>
            <a:fillRect/>
          </a:stretch>
        </p:blipFill>
        <p:spPr bwMode="auto">
          <a:xfrm>
            <a:off x="0" y="3048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1700" y="4872038"/>
              <a:ext cx="449263" cy="65087"/>
            </p14:xfrm>
          </p:contentPart>
        </mc:Choice>
        <mc:Fallback xmlns="">
          <p:pic>
            <p:nvPicPr>
              <p:cNvPr id="61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42325" y="4862637"/>
                <a:ext cx="468012" cy="83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4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-1460500" y="3425825"/>
              <a:ext cx="1587" cy="6350"/>
            </p14:xfrm>
          </p:contentPart>
        </mc:Choice>
        <mc:Fallback xmlns="">
          <p:pic>
            <p:nvPicPr>
              <p:cNvPr id="614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470816" y="3415506"/>
                <a:ext cx="22218" cy="26988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t="34524" r="862"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352800" y="0"/>
            <a:ext cx="3581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/>
              <a:t>انعكاس الضوء نوعان</a:t>
            </a:r>
            <a:endParaRPr lang="en-US" sz="36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09763" y="4894263"/>
              <a:ext cx="522287" cy="357187"/>
            </p14:xfrm>
          </p:contentPart>
        </mc:Choice>
        <mc:Fallback xmlns=""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03293" y="4887795"/>
                <a:ext cx="534508" cy="3694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89775" y="5080000"/>
              <a:ext cx="681038" cy="69850"/>
            </p14:xfrm>
          </p:contentPart>
        </mc:Choice>
        <mc:Fallback xmlns=""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83289" y="5073417"/>
                <a:ext cx="693289" cy="8228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079"/>
            <a:ext cx="9052240" cy="323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04816"/>
            <a:ext cx="8991600" cy="301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4688609"/>
            <a:ext cx="2438400" cy="213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905000"/>
            <a:ext cx="2362200" cy="2231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1905000"/>
            <a:ext cx="2362200" cy="2326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1981200"/>
            <a:ext cx="2133600" cy="209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57200" y="304800"/>
            <a:ext cx="7315200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/>
              <a:t>أي من هذه الصور توضح الانعكاس المنتظم أو غير منتظم</a:t>
            </a:r>
            <a:endParaRPr lang="en-US" sz="40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8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26250" y="2719388"/>
              <a:ext cx="608013" cy="165100"/>
            </p14:xfrm>
          </p:contentPart>
        </mc:Choice>
        <mc:Fallback xmlns="">
          <p:pic>
            <p:nvPicPr>
              <p:cNvPr id="308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16879" y="2710036"/>
                <a:ext cx="626754" cy="183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8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87563" y="1417638"/>
              <a:ext cx="14287" cy="17462"/>
            </p14:xfrm>
          </p:contentPart>
        </mc:Choice>
        <mc:Fallback xmlns="">
          <p:pic>
            <p:nvPicPr>
              <p:cNvPr id="308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78038" y="1407768"/>
                <a:ext cx="33336" cy="37202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798F80F0-3DB8-42AE-92CC-877ACE268C44}"/>
              </a:ext>
            </a:extLst>
          </p:cNvPr>
          <p:cNvSpPr/>
          <p:nvPr/>
        </p:nvSpPr>
        <p:spPr>
          <a:xfrm>
            <a:off x="3352800" y="4201914"/>
            <a:ext cx="1752600" cy="421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منتظم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A2C681-D950-43BE-9E13-7357D59536AA}"/>
              </a:ext>
            </a:extLst>
          </p:cNvPr>
          <p:cNvSpPr/>
          <p:nvPr/>
        </p:nvSpPr>
        <p:spPr>
          <a:xfrm>
            <a:off x="6096000" y="4136349"/>
            <a:ext cx="1752600" cy="5522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غير منتظم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622D82-4B5A-4E7F-BE4D-2D8A2C0D64C2}"/>
              </a:ext>
            </a:extLst>
          </p:cNvPr>
          <p:cNvSpPr/>
          <p:nvPr/>
        </p:nvSpPr>
        <p:spPr>
          <a:xfrm>
            <a:off x="838200" y="4201914"/>
            <a:ext cx="1905000" cy="4866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غير منتظم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E4B921-769C-45DE-8D39-4696DE0242F1}"/>
              </a:ext>
            </a:extLst>
          </p:cNvPr>
          <p:cNvSpPr/>
          <p:nvPr/>
        </p:nvSpPr>
        <p:spPr>
          <a:xfrm>
            <a:off x="3810000" y="6324600"/>
            <a:ext cx="16002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منتظم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th-grade-oloom-jor-Q-4-unit-2-1-light-reflec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667000"/>
            <a:ext cx="7245200" cy="277668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00" y="4953000"/>
            <a:ext cx="2438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400" dirty="0">
                <a:solidFill>
                  <a:schemeClr val="bg1"/>
                </a:solidFill>
              </a:rPr>
              <a:t>انعكاس غير منتظم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4876800"/>
            <a:ext cx="2438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dirty="0">
                <a:solidFill>
                  <a:schemeClr val="bg1"/>
                </a:solidFill>
              </a:rPr>
              <a:t>انعكاس منتظم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66800" y="685800"/>
            <a:ext cx="6553200" cy="1295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dirty="0"/>
              <a:t>اكتب نوع الانعكاس في الصور الاتية</a:t>
            </a:r>
            <a:endParaRPr lang="en-US" sz="4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11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91350" y="5443538"/>
              <a:ext cx="95250" cy="74612"/>
            </p14:xfrm>
          </p:contentPart>
        </mc:Choice>
        <mc:Fallback xmlns="">
          <p:pic>
            <p:nvPicPr>
              <p:cNvPr id="411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82040" y="5434075"/>
                <a:ext cx="113870" cy="93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10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4688" y="4808538"/>
              <a:ext cx="26987" cy="139700"/>
            </p14:xfrm>
          </p:contentPart>
        </mc:Choice>
        <mc:Fallback xmlns="">
          <p:pic>
            <p:nvPicPr>
              <p:cNvPr id="410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15692" y="4799201"/>
                <a:ext cx="44978" cy="1583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11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8000" y="4845050"/>
              <a:ext cx="31750" cy="66675"/>
            </p14:xfrm>
          </p:contentPart>
        </mc:Choice>
        <mc:Fallback xmlns="">
          <p:pic>
            <p:nvPicPr>
              <p:cNvPr id="411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39027" y="4835730"/>
                <a:ext cx="49696" cy="853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11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75038" y="2520950"/>
              <a:ext cx="41275" cy="31750"/>
            </p14:xfrm>
          </p:contentPart>
        </mc:Choice>
        <mc:Fallback xmlns="">
          <p:pic>
            <p:nvPicPr>
              <p:cNvPr id="411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65944" y="2511778"/>
                <a:ext cx="59464" cy="500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11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59613" y="4903788"/>
              <a:ext cx="4762" cy="9525"/>
            </p14:xfrm>
          </p:contentPart>
        </mc:Choice>
        <mc:Fallback xmlns="">
          <p:pic>
            <p:nvPicPr>
              <p:cNvPr id="411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52330" y="4895248"/>
                <a:ext cx="19328" cy="26604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r="-512" b="41061"/>
          <a:stretch>
            <a:fillRect/>
          </a:stretch>
        </p:blipFill>
        <p:spPr bwMode="auto">
          <a:xfrm>
            <a:off x="-215237" y="304800"/>
            <a:ext cx="935923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962400"/>
            <a:ext cx="39147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81000"/>
            <a:ext cx="8610599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810000"/>
            <a:ext cx="3744398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8458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895600"/>
            <a:ext cx="2800741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Connector 4"/>
          <p:cNvCxnSpPr/>
          <p:nvPr/>
        </p:nvCxnSpPr>
        <p:spPr>
          <a:xfrm rot="10800000">
            <a:off x="1066800" y="3733800"/>
            <a:ext cx="487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10800000">
            <a:off x="1066800" y="5562600"/>
            <a:ext cx="487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0800000">
            <a:off x="990600" y="4648200"/>
            <a:ext cx="487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990600" y="6477000"/>
            <a:ext cx="48768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-762000" y="4724400"/>
            <a:ext cx="3505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1677194" y="4647406"/>
            <a:ext cx="350520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165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59438" y="6067425"/>
              <a:ext cx="155575" cy="57150"/>
            </p14:xfrm>
          </p:contentPart>
        </mc:Choice>
        <mc:Fallback xmlns="">
          <p:pic>
            <p:nvPicPr>
              <p:cNvPr id="5165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50096" y="6058138"/>
                <a:ext cx="174258" cy="757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64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275" y="4956175"/>
              <a:ext cx="15875" cy="4763"/>
            </p14:xfrm>
          </p:contentPart>
        </mc:Choice>
        <mc:Fallback xmlns="">
          <p:pic>
            <p:nvPicPr>
              <p:cNvPr id="5164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1843" y="4940298"/>
                <a:ext cx="44017" cy="357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70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7350" y="6511925"/>
              <a:ext cx="1109663" cy="139700"/>
            </p14:xfrm>
          </p:contentPart>
        </mc:Choice>
        <mc:Fallback xmlns="">
          <p:pic>
            <p:nvPicPr>
              <p:cNvPr id="5170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42962" y="6497523"/>
                <a:ext cx="1137719" cy="167784"/>
              </a:xfrm>
              <a:prstGeom prst="rect">
                <a:avLst/>
              </a:prstGeom>
            </p:spPr>
          </p:pic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E49F854E-A5C0-4FD9-8492-02BBFDF54DC4}"/>
              </a:ext>
            </a:extLst>
          </p:cNvPr>
          <p:cNvSpPr/>
          <p:nvPr/>
        </p:nvSpPr>
        <p:spPr>
          <a:xfrm>
            <a:off x="3813176" y="2971800"/>
            <a:ext cx="2001837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>
                <a:solidFill>
                  <a:schemeClr val="bg1"/>
                </a:solidFill>
              </a:rPr>
              <a:t>انعكاس منتطم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ACA669-2A8A-4F4A-9891-76784249ED08}"/>
              </a:ext>
            </a:extLst>
          </p:cNvPr>
          <p:cNvSpPr/>
          <p:nvPr/>
        </p:nvSpPr>
        <p:spPr>
          <a:xfrm>
            <a:off x="1362869" y="2955132"/>
            <a:ext cx="2001837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>
                <a:solidFill>
                  <a:schemeClr val="bg1"/>
                </a:solidFill>
              </a:rPr>
              <a:t>انعكاس غيرمنتظم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7D383A-B094-4A4A-AFC1-9A56B456D939}"/>
              </a:ext>
            </a:extLst>
          </p:cNvPr>
          <p:cNvSpPr/>
          <p:nvPr/>
        </p:nvSpPr>
        <p:spPr>
          <a:xfrm>
            <a:off x="3790951" y="3837184"/>
            <a:ext cx="2001837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>
                <a:solidFill>
                  <a:schemeClr val="bg1"/>
                </a:solidFill>
              </a:rPr>
              <a:t>سطح أملس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2D1364-C7F4-461C-B6CF-5B5E70164B92}"/>
              </a:ext>
            </a:extLst>
          </p:cNvPr>
          <p:cNvSpPr/>
          <p:nvPr/>
        </p:nvSpPr>
        <p:spPr>
          <a:xfrm>
            <a:off x="1427162" y="3811966"/>
            <a:ext cx="2001837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>
                <a:solidFill>
                  <a:schemeClr val="bg1"/>
                </a:solidFill>
              </a:rPr>
              <a:t>سطح خشن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DA5235-BB51-4530-B6EF-2C2B3E7444D8}"/>
              </a:ext>
            </a:extLst>
          </p:cNvPr>
          <p:cNvSpPr/>
          <p:nvPr/>
        </p:nvSpPr>
        <p:spPr>
          <a:xfrm>
            <a:off x="3736195" y="4757140"/>
            <a:ext cx="2001837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>
                <a:solidFill>
                  <a:schemeClr val="bg1"/>
                </a:solidFill>
              </a:rPr>
              <a:t>باتجاه واحد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039C7E-FC57-4A35-88E2-868E9AC881F2}"/>
              </a:ext>
            </a:extLst>
          </p:cNvPr>
          <p:cNvSpPr/>
          <p:nvPr/>
        </p:nvSpPr>
        <p:spPr>
          <a:xfrm>
            <a:off x="1297001" y="4707732"/>
            <a:ext cx="2001837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>
                <a:solidFill>
                  <a:schemeClr val="bg1"/>
                </a:solidFill>
              </a:rPr>
              <a:t>باتجاهات مختلفة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558190-2234-4C18-B792-BD7C0DF2CAB4}"/>
              </a:ext>
            </a:extLst>
          </p:cNvPr>
          <p:cNvSpPr/>
          <p:nvPr/>
        </p:nvSpPr>
        <p:spPr>
          <a:xfrm>
            <a:off x="3571081" y="5601494"/>
            <a:ext cx="2001837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>
                <a:solidFill>
                  <a:schemeClr val="bg1"/>
                </a:solidFill>
              </a:rPr>
              <a:t>تكوين صورة أو خيال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8787614-5B46-41F6-9F6E-656A645CAF9E}"/>
              </a:ext>
            </a:extLst>
          </p:cNvPr>
          <p:cNvSpPr/>
          <p:nvPr/>
        </p:nvSpPr>
        <p:spPr>
          <a:xfrm>
            <a:off x="1241822" y="5622510"/>
            <a:ext cx="2001837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>
                <a:solidFill>
                  <a:schemeClr val="bg1"/>
                </a:solidFill>
              </a:rPr>
              <a:t>رؤية الأجسام المختلفة من حولنا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4943</TotalTime>
  <Words>90</Words>
  <Application>Microsoft Office PowerPoint</Application>
  <PresentationFormat>On-screen Show (4:3)</PresentationFormat>
  <Paragraphs>22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Book Antiqua</vt:lpstr>
      <vt:lpstr>Lucida Sans</vt:lpstr>
      <vt:lpstr>Tahoma</vt:lpstr>
      <vt:lpstr>Times New Roman</vt:lpstr>
      <vt:lpstr>Wingdings</vt:lpstr>
      <vt:lpstr>Wingdings 2</vt:lpstr>
      <vt:lpstr>Wingdings 3</vt:lpstr>
      <vt:lpstr>Apex</vt:lpstr>
      <vt:lpstr>الانعكاس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الانعكاس</dc:title>
  <dc:creator>Lenovo</dc:creator>
  <cp:lastModifiedBy>s.kakish</cp:lastModifiedBy>
  <cp:revision>24</cp:revision>
  <dcterms:created xsi:type="dcterms:W3CDTF">2021-02-12T20:01:14Z</dcterms:created>
  <dcterms:modified xsi:type="dcterms:W3CDTF">2023-02-17T19:39:02Z</dcterms:modified>
</cp:coreProperties>
</file>