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73" r:id="rId2"/>
    <p:sldId id="256" r:id="rId3"/>
    <p:sldId id="257" r:id="rId4"/>
    <p:sldId id="259" r:id="rId5"/>
    <p:sldId id="258" r:id="rId6"/>
    <p:sldId id="261" r:id="rId7"/>
    <p:sldId id="262" r:id="rId8"/>
    <p:sldId id="264" r:id="rId9"/>
    <p:sldId id="265" r:id="rId10"/>
    <p:sldId id="266" r:id="rId11"/>
    <p:sldId id="267" r:id="rId12"/>
    <p:sldId id="260" r:id="rId13"/>
    <p:sldId id="268" r:id="rId14"/>
    <p:sldId id="269" r:id="rId15"/>
    <p:sldId id="270" r:id="rId16"/>
    <p:sldId id="271" r:id="rId17"/>
    <p:sldId id="272" r:id="rId18"/>
    <p:sldId id="26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431"/>
    <a:srgbClr val="B76537"/>
    <a:srgbClr val="BB7733"/>
    <a:srgbClr val="E0664E"/>
    <a:srgbClr val="680E17"/>
    <a:srgbClr val="37287B"/>
    <a:srgbClr val="5146AF"/>
    <a:srgbClr val="1A1A1A"/>
    <a:srgbClr val="FFD41D"/>
    <a:srgbClr val="FFE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12</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1141" y="1960930"/>
            <a:ext cx="8272947" cy="1527050"/>
          </a:xfrm>
          <a:noFill/>
          <a:effectLst>
            <a:outerShdw blurRad="50800" dist="38100" dir="2700000" algn="tl" rotWithShape="0">
              <a:prstClr val="black">
                <a:alpha val="40000"/>
              </a:prstClr>
            </a:outerShdw>
          </a:effectLst>
        </p:spPr>
        <p:txBody>
          <a:bodyPr>
            <a:normAutofit/>
          </a:bodyPr>
          <a:lstStyle>
            <a:lvl1pPr algn="l">
              <a:defRPr sz="3600">
                <a:solidFill>
                  <a:srgbClr val="DA543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6986" y="3502512"/>
            <a:ext cx="8272947" cy="88083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7810"/>
            <a:ext cx="8246070" cy="899840"/>
          </a:xfrm>
        </p:spPr>
        <p:txBody>
          <a:bodyPr>
            <a:normAutofit/>
          </a:bodyPr>
          <a:lstStyle>
            <a:lvl1pPr algn="l">
              <a:defRPr sz="3600" baseline="0">
                <a:solidFill>
                  <a:srgbClr val="DA543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0730" y="1502815"/>
            <a:ext cx="8246070" cy="3264448"/>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348" y="460823"/>
            <a:ext cx="6410827" cy="763525"/>
          </a:xfrm>
        </p:spPr>
        <p:txBody>
          <a:bodyPr>
            <a:normAutofit/>
          </a:bodyPr>
          <a:lstStyle>
            <a:lvl1pPr algn="l">
              <a:defRPr sz="3600">
                <a:solidFill>
                  <a:srgbClr val="DA543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4348" y="1323749"/>
            <a:ext cx="6393606" cy="3344113"/>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284" y="339104"/>
            <a:ext cx="8076896" cy="902860"/>
          </a:xfrm>
        </p:spPr>
        <p:txBody>
          <a:bodyPr>
            <a:normAutofit/>
          </a:bodyPr>
          <a:lstStyle>
            <a:lvl1pPr algn="l">
              <a:defRPr sz="3600" baseline="0">
                <a:solidFill>
                  <a:srgbClr val="DA543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4123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1363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4123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63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c\Downloads\شعار.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015" y="1655520"/>
            <a:ext cx="3491335" cy="2137870"/>
          </a:xfrm>
          <a:prstGeom prst="rect">
            <a:avLst/>
          </a:prstGeom>
          <a:noFill/>
          <a:ln>
            <a:noFill/>
          </a:ln>
        </p:spPr>
      </p:pic>
    </p:spTree>
    <p:extLst>
      <p:ext uri="{BB962C8B-B14F-4D97-AF65-F5344CB8AC3E}">
        <p14:creationId xmlns:p14="http://schemas.microsoft.com/office/powerpoint/2010/main" val="379969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884" y="1502814"/>
            <a:ext cx="4572915" cy="3512215"/>
          </a:xfrm>
        </p:spPr>
        <p:txBody>
          <a:bodyPr>
            <a:normAutofit fontScale="62500" lnSpcReduction="20000"/>
          </a:bodyPr>
          <a:lstStyle/>
          <a:p>
            <a:pPr marL="0" indent="0" algn="r">
              <a:buNone/>
            </a:pPr>
            <a:r>
              <a:rPr lang="ar-JO" dirty="0"/>
              <a:t>رمي الرمح: الرمح من الفعاليات الرياضية الإغريقية القديمة وهي إحدى رياضات الخماسي وطريق رمي الرمح 30 إلى 36.5 متر طولا وعرضا حوالي 4 أمتار وفي النهاية يكون هناك منحنى أو قوس لتحديد نهاية </a:t>
            </a:r>
            <a:r>
              <a:rPr lang="ar-JO" dirty="0" smtClean="0"/>
              <a:t>الرمي</a:t>
            </a:r>
          </a:p>
          <a:p>
            <a:pPr marL="0" indent="0" algn="r">
              <a:buNone/>
            </a:pPr>
            <a:endParaRPr lang="ar-JO" dirty="0"/>
          </a:p>
          <a:p>
            <a:pPr marL="0" indent="0" algn="r">
              <a:buNone/>
            </a:pPr>
            <a:r>
              <a:rPr lang="ar-JO" dirty="0"/>
              <a:t>لا تعدّ الرمية صحيحة، إلا إذا لمس نصل الرمح المعدني الأرض قبل أي جزء آخر منه. ولا تحتسب المحاولة محاولة إذا كسر الرمح في أي وقت أثناء أداء الرمية.</a:t>
            </a:r>
          </a:p>
          <a:p>
            <a:pPr marL="0" indent="0" algn="r">
              <a:buNone/>
            </a:pPr>
            <a:endParaRPr lang="ar-JO" dirty="0"/>
          </a:p>
          <a:p>
            <a:pPr marL="0" indent="0" algn="r">
              <a:buNone/>
            </a:pPr>
            <a:r>
              <a:rPr lang="ar-JO" dirty="0"/>
              <a:t>ولكي تعدّ الرمية صحيحة يجب أن يسقط الرمح داخل الحدود الداخلية لخطي قطاع الرمي، وعرض كلمنهما 5 سم.</a:t>
            </a:r>
          </a:p>
          <a:p>
            <a:pPr marL="0" indent="0" algn="r">
              <a:buNone/>
            </a:pPr>
            <a:endParaRPr lang="ar-JO" dirty="0"/>
          </a:p>
          <a:p>
            <a:pPr marL="0" indent="0" algn="r">
              <a:buNone/>
            </a:pPr>
            <a:r>
              <a:rPr lang="ar-JO" dirty="0"/>
              <a:t>تقاس كل رمية بعد عملية الرمي فورًا من أقرب أثر تركه سنان الرمح على الأرض حتى الحد الداخلي لقوس الرمي.</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5" y="1570510"/>
            <a:ext cx="3302000" cy="3136900"/>
          </a:xfrm>
          <a:prstGeom prst="rect">
            <a:avLst/>
          </a:prstGeom>
        </p:spPr>
      </p:pic>
    </p:spTree>
    <p:extLst>
      <p:ext uri="{BB962C8B-B14F-4D97-AF65-F5344CB8AC3E}">
        <p14:creationId xmlns:p14="http://schemas.microsoft.com/office/powerpoint/2010/main" val="534362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3065" y="1502815"/>
            <a:ext cx="5183735" cy="3206805"/>
          </a:xfrm>
        </p:spPr>
        <p:txBody>
          <a:bodyPr>
            <a:normAutofit/>
          </a:bodyPr>
          <a:lstStyle/>
          <a:p>
            <a:pPr marL="0" indent="0" algn="r">
              <a:buNone/>
            </a:pPr>
            <a:r>
              <a:rPr lang="ar-JO" dirty="0"/>
              <a:t>رمي المطرقة: يرجع رمي المطرقة إلى اسكتلندا. تم استبدال المطرقة ذات الوزن الثقيل والمقبض الخشبي بكرة من الحديد في نهايتها سـلك، ويتم رمي المطرقة من دائرة قطرها 2.13 م ويتم حماية المشاهدين من خطر الإصابة بشبك. وزن المطرقة للرجال 7.26 كجم وللسيدات 4 كجم</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075"/>
          <a:stretch/>
        </p:blipFill>
        <p:spPr>
          <a:xfrm>
            <a:off x="143555" y="1808225"/>
            <a:ext cx="3044949" cy="2724455"/>
          </a:xfrm>
          <a:prstGeom prst="rect">
            <a:avLst/>
          </a:prstGeom>
        </p:spPr>
      </p:pic>
    </p:spTree>
    <p:extLst>
      <p:ext uri="{BB962C8B-B14F-4D97-AF65-F5344CB8AC3E}">
        <p14:creationId xmlns:p14="http://schemas.microsoft.com/office/powerpoint/2010/main" val="3378918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6260" y="433880"/>
            <a:ext cx="6590347" cy="1012024"/>
          </a:xfrm>
          <a:prstGeom prst="rect">
            <a:avLst/>
          </a:prstGeom>
        </p:spPr>
      </p:pic>
      <p:sp>
        <p:nvSpPr>
          <p:cNvPr id="4" name="Content Placeholder 5"/>
          <p:cNvSpPr txBox="1">
            <a:spLocks/>
          </p:cNvSpPr>
          <p:nvPr/>
        </p:nvSpPr>
        <p:spPr>
          <a:xfrm>
            <a:off x="3503065" y="1521692"/>
            <a:ext cx="5329292" cy="334063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ar-JO" dirty="0" smtClean="0">
                <a:solidFill>
                  <a:schemeClr val="bg1"/>
                </a:solidFill>
              </a:rPr>
              <a:t>المسافات القصيرة</a:t>
            </a:r>
          </a:p>
          <a:p>
            <a:pPr marL="0" indent="0" algn="r">
              <a:buFont typeface="Arial" pitchFamily="34" charset="0"/>
              <a:buNone/>
            </a:pPr>
            <a:r>
              <a:rPr lang="ar-JO" dirty="0" smtClean="0">
                <a:solidFill>
                  <a:schemeClr val="bg1"/>
                </a:solidFill>
              </a:rPr>
              <a:t>100 متر: يتم تخصيص حارة لكل عداء للعدو فيه وهو سباق قصير للسرعة.</a:t>
            </a:r>
          </a:p>
          <a:p>
            <a:pPr marL="0" indent="0" algn="r">
              <a:buFont typeface="Arial" pitchFamily="34" charset="0"/>
              <a:buNone/>
            </a:pPr>
            <a:r>
              <a:rPr lang="ar-JO" dirty="0" smtClean="0">
                <a:solidFill>
                  <a:schemeClr val="bg1"/>
                </a:solidFill>
              </a:rPr>
              <a:t>200 متر: مسابقة 200 متر هو المرادف أو المساوي لسباق الملعب القديم (192.27) متر، ويشارك العديد من عدائي 100 متر في هذه المسابقة لأن المسابقتين يتطلبان نفس القدرات.</a:t>
            </a:r>
          </a:p>
          <a:p>
            <a:pPr marL="0" indent="0" algn="r">
              <a:buFont typeface="Arial" pitchFamily="34" charset="0"/>
              <a:buNone/>
            </a:pPr>
            <a:r>
              <a:rPr lang="ar-JO" dirty="0" smtClean="0">
                <a:solidFill>
                  <a:schemeClr val="bg1"/>
                </a:solidFill>
              </a:rPr>
              <a:t>400 متر: مسابقة 400 متر وهو المرادف أو المساوي للسباق القديم (2×192.27) متر،</a:t>
            </a:r>
            <a:endParaRPr lang="en-US"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55" y="2266340"/>
            <a:ext cx="3172435" cy="2113635"/>
          </a:xfrm>
          <a:prstGeom prst="rect">
            <a:avLst/>
          </a:prstGeom>
        </p:spPr>
      </p:pic>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7410" y="1502815"/>
            <a:ext cx="4123035" cy="2862322"/>
          </a:xfrm>
          <a:prstGeom prst="rect">
            <a:avLst/>
          </a:prstGeom>
          <a:noFill/>
        </p:spPr>
        <p:txBody>
          <a:bodyPr wrap="square" rtlCol="0">
            <a:spAutoFit/>
          </a:bodyPr>
          <a:lstStyle/>
          <a:p>
            <a:pPr algn="r"/>
            <a:r>
              <a:rPr lang="ar-JO" dirty="0">
                <a:solidFill>
                  <a:schemeClr val="bg1"/>
                </a:solidFill>
              </a:rPr>
              <a:t>المسافات المتوسطة</a:t>
            </a:r>
          </a:p>
          <a:p>
            <a:pPr algn="r"/>
            <a:endParaRPr lang="ar-JO" dirty="0">
              <a:solidFill>
                <a:schemeClr val="bg1"/>
              </a:solidFill>
            </a:endParaRPr>
          </a:p>
          <a:p>
            <a:pPr algn="r"/>
            <a:r>
              <a:rPr lang="ar-JO" dirty="0" smtClean="0">
                <a:solidFill>
                  <a:schemeClr val="bg1"/>
                </a:solidFill>
              </a:rPr>
              <a:t>800 </a:t>
            </a:r>
            <a:r>
              <a:rPr lang="ar-JO" dirty="0">
                <a:solidFill>
                  <a:schemeClr val="bg1"/>
                </a:solidFill>
              </a:rPr>
              <a:t>متر: هذه المسابقة تجمع بين السرعة وقوة الاحتمال وأيضا التكتيك ويقوم اللاعب بإكمال لفتين كاملتين حول الملعب</a:t>
            </a:r>
            <a:r>
              <a:rPr lang="ar-JO" dirty="0" smtClean="0">
                <a:solidFill>
                  <a:schemeClr val="bg1"/>
                </a:solidFill>
              </a:rPr>
              <a:t>.</a:t>
            </a:r>
          </a:p>
          <a:p>
            <a:pPr algn="r"/>
            <a:endParaRPr lang="ar-JO" dirty="0">
              <a:solidFill>
                <a:schemeClr val="bg1"/>
              </a:solidFill>
            </a:endParaRPr>
          </a:p>
          <a:p>
            <a:pPr algn="r"/>
            <a:endParaRPr lang="ar-JO" dirty="0" smtClean="0">
              <a:solidFill>
                <a:schemeClr val="bg1"/>
              </a:solidFill>
            </a:endParaRPr>
          </a:p>
          <a:p>
            <a:pPr algn="r"/>
            <a:endParaRPr lang="ar-JO" dirty="0">
              <a:solidFill>
                <a:schemeClr val="bg1"/>
              </a:solidFill>
            </a:endParaRPr>
          </a:p>
          <a:p>
            <a:pPr algn="r"/>
            <a:r>
              <a:rPr lang="ar-JO" dirty="0">
                <a:solidFill>
                  <a:schemeClr val="bg1"/>
                </a:solidFill>
              </a:rPr>
              <a:t>1500 متر: يشارك العديد من عدائي مسابقة 800 متر في سباق 1500 متر.</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70" y="1960930"/>
            <a:ext cx="3860038" cy="2571750"/>
          </a:xfrm>
          <a:prstGeom prst="rect">
            <a:avLst/>
          </a:prstGeom>
        </p:spPr>
      </p:pic>
    </p:spTree>
    <p:extLst>
      <p:ext uri="{BB962C8B-B14F-4D97-AF65-F5344CB8AC3E}">
        <p14:creationId xmlns:p14="http://schemas.microsoft.com/office/powerpoint/2010/main" val="187051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295" y="1655520"/>
            <a:ext cx="4581150" cy="2862322"/>
          </a:xfrm>
          <a:prstGeom prst="rect">
            <a:avLst/>
          </a:prstGeom>
          <a:noFill/>
        </p:spPr>
        <p:txBody>
          <a:bodyPr wrap="square" rtlCol="0">
            <a:spAutoFit/>
          </a:bodyPr>
          <a:lstStyle/>
          <a:p>
            <a:pPr algn="r"/>
            <a:r>
              <a:rPr lang="ar-JO" dirty="0">
                <a:solidFill>
                  <a:schemeClr val="bg1"/>
                </a:solidFill>
              </a:rPr>
              <a:t>المسافات </a:t>
            </a:r>
            <a:r>
              <a:rPr lang="ar-JO" dirty="0" smtClean="0">
                <a:solidFill>
                  <a:schemeClr val="bg1"/>
                </a:solidFill>
              </a:rPr>
              <a:t>الطويلة</a:t>
            </a:r>
          </a:p>
          <a:p>
            <a:pPr algn="r"/>
            <a:endParaRPr lang="ar-JO" dirty="0">
              <a:solidFill>
                <a:schemeClr val="bg1"/>
              </a:solidFill>
            </a:endParaRPr>
          </a:p>
          <a:p>
            <a:pPr algn="r"/>
            <a:endParaRPr lang="ar-JO" dirty="0">
              <a:solidFill>
                <a:schemeClr val="bg1"/>
              </a:solidFill>
            </a:endParaRPr>
          </a:p>
          <a:p>
            <a:pPr algn="r"/>
            <a:r>
              <a:rPr lang="ar-JO" dirty="0">
                <a:solidFill>
                  <a:schemeClr val="bg1"/>
                </a:solidFill>
              </a:rPr>
              <a:t>5000 متر: هذه المسابقة مشابهة لسباق </a:t>
            </a:r>
            <a:r>
              <a:rPr lang="ar-JO" dirty="0" smtClean="0">
                <a:solidFill>
                  <a:schemeClr val="bg1"/>
                </a:solidFill>
              </a:rPr>
              <a:t>الأولمبي </a:t>
            </a:r>
            <a:r>
              <a:rPr lang="ar-JO" dirty="0">
                <a:solidFill>
                  <a:schemeClr val="bg1"/>
                </a:solidFill>
              </a:rPr>
              <a:t>القديم وكان يتكون من 25 لفة حول الملعب تقريبا حوالي 4800 متر</a:t>
            </a:r>
            <a:r>
              <a:rPr lang="ar-JO" dirty="0" smtClean="0">
                <a:solidFill>
                  <a:schemeClr val="bg1"/>
                </a:solidFill>
              </a:rPr>
              <a:t>.</a:t>
            </a:r>
          </a:p>
          <a:p>
            <a:pPr algn="r"/>
            <a:endParaRPr lang="ar-JO" dirty="0" smtClean="0">
              <a:solidFill>
                <a:schemeClr val="bg1"/>
              </a:solidFill>
            </a:endParaRPr>
          </a:p>
          <a:p>
            <a:pPr algn="r"/>
            <a:endParaRPr lang="ar-JO" dirty="0">
              <a:solidFill>
                <a:schemeClr val="bg1"/>
              </a:solidFill>
            </a:endParaRPr>
          </a:p>
          <a:p>
            <a:pPr algn="r"/>
            <a:endParaRPr lang="ar-JO" dirty="0">
              <a:solidFill>
                <a:schemeClr val="bg1"/>
              </a:solidFill>
            </a:endParaRPr>
          </a:p>
          <a:p>
            <a:pPr algn="r"/>
            <a:r>
              <a:rPr lang="ar-JO" dirty="0">
                <a:solidFill>
                  <a:schemeClr val="bg1"/>
                </a:solidFill>
              </a:rPr>
              <a:t>10000 متر: مسابقة 10000 متر هو أطول السباقات التي تجرى داخل الملعب.</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5" y="1960930"/>
            <a:ext cx="3533599" cy="2593206"/>
          </a:xfrm>
          <a:prstGeom prst="rect">
            <a:avLst/>
          </a:prstGeom>
        </p:spPr>
      </p:pic>
    </p:spTree>
    <p:extLst>
      <p:ext uri="{BB962C8B-B14F-4D97-AF65-F5344CB8AC3E}">
        <p14:creationId xmlns:p14="http://schemas.microsoft.com/office/powerpoint/2010/main" val="1670959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8475" y="1502815"/>
            <a:ext cx="5030115" cy="3046988"/>
          </a:xfrm>
          <a:prstGeom prst="rect">
            <a:avLst/>
          </a:prstGeom>
        </p:spPr>
        <p:txBody>
          <a:bodyPr wrap="square">
            <a:spAutoFit/>
          </a:bodyPr>
          <a:lstStyle/>
          <a:p>
            <a:pPr algn="r"/>
            <a:r>
              <a:rPr lang="ar-JO" sz="2400" dirty="0">
                <a:solidFill>
                  <a:schemeClr val="bg1"/>
                </a:solidFill>
              </a:rPr>
              <a:t>سباقات </a:t>
            </a:r>
            <a:r>
              <a:rPr lang="ar-JO" sz="2400" dirty="0" smtClean="0">
                <a:solidFill>
                  <a:schemeClr val="bg1"/>
                </a:solidFill>
              </a:rPr>
              <a:t>الطريق</a:t>
            </a:r>
            <a:endParaRPr lang="ar-JO" sz="2400" dirty="0">
              <a:solidFill>
                <a:schemeClr val="bg1"/>
              </a:solidFill>
            </a:endParaRPr>
          </a:p>
          <a:p>
            <a:endParaRPr lang="ar-JO" sz="2400" dirty="0">
              <a:solidFill>
                <a:schemeClr val="bg1"/>
              </a:solidFill>
            </a:endParaRPr>
          </a:p>
          <a:p>
            <a:pPr algn="r"/>
            <a:r>
              <a:rPr lang="ar-JO" sz="2400" dirty="0" smtClean="0">
                <a:solidFill>
                  <a:schemeClr val="bg1"/>
                </a:solidFill>
              </a:rPr>
              <a:t>الماراثون</a:t>
            </a:r>
            <a:r>
              <a:rPr lang="ar-JO" sz="2400" dirty="0">
                <a:solidFill>
                  <a:schemeClr val="bg1"/>
                </a:solidFill>
              </a:rPr>
              <a:t>: يتم إجراء سباق الماراثون على الطرق العامة، والمسافة الرسمية للسباق منذ عام 1924م هي 42.195 كيلو متر سباق 20 كلم مشي للرجال والسيدات و50 كلم مشي للرجال يتم إقامة هذين السباقين على الطرق العامة وينتهي السباق في الملعب الأولمبي.</a:t>
            </a:r>
            <a:endParaRPr lang="en-US" sz="24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2021875"/>
            <a:ext cx="3359510" cy="2519633"/>
          </a:xfrm>
          <a:prstGeom prst="rect">
            <a:avLst/>
          </a:prstGeom>
        </p:spPr>
      </p:pic>
    </p:spTree>
    <p:extLst>
      <p:ext uri="{BB962C8B-B14F-4D97-AF65-F5344CB8AC3E}">
        <p14:creationId xmlns:p14="http://schemas.microsoft.com/office/powerpoint/2010/main" val="17673277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7655" y="1502815"/>
            <a:ext cx="5802790" cy="3139321"/>
          </a:xfrm>
          <a:prstGeom prst="rect">
            <a:avLst/>
          </a:prstGeom>
        </p:spPr>
        <p:txBody>
          <a:bodyPr wrap="square">
            <a:spAutoFit/>
          </a:bodyPr>
          <a:lstStyle/>
          <a:p>
            <a:pPr algn="r"/>
            <a:r>
              <a:rPr lang="ar-JO" dirty="0">
                <a:solidFill>
                  <a:schemeClr val="bg1"/>
                </a:solidFill>
              </a:rPr>
              <a:t>سباقات الحـواجـز</a:t>
            </a:r>
          </a:p>
          <a:p>
            <a:pPr algn="r"/>
            <a:r>
              <a:rPr lang="ar-JO" dirty="0">
                <a:solidFill>
                  <a:schemeClr val="bg1"/>
                </a:solidFill>
              </a:rPr>
              <a:t>110 متر حواجز للرجال و100 متر حواجز للسيدات: يقوم كل متسابق بالعدو في الحارة المخصصة له وهناك عدد (10) حواجز يقوم باجتيازها.</a:t>
            </a:r>
          </a:p>
          <a:p>
            <a:pPr algn="r"/>
            <a:endParaRPr lang="ar-JO" dirty="0">
              <a:solidFill>
                <a:schemeClr val="bg1"/>
              </a:solidFill>
            </a:endParaRPr>
          </a:p>
          <a:p>
            <a:pPr algn="r"/>
            <a:r>
              <a:rPr lang="ar-JO" dirty="0">
                <a:solidFill>
                  <a:schemeClr val="bg1"/>
                </a:solidFill>
              </a:rPr>
              <a:t>400 متر حواجز: تكون الحواجز أقل ارتفاعا في مسابقة 400 م ح عن الحواجز في مسابقتي 110 م ح و100 م ح. ويقوم كل متسابق بالعدو في الحارة المخصصة له، ويقوم العداء باجتياز عدد (10) حواجز.</a:t>
            </a:r>
          </a:p>
          <a:p>
            <a:pPr algn="r"/>
            <a:endParaRPr lang="ar-JO" dirty="0">
              <a:solidFill>
                <a:schemeClr val="bg1"/>
              </a:solidFill>
            </a:endParaRPr>
          </a:p>
          <a:p>
            <a:pPr algn="r"/>
            <a:endParaRPr lang="ar-JO" dirty="0">
              <a:solidFill>
                <a:schemeClr val="bg1"/>
              </a:solidFill>
            </a:endParaRPr>
          </a:p>
          <a:p>
            <a:pPr algn="r"/>
            <a:r>
              <a:rPr lang="ar-JO" dirty="0" smtClean="0">
                <a:solidFill>
                  <a:schemeClr val="bg1"/>
                </a:solidFill>
              </a:rPr>
              <a:t>3000 </a:t>
            </a:r>
            <a:r>
              <a:rPr lang="ar-JO" dirty="0">
                <a:solidFill>
                  <a:schemeClr val="bg1"/>
                </a:solidFill>
              </a:rPr>
              <a:t>متر موانع للرجـال: تشتمل هذه المسابقة على القفز فوق 4 حواجز بارتفاع 91.4 سم بالإضافة إلى المانع المائي.</a:t>
            </a:r>
            <a:endParaRPr lang="en-US"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54" y="1932523"/>
            <a:ext cx="3071626" cy="2709613"/>
          </a:xfrm>
          <a:prstGeom prst="rect">
            <a:avLst/>
          </a:prstGeom>
        </p:spPr>
      </p:pic>
    </p:spTree>
    <p:extLst>
      <p:ext uri="{BB962C8B-B14F-4D97-AF65-F5344CB8AC3E}">
        <p14:creationId xmlns:p14="http://schemas.microsoft.com/office/powerpoint/2010/main" val="342924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5769" y="1655521"/>
            <a:ext cx="5344675" cy="2308324"/>
          </a:xfrm>
          <a:prstGeom prst="rect">
            <a:avLst/>
          </a:prstGeom>
        </p:spPr>
        <p:txBody>
          <a:bodyPr wrap="square">
            <a:spAutoFit/>
          </a:bodyPr>
          <a:lstStyle/>
          <a:p>
            <a:pPr algn="r"/>
            <a:r>
              <a:rPr lang="ar-JO" dirty="0">
                <a:solidFill>
                  <a:schemeClr val="bg1"/>
                </a:solidFill>
              </a:rPr>
              <a:t>مسابقات التتابع</a:t>
            </a:r>
          </a:p>
          <a:p>
            <a:pPr algn="r"/>
            <a:r>
              <a:rPr lang="ar-JO" dirty="0">
                <a:solidFill>
                  <a:schemeClr val="bg1"/>
                </a:solidFill>
              </a:rPr>
              <a:t>مسابقات التتابع (4×100م + 4×400م): يمكن القول بأن مسابقات التتابع عادة قديمة بإرسال الرسائل عن طريق العديد من السعاة، ويقوم كل ساعي بتسليم الرسائل إلى الشخص الذي يليه حتى يتم الوصول إلى النقطة النهائية. في مسابقات التتابع يكون هناك أربعة عدائين من كل بلد، ويقوم كل عداء بتغطية ربع المسافة عدوا قبل تسليم العصا إلى المتسابق الذي يليه. عملية تبادل العصا بين اللاعبين لها قوانينها وتكتيكاتها الخاصة ويجب أن يتم التبادل في مكان محدد.</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10" y="1960930"/>
            <a:ext cx="3431573" cy="2290575"/>
          </a:xfrm>
          <a:prstGeom prst="rect">
            <a:avLst/>
          </a:prstGeom>
        </p:spPr>
      </p:pic>
    </p:spTree>
    <p:extLst>
      <p:ext uri="{BB962C8B-B14F-4D97-AF65-F5344CB8AC3E}">
        <p14:creationId xmlns:p14="http://schemas.microsoft.com/office/powerpoint/2010/main" val="449465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59785" y="2113635"/>
            <a:ext cx="5096267" cy="923330"/>
          </a:xfrm>
          <a:prstGeom prst="rect">
            <a:avLst/>
          </a:prstGeom>
          <a:noFill/>
        </p:spPr>
        <p:txBody>
          <a:bodyPr wrap="none" lIns="91440" tIns="45720" rIns="91440" bIns="45720">
            <a:spAutoFit/>
          </a:bodyPr>
          <a:lstStyle/>
          <a:p>
            <a:pPr algn="ctr"/>
            <a:r>
              <a:rPr lang="ar-JO"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شكراً لحسنِ اسْتِماعُكُم</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79188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JO" dirty="0"/>
              <a:t>ألعاب قوى</a:t>
            </a:r>
            <a:endParaRPr lang="en-US" dirty="0"/>
          </a:p>
        </p:txBody>
      </p:sp>
      <p:sp>
        <p:nvSpPr>
          <p:cNvPr id="3" name="Subtitle 2"/>
          <p:cNvSpPr>
            <a:spLocks noGrp="1"/>
          </p:cNvSpPr>
          <p:nvPr>
            <p:ph type="subTitle" idx="1"/>
          </p:nvPr>
        </p:nvSpPr>
        <p:spPr/>
        <p:txBody>
          <a:bodyPr/>
          <a:lstStyle/>
          <a:p>
            <a:r>
              <a:rPr lang="ar-JO" dirty="0" smtClean="0"/>
              <a:t>القفز والرمي والجري </a:t>
            </a:r>
            <a:endParaRPr lang="en-US" dirty="0"/>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لمحة عنها</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pPr marL="0" indent="0" algn="r">
              <a:buNone/>
            </a:pPr>
            <a:r>
              <a:rPr lang="ar-JO" dirty="0"/>
              <a:t> </a:t>
            </a:r>
            <a:r>
              <a:rPr lang="ar-JO" dirty="0" smtClean="0"/>
              <a:t>   تضم </a:t>
            </a:r>
            <a:r>
              <a:rPr lang="ar-JO" dirty="0"/>
              <a:t>مجموعة من الألعاب الرياضية، تنقسم بشكل أساسي إلى العدو والرمي والقفز. والعاب القوى كانت موجوده من قبل الميلاد وتنقسم إلى الجري بمسافات متعدده وإلى مسابقات أخرى منها: رمي المطرقة، ورمي القرص،رمي الرمح، رمي الجلة، القفز بالزانة، الوثب الطويل، والوثب الثلاثي.</a:t>
            </a:r>
          </a:p>
          <a:p>
            <a:pPr algn="r"/>
            <a:endParaRPr lang="ar-JO" dirty="0"/>
          </a:p>
          <a:p>
            <a:pPr marL="0" indent="0" algn="r">
              <a:buNone/>
            </a:pPr>
            <a:r>
              <a:rPr lang="ar-JO" dirty="0" smtClean="0"/>
              <a:t>    يهيمن </a:t>
            </a:r>
            <a:r>
              <a:rPr lang="ar-JO" dirty="0"/>
              <a:t>على جدول الألعاب أربعة أنواع من الأحداث: الملتقيات الكبرى، والملتقيات بين الأندية، والبطولات الوطنية، والبطولات الدولية الكبرى. الألعاب الأولمبية هي الحدث الأكثر شهرة دوليا، وهي تعقد كل أربع سنوات منذ عام 1896، ثم تليها بطولة العالم لألعاب القوى التي تعقد كل سنتين منذ 1991 فيما كانت أول دورة سنة 1983. منذ سنة 1982، كل أحداث ألعاب القوى تنظم من طرف الإتحاد الدولي لألعاب القوى.</a:t>
            </a:r>
            <a:endParaRPr lang="en-US" dirty="0"/>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a:r>
              <a:rPr lang="ar-JO" b="1" dirty="0">
                <a:effectLst/>
              </a:rPr>
              <a:t>القفز</a:t>
            </a:r>
            <a:br>
              <a:rPr lang="ar-JO" b="1" dirty="0">
                <a:effectLst/>
              </a:rPr>
            </a:br>
            <a:endParaRPr lang="en-US" dirty="0"/>
          </a:p>
        </p:txBody>
      </p:sp>
      <p:sp>
        <p:nvSpPr>
          <p:cNvPr id="5" name="Content Placeholder 4"/>
          <p:cNvSpPr>
            <a:spLocks noGrp="1"/>
          </p:cNvSpPr>
          <p:nvPr>
            <p:ph idx="1"/>
          </p:nvPr>
        </p:nvSpPr>
        <p:spPr>
          <a:xfrm>
            <a:off x="143555" y="1350110"/>
            <a:ext cx="6393606" cy="3344113"/>
          </a:xfrm>
        </p:spPr>
        <p:txBody>
          <a:bodyPr>
            <a:normAutofit fontScale="92500" lnSpcReduction="10000"/>
          </a:bodyPr>
          <a:lstStyle/>
          <a:p>
            <a:pPr marL="0" indent="0" algn="r">
              <a:buNone/>
            </a:pPr>
            <a:r>
              <a:rPr lang="ar-JO" dirty="0" smtClean="0"/>
              <a:t>  تشتمل </a:t>
            </a:r>
            <a:r>
              <a:rPr lang="ar-JO" dirty="0"/>
              <a:t>سباقات القفز على كلٍّ من القفز الطويل، والقفز العالي، والقفز الثلاثي، والقفز بالزانة</a:t>
            </a:r>
            <a:br>
              <a:rPr lang="ar-JO" dirty="0"/>
            </a:br>
            <a:r>
              <a:rPr lang="ar-JO" dirty="0"/>
              <a:t/>
            </a:r>
            <a:br>
              <a:rPr lang="ar-JO" dirty="0"/>
            </a:br>
            <a:r>
              <a:rPr lang="ar-JO" dirty="0" smtClean="0"/>
              <a:t>  يوجد </a:t>
            </a:r>
            <a:r>
              <a:rPr lang="ar-JO" dirty="0"/>
              <a:t>لكلِّ نوعٍ من أنواع رياضات ألعاب القوى قوانين وقواعد خاصةً به يتوجب على المُتنافسين الالتزام بها أثناء تنافسهم ضد بعضهم البعض، وتختلف الطريقة التي يُمكن أن </a:t>
            </a:r>
            <a:r>
              <a:rPr lang="ar-JO" dirty="0" smtClean="0"/>
              <a:t>بها </a:t>
            </a:r>
            <a:r>
              <a:rPr lang="ar-JO" dirty="0"/>
              <a:t>كل مُنافسٍ في هذه الأنواع المُختلفة</a:t>
            </a:r>
            <a:r>
              <a:rPr lang="ar-JO" dirty="0" smtClean="0"/>
              <a:t>؛ </a:t>
            </a:r>
            <a:r>
              <a:rPr lang="ar-JO" dirty="0">
                <a:solidFill>
                  <a:prstClr val="black"/>
                </a:solidFill>
              </a:rPr>
              <a:t>يفوز</a:t>
            </a:r>
            <a:r>
              <a:rPr lang="ar-JO" dirty="0" smtClean="0"/>
              <a:t> اللاعب في </a:t>
            </a:r>
            <a:r>
              <a:rPr lang="ar-JO" dirty="0"/>
              <a:t>مُنافسات </a:t>
            </a:r>
            <a:r>
              <a:rPr lang="ar-JO" dirty="0" smtClean="0"/>
              <a:t>القفزاذا تمكن </a:t>
            </a:r>
            <a:r>
              <a:rPr lang="ar-JO" dirty="0"/>
              <a:t>من القفز لأطول أو لأبعد مسافةٍ مُمكنة</a:t>
            </a:r>
            <a:r>
              <a:rPr lang="ar-JO" dirty="0" smtClean="0"/>
              <a:t>.</a:t>
            </a:r>
            <a:endParaRPr lang="ar-JO" dirty="0"/>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724704" y="1655520"/>
            <a:ext cx="4123035" cy="3139321"/>
          </a:xfrm>
          <a:prstGeom prst="rect">
            <a:avLst/>
          </a:prstGeom>
          <a:noFill/>
        </p:spPr>
        <p:txBody>
          <a:bodyPr wrap="square" rtlCol="0">
            <a:spAutoFit/>
          </a:bodyPr>
          <a:lstStyle/>
          <a:p>
            <a:pPr algn="r"/>
            <a:r>
              <a:rPr lang="en-US" dirty="0" smtClean="0"/>
              <a:t>       </a:t>
            </a:r>
            <a:r>
              <a:rPr lang="ar-JO" dirty="0" smtClean="0"/>
              <a:t>  </a:t>
            </a:r>
            <a:r>
              <a:rPr lang="ar-JO" dirty="0" smtClean="0">
                <a:solidFill>
                  <a:schemeClr val="bg1"/>
                </a:solidFill>
              </a:rPr>
              <a:t>القفز </a:t>
            </a:r>
            <a:r>
              <a:rPr lang="ar-JO" dirty="0">
                <a:solidFill>
                  <a:schemeClr val="bg1"/>
                </a:solidFill>
              </a:rPr>
              <a:t>العــالي: أو الوثب العالي وتقنياتها المتنوعة والمختلفة تم استخدامها من قبل لاعبي الوثب الأمريكيين. ويتم استبعاد الواثب بعد 3 محاولات فاشلة متتالية لأي ارتفاع.</a:t>
            </a:r>
          </a:p>
          <a:p>
            <a:pPr algn="r"/>
            <a:r>
              <a:rPr lang="ar-JO" dirty="0" smtClean="0">
                <a:solidFill>
                  <a:schemeClr val="bg1"/>
                </a:solidFill>
              </a:rPr>
              <a:t> </a:t>
            </a:r>
          </a:p>
          <a:p>
            <a:pPr algn="r"/>
            <a:endParaRPr lang="ar-JO" dirty="0" smtClean="0">
              <a:solidFill>
                <a:schemeClr val="bg1"/>
              </a:solidFill>
            </a:endParaRPr>
          </a:p>
          <a:p>
            <a:pPr algn="r"/>
            <a:endParaRPr lang="ar-JO" dirty="0">
              <a:solidFill>
                <a:schemeClr val="bg1"/>
              </a:solidFill>
            </a:endParaRPr>
          </a:p>
          <a:p>
            <a:pPr algn="r"/>
            <a:r>
              <a:rPr lang="ar-JO" dirty="0" smtClean="0">
                <a:solidFill>
                  <a:schemeClr val="bg1"/>
                </a:solidFill>
              </a:rPr>
              <a:t> القفز </a:t>
            </a:r>
            <a:r>
              <a:rPr lang="ar-JO" dirty="0">
                <a:solidFill>
                  <a:schemeClr val="bg1"/>
                </a:solidFill>
              </a:rPr>
              <a:t>بالزانة: يتم استخدام عمود من قبل المتسابقين عند القفز، تم صنع العمود في بادي الأمر من الخشب وتم استبدالها بعمود من الخيزران وأخيرا تم صنع العمود من معدن الفايبر</a:t>
            </a:r>
            <a:r>
              <a:rPr lang="ar-JO" dirty="0" smtClean="0">
                <a:solidFill>
                  <a:schemeClr val="bg1"/>
                </a:solidFill>
              </a:rPr>
              <a:t>.</a:t>
            </a:r>
            <a:endParaRPr lang="ar-JO" dirty="0">
              <a:solidFill>
                <a:schemeClr val="bg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5" y="3182570"/>
            <a:ext cx="3359510" cy="175309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5" y="1475587"/>
            <a:ext cx="3359510" cy="1632810"/>
          </a:xfrm>
          <a:prstGeom prst="rect">
            <a:avLst/>
          </a:prstGeom>
        </p:spPr>
      </p:pic>
    </p:spTree>
    <p:extLst>
      <p:ext uri="{BB962C8B-B14F-4D97-AF65-F5344CB8AC3E}">
        <p14:creationId xmlns:p14="http://schemas.microsoft.com/office/powerpoint/2010/main" val="4170783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 calcmode="lin" valueType="num">
                                      <p:cBhvr additive="base">
                                        <p:cTn id="1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8475" y="1655520"/>
            <a:ext cx="4878325" cy="2901395"/>
          </a:xfrm>
        </p:spPr>
        <p:txBody>
          <a:bodyPr>
            <a:normAutofit fontScale="77500" lnSpcReduction="20000"/>
          </a:bodyPr>
          <a:lstStyle/>
          <a:p>
            <a:pPr marL="0" indent="0" algn="r">
              <a:buNone/>
            </a:pPr>
            <a:r>
              <a:rPr lang="ar-JO" dirty="0"/>
              <a:t>القفز الطــويل: يرجع تاريخ رياضة الوثب الطويل إلى الألعاب الأولمبية القديمة</a:t>
            </a:r>
            <a:r>
              <a:rPr lang="ar-JO" dirty="0" smtClean="0"/>
              <a:t>.</a:t>
            </a:r>
            <a:endParaRPr lang="en-US" dirty="0" smtClean="0"/>
          </a:p>
          <a:p>
            <a:pPr marL="0" indent="0" algn="r">
              <a:buNone/>
            </a:pPr>
            <a:endParaRPr lang="en-US" dirty="0"/>
          </a:p>
          <a:p>
            <a:pPr marL="0" indent="0" algn="r">
              <a:buNone/>
            </a:pPr>
            <a:endParaRPr lang="en-US" dirty="0" smtClean="0"/>
          </a:p>
          <a:p>
            <a:pPr marL="0" indent="0" algn="r">
              <a:buNone/>
            </a:pPr>
            <a:endParaRPr lang="en-US" dirty="0" smtClean="0"/>
          </a:p>
          <a:p>
            <a:pPr marL="0" indent="0" algn="r">
              <a:buNone/>
            </a:pPr>
            <a:endParaRPr lang="ar-JO" dirty="0"/>
          </a:p>
          <a:p>
            <a:pPr marL="0" indent="0" algn="r">
              <a:buNone/>
            </a:pPr>
            <a:r>
              <a:rPr lang="ar-JO" dirty="0"/>
              <a:t>القفز الثــلاثي: يمكن القول بأن الوثب الثلاثي يرجع إلى الإغريق القدماء (يجب على الواثب القفز 3 وثبات مستقيمة إلى الأمام وثبة بعد الأخرى)</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5" y="1588812"/>
            <a:ext cx="2748689" cy="15174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4" y="3335275"/>
            <a:ext cx="2748689" cy="1649213"/>
          </a:xfrm>
          <a:prstGeom prst="rect">
            <a:avLst/>
          </a:prstGeom>
        </p:spPr>
      </p:pic>
    </p:spTree>
    <p:extLst>
      <p:ext uri="{BB962C8B-B14F-4D97-AF65-F5344CB8AC3E}">
        <p14:creationId xmlns:p14="http://schemas.microsoft.com/office/powerpoint/2010/main" val="3006977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الرمي</a:t>
            </a:r>
            <a:endParaRPr lang="en-US" dirty="0"/>
          </a:p>
        </p:txBody>
      </p:sp>
      <p:sp>
        <p:nvSpPr>
          <p:cNvPr id="4" name="TextBox 3"/>
          <p:cNvSpPr txBox="1"/>
          <p:nvPr/>
        </p:nvSpPr>
        <p:spPr>
          <a:xfrm>
            <a:off x="601670" y="1655519"/>
            <a:ext cx="6108200" cy="2308324"/>
          </a:xfrm>
          <a:prstGeom prst="rect">
            <a:avLst/>
          </a:prstGeom>
          <a:noFill/>
        </p:spPr>
        <p:txBody>
          <a:bodyPr wrap="square" rtlCol="0">
            <a:spAutoFit/>
          </a:bodyPr>
          <a:lstStyle/>
          <a:p>
            <a:pPr algn="r"/>
            <a:r>
              <a:rPr lang="ar-JO" sz="2400" dirty="0" smtClean="0"/>
              <a:t>  يُتوَّج </a:t>
            </a:r>
            <a:r>
              <a:rPr lang="ar-JO" sz="2400" dirty="0"/>
              <a:t>اللاعبون في مُنافسات الرمي عند تمكِّنهم من رمي أداة المُنافسة كالقرص مثلاً إلى أبعد مسافةٍ مُمكنة، أما مُنافسات كلٍّ من العُشاري والسُباعي فتخضع لجمع اللاعب لأكبر قدراً من النقاط بعد اشتراكه في أنواعٍ مُختلفة من المنافسات، بحيث يُعدُّ اللاعب الذي يتمكَّن من جمع أكبر عددٍ من النقاط فائزاً </a:t>
            </a:r>
            <a:r>
              <a:rPr lang="ar-JO" sz="2400" dirty="0" smtClean="0"/>
              <a:t>بالمُنافسة.</a:t>
            </a:r>
            <a:endParaRPr lang="en-US" sz="2400" dirty="0"/>
          </a:p>
        </p:txBody>
      </p:sp>
    </p:spTree>
    <p:extLst>
      <p:ext uri="{BB962C8B-B14F-4D97-AF65-F5344CB8AC3E}">
        <p14:creationId xmlns:p14="http://schemas.microsoft.com/office/powerpoint/2010/main" val="3980266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l"/>
            <a:r>
              <a:rPr lang="ar-JO" dirty="0" smtClean="0"/>
              <a:t>أنواع الرمي</a:t>
            </a:r>
            <a:endParaRPr lang="en-US" dirty="0"/>
          </a:p>
        </p:txBody>
      </p:sp>
      <p:sp>
        <p:nvSpPr>
          <p:cNvPr id="7" name="Content Placeholder 2"/>
          <p:cNvSpPr>
            <a:spLocks noGrp="1"/>
          </p:cNvSpPr>
          <p:nvPr>
            <p:ph idx="1"/>
          </p:nvPr>
        </p:nvSpPr>
        <p:spPr>
          <a:xfrm>
            <a:off x="4565017" y="1502815"/>
            <a:ext cx="4275740" cy="3385870"/>
          </a:xfrm>
        </p:spPr>
        <p:txBody>
          <a:bodyPr>
            <a:normAutofit lnSpcReduction="10000"/>
          </a:bodyPr>
          <a:lstStyle/>
          <a:p>
            <a:pPr marL="0" indent="0" algn="r">
              <a:buNone/>
            </a:pPr>
            <a:r>
              <a:rPr lang="ar-JO" dirty="0">
                <a:solidFill>
                  <a:schemeClr val="bg1"/>
                </a:solidFill>
              </a:rPr>
              <a:t>رمي الجلة: تاريخيا استمدت دفع الكرة الحديدية من الرياضة الإغريقية (رمي الحجارة).</a:t>
            </a:r>
          </a:p>
          <a:p>
            <a:pPr marL="0" indent="0" algn="r">
              <a:buNone/>
            </a:pPr>
            <a:r>
              <a:rPr lang="ar-JO" dirty="0">
                <a:solidFill>
                  <a:schemeClr val="bg1"/>
                </a:solidFill>
              </a:rPr>
              <a:t>يتم دفع الكرة الحديدية من منطقة دائرية قطرها 2.13 م وتزن الكرة الحديدية الخاصة بالرجال 7.26 كجم بينما الكرة الحديدية الخاصة بالنساء تزن 4 كج</a:t>
            </a:r>
          </a:p>
          <a:p>
            <a:pPr marL="0" indent="0" algn="r">
              <a:buNone/>
            </a:pPr>
            <a:endParaRPr lang="ar-JO" dirty="0" smtClean="0">
              <a:solidFill>
                <a:schemeClr val="bg1"/>
              </a:solidFill>
            </a:endParaRPr>
          </a:p>
          <a:p>
            <a:pPr marL="0" indent="0" algn="r">
              <a:buNone/>
            </a:pPr>
            <a:endParaRPr lang="ar-JO" dirty="0" smtClean="0">
              <a:solidFill>
                <a:schemeClr val="bg1"/>
              </a:solidFill>
            </a:endParaRPr>
          </a:p>
          <a:p>
            <a:pPr marL="0" indent="0" algn="r">
              <a:buNone/>
            </a:pPr>
            <a:endParaRPr lang="ar-JO" dirty="0">
              <a:solidFill>
                <a:schemeClr val="bg1"/>
              </a:solidFill>
            </a:endParaRPr>
          </a:p>
          <a:p>
            <a:pPr marL="0" indent="0" algn="r">
              <a:buNone/>
            </a:pPr>
            <a:endParaRPr lang="ar-JO" dirty="0">
              <a:solidFill>
                <a:schemeClr val="bg1"/>
              </a:solidFill>
            </a:endParaRPr>
          </a:p>
        </p:txBody>
      </p:sp>
      <p:pic>
        <p:nvPicPr>
          <p:cNvPr id="8" name="Picture 7"/>
          <p:cNvPicPr>
            <a:picLocks noChangeAspect="1"/>
          </p:cNvPicPr>
          <p:nvPr/>
        </p:nvPicPr>
        <p:blipFill>
          <a:blip r:embed="rId2"/>
          <a:stretch>
            <a:fillRect/>
          </a:stretch>
        </p:blipFill>
        <p:spPr>
          <a:xfrm>
            <a:off x="0" y="1655520"/>
            <a:ext cx="2607602" cy="1718234"/>
          </a:xfrm>
          <a:prstGeom prst="rect">
            <a:avLst/>
          </a:prstGeom>
        </p:spPr>
      </p:pic>
    </p:spTree>
    <p:extLst>
      <p:ext uri="{BB962C8B-B14F-4D97-AF65-F5344CB8AC3E}">
        <p14:creationId xmlns:p14="http://schemas.microsoft.com/office/powerpoint/2010/main" val="2591221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ircle(in)">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in)">
                                      <p:cBhvr>
                                        <p:cTn id="19" dur="2000"/>
                                        <p:tgtEl>
                                          <p:spTgt spid="7">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2822" y="1502815"/>
            <a:ext cx="6242895" cy="1221639"/>
          </a:xfrm>
        </p:spPr>
        <p:txBody>
          <a:bodyPr>
            <a:normAutofit/>
          </a:bodyPr>
          <a:lstStyle/>
          <a:p>
            <a:pPr marL="0" indent="0" algn="r">
              <a:buNone/>
            </a:pPr>
            <a:r>
              <a:rPr lang="ar-JO" sz="1400" dirty="0" smtClean="0"/>
              <a:t>رمي القرص: رمي </a:t>
            </a:r>
            <a:r>
              <a:rPr lang="ar-JO" sz="1400" dirty="0"/>
              <a:t>القرص مشتقة من الرياضة الإغريقية القديمة ويتم رمي القرص من دائرة قطرها حوالي 2.5 متر ولحماية المشاهدين من أخطار الإصابة يتم إحاطة ثلاثة أرباع محيط الدائرة بشبك (قفص) بارتفاع 4 أمتار على الأقـل. يزن القرص المخصص للرجال (2كجم) وللسيدات (1 كجم).</a:t>
            </a:r>
          </a:p>
          <a:p>
            <a:endParaRPr lang="en-US" sz="1400" dirty="0"/>
          </a:p>
        </p:txBody>
      </p:sp>
      <p:pic>
        <p:nvPicPr>
          <p:cNvPr id="4" name="Picture 3"/>
          <p:cNvPicPr>
            <a:picLocks noChangeAspect="1"/>
          </p:cNvPicPr>
          <p:nvPr/>
        </p:nvPicPr>
        <p:blipFill>
          <a:blip r:embed="rId2"/>
          <a:stretch>
            <a:fillRect/>
          </a:stretch>
        </p:blipFill>
        <p:spPr>
          <a:xfrm>
            <a:off x="296260" y="1655520"/>
            <a:ext cx="2163094" cy="2881630"/>
          </a:xfrm>
          <a:prstGeom prst="rect">
            <a:avLst/>
          </a:prstGeom>
        </p:spPr>
      </p:pic>
      <p:sp>
        <p:nvSpPr>
          <p:cNvPr id="5" name="TextBox 4"/>
          <p:cNvSpPr txBox="1"/>
          <p:nvPr/>
        </p:nvSpPr>
        <p:spPr>
          <a:xfrm>
            <a:off x="2883816" y="2571750"/>
            <a:ext cx="6260905" cy="1815882"/>
          </a:xfrm>
          <a:prstGeom prst="rect">
            <a:avLst/>
          </a:prstGeom>
          <a:noFill/>
        </p:spPr>
        <p:txBody>
          <a:bodyPr wrap="square" rtlCol="0">
            <a:spAutoFit/>
          </a:bodyPr>
          <a:lstStyle/>
          <a:p>
            <a:pPr algn="r"/>
            <a:r>
              <a:rPr lang="ar-JO" sz="1400" dirty="0">
                <a:solidFill>
                  <a:schemeClr val="bg1"/>
                </a:solidFill>
              </a:rPr>
              <a:t>تطبق في رمي القرص قواعد رمي الكرة الحديدية نفسها، وحتى تكون المحاولة صحيحة، يجب أن تسقط الأداة في نقطة بين الحدين الداخليين لخطي مقطع الرمي. أما القرص فيُرمى من دائِرة قُطرها 2.50 م.</a:t>
            </a:r>
          </a:p>
          <a:p>
            <a:pPr algn="r"/>
            <a:endParaRPr lang="ar-JO" sz="1400" dirty="0">
              <a:solidFill>
                <a:schemeClr val="bg1"/>
              </a:solidFill>
            </a:endParaRPr>
          </a:p>
          <a:p>
            <a:pPr algn="r"/>
            <a:r>
              <a:rPr lang="ar-JO" sz="1400" dirty="0">
                <a:solidFill>
                  <a:schemeClr val="bg1"/>
                </a:solidFill>
              </a:rPr>
              <a:t>لا تحتسب الرمية إذا داست قدما الرامي خط الدائرة أو خارجها قبل وصول القرص إلى الأرض. يقيس الحكام الرمية من الطرف الداخلي للدائرة إلى أقرب نقطة لامس فيها القرص الأرض. وحسب القوانين الدولية، يحصل كل رياضي على ست رميات، إذا كان عدد المتسابقين ثمانية أو أقل. وإذا كان العدد أكثر من ثمانية رياضيين مشتركين، يحصل كل واحد منهم على ثلاث رميات. يُؤهّلُ الثمانية، أصحاب أطول الرميات، للأدوار النهائية، حيث يحصل كل واحد منهم على ثلاث رميات أخرى.</a:t>
            </a:r>
            <a:endParaRPr lang="en-US" sz="1400" dirty="0">
              <a:solidFill>
                <a:schemeClr val="bg1"/>
              </a:solidFill>
            </a:endParaRPr>
          </a:p>
        </p:txBody>
      </p:sp>
    </p:spTree>
    <p:extLst>
      <p:ext uri="{BB962C8B-B14F-4D97-AF65-F5344CB8AC3E}">
        <p14:creationId xmlns:p14="http://schemas.microsoft.com/office/powerpoint/2010/main" val="572920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1050</Words>
  <Application>Microsoft Office PowerPoint</Application>
  <PresentationFormat>On-screen Show (16:9)</PresentationFormat>
  <Paragraphs>72</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ألعاب قوى</vt:lpstr>
      <vt:lpstr>لمحة عنها</vt:lpstr>
      <vt:lpstr>القفز </vt:lpstr>
      <vt:lpstr>PowerPoint Presentation</vt:lpstr>
      <vt:lpstr>PowerPoint Presentation</vt:lpstr>
      <vt:lpstr>الرمي</vt:lpstr>
      <vt:lpstr>أنواع الرمي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2023-02-01T20:59:43Z</dcterms:modified>
</cp:coreProperties>
</file>