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8" r:id="rId2"/>
    <p:sldId id="264" r:id="rId3"/>
    <p:sldId id="278" r:id="rId4"/>
    <p:sldId id="269" r:id="rId5"/>
    <p:sldId id="271" r:id="rId6"/>
    <p:sldId id="272" r:id="rId7"/>
    <p:sldId id="273" r:id="rId8"/>
    <p:sldId id="274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B0604020202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EA516C"/>
    <a:srgbClr val="019640"/>
    <a:srgbClr val="E94E12"/>
    <a:srgbClr val="F08215"/>
    <a:srgbClr val="00609A"/>
    <a:srgbClr val="F8BD95"/>
    <a:srgbClr val="AFDEF9"/>
    <a:srgbClr val="F39CA2"/>
    <a:srgbClr val="BAD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17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948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38151"/>
            <a:ext cx="8220075" cy="994306"/>
          </a:xfrm>
        </p:spPr>
        <p:txBody>
          <a:bodyPr>
            <a:noAutofit/>
          </a:bodyPr>
          <a:lstStyle>
            <a:lvl1pPr>
              <a:defRPr sz="3600"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4">
            <a:extLst>
              <a:ext uri="{FF2B5EF4-FFF2-40B4-BE49-F238E27FC236}">
                <a16:creationId xmlns:a16="http://schemas.microsoft.com/office/drawing/2014/main" id="{D00ECC8E-1AC3-4E6C-A19B-0A141ABB9071}"/>
              </a:ext>
            </a:extLst>
          </p:cNvPr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3" name="Rounded Rectangle 23">
            <a:extLst>
              <a:ext uri="{FF2B5EF4-FFF2-40B4-BE49-F238E27FC236}">
                <a16:creationId xmlns:a16="http://schemas.microsoft.com/office/drawing/2014/main" id="{D34100E7-28EA-4EB7-A437-37BB3EE7034D}"/>
              </a:ext>
            </a:extLst>
          </p:cNvPr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AFFD08E-D8F1-4950-9C0C-AB747730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651" y="1037017"/>
            <a:ext cx="7632699" cy="146921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sz="1800" dirty="0">
                <a:latin typeface="Twinkl" pitchFamily="50" charset="0"/>
              </a:rPr>
              <a:t>Sub statement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99DBCE3-B6AA-4708-994C-5096C6F0D3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651" y="3445623"/>
            <a:ext cx="7632699" cy="146921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sz="1800" dirty="0">
                <a:latin typeface="Twinkl" pitchFamily="50" charset="0"/>
              </a:rPr>
              <a:t>Sub statement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E9191366-6C10-435F-A2F8-6CBD1318FD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512763"/>
            <a:ext cx="7632700" cy="503237"/>
          </a:xfrm>
        </p:spPr>
        <p:txBody>
          <a:bodyPr lIns="0" tIns="252000" rIns="0" bIns="0" anchor="ctr" anchorCtr="0">
            <a:noAutofit/>
          </a:bodyPr>
          <a:lstStyle>
            <a:lvl1pPr marL="0" indent="0" algn="ctr">
              <a:buNone/>
              <a:defRPr sz="4000" b="1"/>
            </a:lvl1pPr>
          </a:lstStyle>
          <a:p>
            <a:pPr lvl="0"/>
            <a:r>
              <a:rPr lang="en-US" dirty="0"/>
              <a:t>Aim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758EDAF-8492-4BF5-93A1-EA11C5D83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49" y="2930434"/>
            <a:ext cx="7632700" cy="503237"/>
          </a:xfrm>
        </p:spPr>
        <p:txBody>
          <a:bodyPr lIns="0" tIns="252000" rIns="0" bIns="0" anchor="ctr" anchorCtr="0">
            <a:noAutofit/>
          </a:bodyPr>
          <a:lstStyle>
            <a:lvl1pPr marL="0" indent="0" algn="ctr">
              <a:buNone/>
              <a:defRPr sz="4000" b="1"/>
            </a:lvl1pPr>
          </a:lstStyle>
          <a:p>
            <a:pPr lvl="0"/>
            <a:r>
              <a:rPr lang="en-US" dirty="0"/>
              <a:t>Success Criteria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014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ln>
            <a:solidFill>
              <a:srgbClr val="1C1C1C"/>
            </a:solidFill>
          </a:ln>
        </p:spPr>
        <p:txBody>
          <a:bodyPr/>
          <a:lstStyle/>
          <a:p>
            <a:r>
              <a:rPr lang="en-GB" dirty="0"/>
              <a:t>Warm Up Questions</a:t>
            </a:r>
            <a:endParaRPr lang="en-GB" sz="3600" dirty="0">
              <a:latin typeface="+mn-lt"/>
            </a:endParaRPr>
          </a:p>
        </p:txBody>
      </p:sp>
      <p:pic>
        <p:nvPicPr>
          <p:cNvPr id="3" name="Picture 2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D88741E4-4326-C86D-12DC-E1566D3403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86" y="4401311"/>
            <a:ext cx="2088362" cy="178371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687A805-C54D-F6E9-5CB5-25897A1D0EC5}"/>
              </a:ext>
            </a:extLst>
          </p:cNvPr>
          <p:cNvSpPr/>
          <p:nvPr/>
        </p:nvSpPr>
        <p:spPr>
          <a:xfrm>
            <a:off x="814252" y="1642872"/>
            <a:ext cx="5291328" cy="29900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C1C1C"/>
            </a:solidFill>
          </a:ln>
          <a:effectLst>
            <a:outerShdw dist="50800" dir="2700000" algn="tl" rotWithShape="0">
              <a:srgbClr val="F08215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/>
          <a:lstStyle/>
          <a:p>
            <a:pPr>
              <a:lnSpc>
                <a:spcPct val="200000"/>
              </a:lnSpc>
            </a:pPr>
            <a:r>
              <a:rPr lang="en-GB" dirty="0">
                <a:solidFill>
                  <a:srgbClr val="1C1C1C"/>
                </a:solidFill>
              </a:rPr>
              <a:t>Do you have any hobbies?</a:t>
            </a: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rgbClr val="1C1C1C"/>
                </a:solidFill>
              </a:rPr>
              <a:t>What do you like to do on the weekend?</a:t>
            </a: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rgbClr val="1C1C1C"/>
                </a:solidFill>
              </a:rPr>
              <a:t>What do you like to during school holidays?</a:t>
            </a: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rgbClr val="1C1C1C"/>
                </a:solidFill>
              </a:rPr>
              <a:t>What do you not like doing on the weekend?</a:t>
            </a: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rgbClr val="1C1C1C"/>
                </a:solidFill>
              </a:rPr>
              <a:t>What did you do last weekend?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D59A270-1B0A-6EB1-A449-1CB463BDE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872895"/>
              </p:ext>
            </p:extLst>
          </p:nvPr>
        </p:nvGraphicFramePr>
        <p:xfrm>
          <a:off x="802917" y="4421476"/>
          <a:ext cx="7490745" cy="816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149">
                  <a:extLst>
                    <a:ext uri="{9D8B030D-6E8A-4147-A177-3AD203B41FA5}">
                      <a16:colId xmlns:a16="http://schemas.microsoft.com/office/drawing/2014/main" val="2528296391"/>
                    </a:ext>
                  </a:extLst>
                </a:gridCol>
                <a:gridCol w="1498149">
                  <a:extLst>
                    <a:ext uri="{9D8B030D-6E8A-4147-A177-3AD203B41FA5}">
                      <a16:colId xmlns:a16="http://schemas.microsoft.com/office/drawing/2014/main" val="3475304210"/>
                    </a:ext>
                  </a:extLst>
                </a:gridCol>
                <a:gridCol w="1498149">
                  <a:extLst>
                    <a:ext uri="{9D8B030D-6E8A-4147-A177-3AD203B41FA5}">
                      <a16:colId xmlns:a16="http://schemas.microsoft.com/office/drawing/2014/main" val="4922729"/>
                    </a:ext>
                  </a:extLst>
                </a:gridCol>
                <a:gridCol w="1498149">
                  <a:extLst>
                    <a:ext uri="{9D8B030D-6E8A-4147-A177-3AD203B41FA5}">
                      <a16:colId xmlns:a16="http://schemas.microsoft.com/office/drawing/2014/main" val="1250071821"/>
                    </a:ext>
                  </a:extLst>
                </a:gridCol>
                <a:gridCol w="1498149">
                  <a:extLst>
                    <a:ext uri="{9D8B030D-6E8A-4147-A177-3AD203B41FA5}">
                      <a16:colId xmlns:a16="http://schemas.microsoft.com/office/drawing/2014/main" val="3752297001"/>
                    </a:ext>
                  </a:extLst>
                </a:gridCol>
              </a:tblGrid>
              <a:tr h="81681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00609A"/>
                          </a:solidFill>
                          <a:latin typeface="Twinkl" pitchFamily="2" charset="77"/>
                        </a:rPr>
                        <a:t>They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dirty="0">
                          <a:solidFill>
                            <a:srgbClr val="E94E12"/>
                          </a:solidFill>
                          <a:effectLst/>
                          <a:latin typeface="Twinkl" pitchFamily="2" charset="77"/>
                        </a:rPr>
                        <a:t>are</a:t>
                      </a:r>
                      <a:endParaRPr lang="en-US" sz="1800" b="0" i="0" dirty="0">
                        <a:solidFill>
                          <a:srgbClr val="E94E12"/>
                        </a:solidFill>
                        <a:latin typeface="Twinkl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dirty="0">
                          <a:solidFill>
                            <a:srgbClr val="019640"/>
                          </a:solidFill>
                          <a:effectLst/>
                          <a:latin typeface="Twinkl" pitchFamily="2" charset="77"/>
                        </a:rPr>
                        <a:t>going to</a:t>
                      </a:r>
                      <a:endParaRPr lang="en-US" sz="1800" b="0" i="0" dirty="0">
                        <a:solidFill>
                          <a:srgbClr val="019640"/>
                        </a:solidFill>
                        <a:latin typeface="Twinkl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dirty="0">
                          <a:solidFill>
                            <a:srgbClr val="EA516C"/>
                          </a:solidFill>
                          <a:effectLst/>
                          <a:latin typeface="Twinkl" pitchFamily="2" charset="77"/>
                        </a:rPr>
                        <a:t>play</a:t>
                      </a:r>
                      <a:endParaRPr lang="en-US" sz="1800" b="0" i="0" dirty="0">
                        <a:solidFill>
                          <a:srgbClr val="EA516C"/>
                        </a:solidFill>
                        <a:latin typeface="Twinkl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inkl" pitchFamily="2" charset="77"/>
                        </a:rPr>
                        <a:t>chess on the weekend</a:t>
                      </a:r>
                      <a:endParaRPr lang="en-US" sz="1600" b="0" i="0" dirty="0">
                        <a:latin typeface="Twinkl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450503"/>
                  </a:ext>
                </a:extLst>
              </a:tr>
            </a:tbl>
          </a:graphicData>
        </a:graphic>
      </p:graphicFrame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9D02360C-706A-5657-5C26-DEE8657CC1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346041"/>
              </p:ext>
            </p:extLst>
          </p:nvPr>
        </p:nvGraphicFramePr>
        <p:xfrm>
          <a:off x="802914" y="5327304"/>
          <a:ext cx="7490748" cy="816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458">
                  <a:extLst>
                    <a:ext uri="{9D8B030D-6E8A-4147-A177-3AD203B41FA5}">
                      <a16:colId xmlns:a16="http://schemas.microsoft.com/office/drawing/2014/main" val="1523994223"/>
                    </a:ext>
                  </a:extLst>
                </a:gridCol>
                <a:gridCol w="1248458">
                  <a:extLst>
                    <a:ext uri="{9D8B030D-6E8A-4147-A177-3AD203B41FA5}">
                      <a16:colId xmlns:a16="http://schemas.microsoft.com/office/drawing/2014/main" val="2528296391"/>
                    </a:ext>
                  </a:extLst>
                </a:gridCol>
                <a:gridCol w="1248458">
                  <a:extLst>
                    <a:ext uri="{9D8B030D-6E8A-4147-A177-3AD203B41FA5}">
                      <a16:colId xmlns:a16="http://schemas.microsoft.com/office/drawing/2014/main" val="3475304210"/>
                    </a:ext>
                  </a:extLst>
                </a:gridCol>
                <a:gridCol w="1248458">
                  <a:extLst>
                    <a:ext uri="{9D8B030D-6E8A-4147-A177-3AD203B41FA5}">
                      <a16:colId xmlns:a16="http://schemas.microsoft.com/office/drawing/2014/main" val="4922729"/>
                    </a:ext>
                  </a:extLst>
                </a:gridCol>
                <a:gridCol w="1248458">
                  <a:extLst>
                    <a:ext uri="{9D8B030D-6E8A-4147-A177-3AD203B41FA5}">
                      <a16:colId xmlns:a16="http://schemas.microsoft.com/office/drawing/2014/main" val="1250071821"/>
                    </a:ext>
                  </a:extLst>
                </a:gridCol>
                <a:gridCol w="1248458">
                  <a:extLst>
                    <a:ext uri="{9D8B030D-6E8A-4147-A177-3AD203B41FA5}">
                      <a16:colId xmlns:a16="http://schemas.microsoft.com/office/drawing/2014/main" val="3752297001"/>
                    </a:ext>
                  </a:extLst>
                </a:gridCol>
              </a:tblGrid>
              <a:tr h="81681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1C1C1C"/>
                          </a:solidFill>
                          <a:latin typeface="Twinkl" pitchFamily="2" charset="77"/>
                        </a:rPr>
                        <a:t>On the weekend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00609A"/>
                          </a:solidFill>
                          <a:latin typeface="Twinkl" pitchFamily="2" charset="77"/>
                        </a:rPr>
                        <a:t>they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dirty="0">
                          <a:solidFill>
                            <a:srgbClr val="E94E12"/>
                          </a:solidFill>
                          <a:effectLst/>
                          <a:latin typeface="Twinkl" pitchFamily="2" charset="77"/>
                        </a:rPr>
                        <a:t>are</a:t>
                      </a:r>
                      <a:endParaRPr lang="en-US" sz="1800" b="0" i="0" dirty="0">
                        <a:solidFill>
                          <a:srgbClr val="E94E12"/>
                        </a:solidFill>
                        <a:latin typeface="Twinkl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dirty="0">
                          <a:solidFill>
                            <a:srgbClr val="019640"/>
                          </a:solidFill>
                          <a:effectLst/>
                          <a:latin typeface="Twinkl" pitchFamily="2" charset="77"/>
                        </a:rPr>
                        <a:t>going to</a:t>
                      </a:r>
                      <a:endParaRPr lang="en-US" sz="1800" b="0" i="0" dirty="0">
                        <a:solidFill>
                          <a:srgbClr val="019640"/>
                        </a:solidFill>
                        <a:latin typeface="Twinkl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dirty="0">
                          <a:solidFill>
                            <a:srgbClr val="EA516C"/>
                          </a:solidFill>
                          <a:effectLst/>
                          <a:latin typeface="Twinkl" pitchFamily="2" charset="77"/>
                        </a:rPr>
                        <a:t>play</a:t>
                      </a:r>
                      <a:endParaRPr lang="en-US" sz="1800" b="0" i="0" dirty="0">
                        <a:solidFill>
                          <a:srgbClr val="EA516C"/>
                        </a:solidFill>
                        <a:latin typeface="Twinkl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inkl" pitchFamily="2" charset="77"/>
                        </a:rPr>
                        <a:t>chess.</a:t>
                      </a:r>
                      <a:endParaRPr lang="en-US" sz="1600" b="0" i="0" dirty="0">
                        <a:latin typeface="Twinkl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450503"/>
                  </a:ext>
                </a:extLst>
              </a:tr>
            </a:tbl>
          </a:graphicData>
        </a:graphic>
      </p:graphicFrame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7AE78E72-FD67-DD06-F529-85A1AEE32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637611"/>
              </p:ext>
            </p:extLst>
          </p:nvPr>
        </p:nvGraphicFramePr>
        <p:xfrm>
          <a:off x="802920" y="2494909"/>
          <a:ext cx="7490745" cy="816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149">
                  <a:extLst>
                    <a:ext uri="{9D8B030D-6E8A-4147-A177-3AD203B41FA5}">
                      <a16:colId xmlns:a16="http://schemas.microsoft.com/office/drawing/2014/main" val="2528296391"/>
                    </a:ext>
                  </a:extLst>
                </a:gridCol>
                <a:gridCol w="1498149">
                  <a:extLst>
                    <a:ext uri="{9D8B030D-6E8A-4147-A177-3AD203B41FA5}">
                      <a16:colId xmlns:a16="http://schemas.microsoft.com/office/drawing/2014/main" val="3475304210"/>
                    </a:ext>
                  </a:extLst>
                </a:gridCol>
                <a:gridCol w="1498149">
                  <a:extLst>
                    <a:ext uri="{9D8B030D-6E8A-4147-A177-3AD203B41FA5}">
                      <a16:colId xmlns:a16="http://schemas.microsoft.com/office/drawing/2014/main" val="4922729"/>
                    </a:ext>
                  </a:extLst>
                </a:gridCol>
                <a:gridCol w="1498149">
                  <a:extLst>
                    <a:ext uri="{9D8B030D-6E8A-4147-A177-3AD203B41FA5}">
                      <a16:colId xmlns:a16="http://schemas.microsoft.com/office/drawing/2014/main" val="1250071821"/>
                    </a:ext>
                  </a:extLst>
                </a:gridCol>
                <a:gridCol w="1498149">
                  <a:extLst>
                    <a:ext uri="{9D8B030D-6E8A-4147-A177-3AD203B41FA5}">
                      <a16:colId xmlns:a16="http://schemas.microsoft.com/office/drawing/2014/main" val="3752297001"/>
                    </a:ext>
                  </a:extLst>
                </a:gridCol>
              </a:tblGrid>
              <a:tr h="81681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00609A"/>
                          </a:solidFill>
                          <a:latin typeface="Twinkl" pitchFamily="2" charset="77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dirty="0">
                          <a:solidFill>
                            <a:srgbClr val="E94E12"/>
                          </a:solidFill>
                          <a:effectLst/>
                          <a:latin typeface="Twinkl" pitchFamily="2" charset="77"/>
                        </a:rPr>
                        <a:t>am</a:t>
                      </a:r>
                      <a:endParaRPr lang="en-US" sz="1800" b="0" i="0" dirty="0">
                        <a:solidFill>
                          <a:srgbClr val="E94E12"/>
                        </a:solidFill>
                        <a:latin typeface="Twinkl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dirty="0">
                          <a:solidFill>
                            <a:srgbClr val="019640"/>
                          </a:solidFill>
                          <a:effectLst/>
                          <a:latin typeface="Twinkl" pitchFamily="2" charset="77"/>
                        </a:rPr>
                        <a:t>going to</a:t>
                      </a:r>
                      <a:endParaRPr lang="en-US" sz="1800" b="0" i="0" dirty="0">
                        <a:solidFill>
                          <a:srgbClr val="019640"/>
                        </a:solidFill>
                        <a:latin typeface="Twinkl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dirty="0">
                          <a:solidFill>
                            <a:srgbClr val="EA516C"/>
                          </a:solidFill>
                          <a:effectLst/>
                          <a:latin typeface="Twinkl" pitchFamily="2" charset="77"/>
                        </a:rPr>
                        <a:t>visit</a:t>
                      </a:r>
                      <a:endParaRPr lang="en-US" sz="1800" b="0" i="0" dirty="0">
                        <a:solidFill>
                          <a:srgbClr val="EA516C"/>
                        </a:solidFill>
                        <a:latin typeface="Twinkl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inkl" pitchFamily="2" charset="77"/>
                        </a:rPr>
                        <a:t>the zoo tomorrow.</a:t>
                      </a:r>
                      <a:endParaRPr lang="en-US" sz="1600" b="0" i="0" dirty="0">
                        <a:latin typeface="Twinkl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450503"/>
                  </a:ext>
                </a:extLst>
              </a:tr>
            </a:tbl>
          </a:graphicData>
        </a:graphic>
      </p:graphicFrame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DA263F39-A437-9125-6DF5-B8BC5C1DB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459902"/>
              </p:ext>
            </p:extLst>
          </p:nvPr>
        </p:nvGraphicFramePr>
        <p:xfrm>
          <a:off x="802917" y="3400737"/>
          <a:ext cx="7490748" cy="816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458">
                  <a:extLst>
                    <a:ext uri="{9D8B030D-6E8A-4147-A177-3AD203B41FA5}">
                      <a16:colId xmlns:a16="http://schemas.microsoft.com/office/drawing/2014/main" val="1523994223"/>
                    </a:ext>
                  </a:extLst>
                </a:gridCol>
                <a:gridCol w="1248458">
                  <a:extLst>
                    <a:ext uri="{9D8B030D-6E8A-4147-A177-3AD203B41FA5}">
                      <a16:colId xmlns:a16="http://schemas.microsoft.com/office/drawing/2014/main" val="2528296391"/>
                    </a:ext>
                  </a:extLst>
                </a:gridCol>
                <a:gridCol w="1248458">
                  <a:extLst>
                    <a:ext uri="{9D8B030D-6E8A-4147-A177-3AD203B41FA5}">
                      <a16:colId xmlns:a16="http://schemas.microsoft.com/office/drawing/2014/main" val="3475304210"/>
                    </a:ext>
                  </a:extLst>
                </a:gridCol>
                <a:gridCol w="1248458">
                  <a:extLst>
                    <a:ext uri="{9D8B030D-6E8A-4147-A177-3AD203B41FA5}">
                      <a16:colId xmlns:a16="http://schemas.microsoft.com/office/drawing/2014/main" val="4922729"/>
                    </a:ext>
                  </a:extLst>
                </a:gridCol>
                <a:gridCol w="1248458">
                  <a:extLst>
                    <a:ext uri="{9D8B030D-6E8A-4147-A177-3AD203B41FA5}">
                      <a16:colId xmlns:a16="http://schemas.microsoft.com/office/drawing/2014/main" val="1250071821"/>
                    </a:ext>
                  </a:extLst>
                </a:gridCol>
                <a:gridCol w="1248458">
                  <a:extLst>
                    <a:ext uri="{9D8B030D-6E8A-4147-A177-3AD203B41FA5}">
                      <a16:colId xmlns:a16="http://schemas.microsoft.com/office/drawing/2014/main" val="3752297001"/>
                    </a:ext>
                  </a:extLst>
                </a:gridCol>
              </a:tblGrid>
              <a:tr h="81681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1C1C1C"/>
                          </a:solidFill>
                          <a:latin typeface="Twinkl" pitchFamily="2" charset="77"/>
                        </a:rPr>
                        <a:t>Tomorrow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00609A"/>
                          </a:solidFill>
                          <a:latin typeface="Twinkl" pitchFamily="2" charset="77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dirty="0">
                          <a:solidFill>
                            <a:srgbClr val="E94E12"/>
                          </a:solidFill>
                          <a:effectLst/>
                          <a:latin typeface="Twinkl" pitchFamily="2" charset="77"/>
                        </a:rPr>
                        <a:t>am</a:t>
                      </a:r>
                      <a:endParaRPr lang="en-US" sz="1800" b="0" i="0" dirty="0">
                        <a:solidFill>
                          <a:srgbClr val="E94E12"/>
                        </a:solidFill>
                        <a:latin typeface="Twinkl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dirty="0">
                          <a:solidFill>
                            <a:srgbClr val="019640"/>
                          </a:solidFill>
                          <a:effectLst/>
                          <a:latin typeface="Twinkl" pitchFamily="2" charset="77"/>
                        </a:rPr>
                        <a:t>going to</a:t>
                      </a:r>
                      <a:endParaRPr lang="en-US" sz="1800" b="0" i="0" dirty="0">
                        <a:solidFill>
                          <a:srgbClr val="019640"/>
                        </a:solidFill>
                        <a:latin typeface="Twinkl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dirty="0">
                          <a:solidFill>
                            <a:srgbClr val="EA516C"/>
                          </a:solidFill>
                          <a:effectLst/>
                          <a:latin typeface="Twinkl" pitchFamily="2" charset="77"/>
                        </a:rPr>
                        <a:t>visit</a:t>
                      </a:r>
                      <a:endParaRPr lang="en-US" sz="1800" b="0" i="0" dirty="0">
                        <a:solidFill>
                          <a:srgbClr val="EA516C"/>
                        </a:solidFill>
                        <a:latin typeface="Twinkl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inkl" pitchFamily="2" charset="77"/>
                        </a:rPr>
                        <a:t>the zoo.</a:t>
                      </a:r>
                      <a:endParaRPr lang="en-US" sz="1600" b="0" i="0" dirty="0">
                        <a:latin typeface="Twinkl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450503"/>
                  </a:ext>
                </a:extLst>
              </a:tr>
            </a:tbl>
          </a:graphicData>
        </a:graphic>
      </p:graphicFrame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ln>
            <a:solidFill>
              <a:srgbClr val="1C1C1C"/>
            </a:solidFill>
          </a:ln>
        </p:spPr>
        <p:txBody>
          <a:bodyPr/>
          <a:lstStyle/>
          <a:p>
            <a:r>
              <a:rPr lang="en-GB" dirty="0"/>
              <a:t>Going to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61875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We use ‘going to’ to make sentences about our future plans or intentions.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E00EC-94EC-EAA9-14E6-562B65BA6FDB}"/>
              </a:ext>
            </a:extLst>
          </p:cNvPr>
          <p:cNvSpPr txBox="1"/>
          <p:nvPr/>
        </p:nvSpPr>
        <p:spPr>
          <a:xfrm>
            <a:off x="750885" y="2010666"/>
            <a:ext cx="721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(</a:t>
            </a:r>
            <a:r>
              <a:rPr lang="en-GB" dirty="0">
                <a:solidFill>
                  <a:srgbClr val="01639D"/>
                </a:solidFill>
              </a:rPr>
              <a:t>subject</a:t>
            </a:r>
            <a:r>
              <a:rPr lang="en-GB" dirty="0"/>
              <a:t> + </a:t>
            </a:r>
            <a:r>
              <a:rPr lang="en-GB" dirty="0">
                <a:solidFill>
                  <a:srgbClr val="E94E12"/>
                </a:solidFill>
              </a:rPr>
              <a:t>to be </a:t>
            </a:r>
            <a:r>
              <a:rPr lang="en-GB" dirty="0"/>
              <a:t>+ </a:t>
            </a:r>
            <a:r>
              <a:rPr lang="en-GB" dirty="0">
                <a:solidFill>
                  <a:srgbClr val="019640"/>
                </a:solidFill>
              </a:rPr>
              <a:t>going to </a:t>
            </a:r>
            <a:r>
              <a:rPr lang="en-GB" dirty="0"/>
              <a:t>+ </a:t>
            </a:r>
            <a:r>
              <a:rPr lang="en-GB" dirty="0">
                <a:solidFill>
                  <a:srgbClr val="EA516C"/>
                </a:solidFill>
              </a:rPr>
              <a:t>verb</a:t>
            </a:r>
            <a:r>
              <a:rPr lang="en-GB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49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ln>
            <a:solidFill>
              <a:srgbClr val="1C1C1C"/>
            </a:solidFill>
          </a:ln>
        </p:spPr>
        <p:txBody>
          <a:bodyPr/>
          <a:lstStyle/>
          <a:p>
            <a:r>
              <a:rPr lang="en-GB" dirty="0"/>
              <a:t>Example Conversation</a:t>
            </a:r>
            <a:endParaRPr lang="en-GB" sz="3600" dirty="0">
              <a:latin typeface="+mn-lt"/>
            </a:endParaRPr>
          </a:p>
        </p:txBody>
      </p:sp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1A1BD73-B599-39E7-363F-A6E331083F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32" y="4918871"/>
            <a:ext cx="2355792" cy="3067551"/>
          </a:xfrm>
          <a:prstGeom prst="rect">
            <a:avLst/>
          </a:prstGeom>
        </p:spPr>
      </p:pic>
      <p:sp>
        <p:nvSpPr>
          <p:cNvPr id="14" name="Oval Callout 13">
            <a:extLst>
              <a:ext uri="{FF2B5EF4-FFF2-40B4-BE49-F238E27FC236}">
                <a16:creationId xmlns:a16="http://schemas.microsoft.com/office/drawing/2014/main" id="{C6542348-A742-7AB8-1F43-65D2AE8F379D}"/>
              </a:ext>
            </a:extLst>
          </p:cNvPr>
          <p:cNvSpPr/>
          <p:nvPr/>
        </p:nvSpPr>
        <p:spPr>
          <a:xfrm>
            <a:off x="6271454" y="5033730"/>
            <a:ext cx="551242" cy="369332"/>
          </a:xfrm>
          <a:prstGeom prst="wedgeEllipseCallout">
            <a:avLst>
              <a:gd name="adj1" fmla="val -59955"/>
              <a:gd name="adj2" fmla="val 51199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9959C17B-2703-2F32-2CD7-7855C4CC4B05}"/>
              </a:ext>
            </a:extLst>
          </p:cNvPr>
          <p:cNvSpPr/>
          <p:nvPr/>
        </p:nvSpPr>
        <p:spPr>
          <a:xfrm>
            <a:off x="3186877" y="5072020"/>
            <a:ext cx="562291" cy="376735"/>
          </a:xfrm>
          <a:prstGeom prst="wedgeEllipseCallout">
            <a:avLst>
              <a:gd name="adj1" fmla="val 46053"/>
              <a:gd name="adj2" fmla="val 54966"/>
            </a:avLst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91BDA5F-CE0F-3428-5A86-6C7CC8AA8DB4}"/>
              </a:ext>
            </a:extLst>
          </p:cNvPr>
          <p:cNvSpPr/>
          <p:nvPr/>
        </p:nvSpPr>
        <p:spPr>
          <a:xfrm>
            <a:off x="748476" y="1985378"/>
            <a:ext cx="4181857" cy="369332"/>
          </a:xfrm>
          <a:prstGeom prst="roundRect">
            <a:avLst/>
          </a:prstGeom>
          <a:solidFill>
            <a:schemeClr val="bg1"/>
          </a:solidFill>
          <a:ln>
            <a:solidFill>
              <a:srgbClr val="1C1C1C"/>
            </a:solidFill>
          </a:ln>
          <a:effectLst>
            <a:outerShdw dist="50800" dir="2700000" algn="tl" rotWithShape="0">
              <a:srgbClr val="F0821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288000" rIns="108000" rtlCol="0" anchor="ctr"/>
          <a:lstStyle/>
          <a:p>
            <a:r>
              <a:rPr lang="en-GB" dirty="0">
                <a:solidFill>
                  <a:srgbClr val="1C1C1C"/>
                </a:solidFill>
              </a:rPr>
              <a:t>What are you going to do tomorrow?</a:t>
            </a:r>
            <a:endParaRPr lang="en-US" dirty="0">
              <a:solidFill>
                <a:srgbClr val="1C1C1C"/>
              </a:solidFill>
            </a:endParaRPr>
          </a:p>
          <a:p>
            <a:pPr algn="ctr"/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3174029-D3AE-282E-4879-9EAF99FC79BA}"/>
              </a:ext>
            </a:extLst>
          </p:cNvPr>
          <p:cNvSpPr/>
          <p:nvPr/>
        </p:nvSpPr>
        <p:spPr>
          <a:xfrm>
            <a:off x="748476" y="3572636"/>
            <a:ext cx="5010913" cy="369332"/>
          </a:xfrm>
          <a:prstGeom prst="roundRect">
            <a:avLst/>
          </a:prstGeom>
          <a:solidFill>
            <a:schemeClr val="bg1"/>
          </a:solidFill>
          <a:ln>
            <a:solidFill>
              <a:srgbClr val="1C1C1C"/>
            </a:solidFill>
          </a:ln>
          <a:effectLst>
            <a:outerShdw dist="50800" dir="2700000" algn="tl" rotWithShape="0">
              <a:srgbClr val="F0821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288000" rIns="108000" rtlCol="0" anchor="ctr"/>
          <a:lstStyle/>
          <a:p>
            <a:r>
              <a:rPr lang="en-GB" dirty="0">
                <a:solidFill>
                  <a:srgbClr val="1C1C1C"/>
                </a:solidFill>
              </a:rPr>
              <a:t>I’m going to buy a new bicycle with my mum.</a:t>
            </a:r>
            <a:endParaRPr lang="en-US" dirty="0">
              <a:solidFill>
                <a:srgbClr val="1C1C1C"/>
              </a:solidFill>
            </a:endParaRPr>
          </a:p>
          <a:p>
            <a:pPr algn="ctr"/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1A9D750-D3FB-72B8-3ABB-4915D001575A}"/>
              </a:ext>
            </a:extLst>
          </p:cNvPr>
          <p:cNvSpPr/>
          <p:nvPr/>
        </p:nvSpPr>
        <p:spPr>
          <a:xfrm>
            <a:off x="748476" y="4630807"/>
            <a:ext cx="1133857" cy="369332"/>
          </a:xfrm>
          <a:prstGeom prst="roundRect">
            <a:avLst/>
          </a:prstGeom>
          <a:solidFill>
            <a:schemeClr val="bg1"/>
          </a:solidFill>
          <a:ln>
            <a:solidFill>
              <a:srgbClr val="1C1C1C"/>
            </a:solidFill>
          </a:ln>
          <a:effectLst>
            <a:outerShdw dist="50800" dir="2700000" algn="tl" rotWithShape="0">
              <a:srgbClr val="F0821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288000" rIns="108000" rtlCol="0" anchor="ctr"/>
          <a:lstStyle/>
          <a:p>
            <a:r>
              <a:rPr lang="en-GB" dirty="0">
                <a:solidFill>
                  <a:srgbClr val="1C1C1C"/>
                </a:solidFill>
              </a:rPr>
              <a:t>You too!</a:t>
            </a:r>
            <a:endParaRPr lang="en-US" dirty="0">
              <a:solidFill>
                <a:srgbClr val="1C1C1C"/>
              </a:solidFill>
            </a:endParaRPr>
          </a:p>
          <a:p>
            <a:pPr algn="ctr"/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7FBD3FE-0347-FC35-AFE0-B48715D23334}"/>
              </a:ext>
            </a:extLst>
          </p:cNvPr>
          <p:cNvSpPr/>
          <p:nvPr/>
        </p:nvSpPr>
        <p:spPr>
          <a:xfrm>
            <a:off x="3606449" y="2514464"/>
            <a:ext cx="4813457" cy="369332"/>
          </a:xfrm>
          <a:prstGeom prst="roundRect">
            <a:avLst/>
          </a:prstGeom>
          <a:solidFill>
            <a:schemeClr val="bg1"/>
          </a:solidFill>
          <a:ln>
            <a:solidFill>
              <a:srgbClr val="1C1C1C"/>
            </a:solidFill>
          </a:ln>
          <a:effectLst>
            <a:outerShdw dist="50800" dir="2700000" algn="tl" rotWithShape="0">
              <a:srgbClr val="18A0D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288000" rIns="108000" rtlCol="0" anchor="ctr"/>
          <a:lstStyle/>
          <a:p>
            <a:pPr algn="r"/>
            <a:r>
              <a:rPr lang="en-GB" dirty="0">
                <a:solidFill>
                  <a:srgbClr val="1C1C1C"/>
                </a:solidFill>
              </a:rPr>
              <a:t>I’m going to play basketball with my cousin.</a:t>
            </a:r>
          </a:p>
          <a:p>
            <a:pPr algn="r"/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85DD4F0-0CF5-63D8-4371-C995087510D3}"/>
              </a:ext>
            </a:extLst>
          </p:cNvPr>
          <p:cNvSpPr/>
          <p:nvPr/>
        </p:nvSpPr>
        <p:spPr>
          <a:xfrm>
            <a:off x="4930333" y="3043550"/>
            <a:ext cx="3489573" cy="369332"/>
          </a:xfrm>
          <a:prstGeom prst="roundRect">
            <a:avLst/>
          </a:prstGeom>
          <a:solidFill>
            <a:schemeClr val="bg1"/>
          </a:solidFill>
          <a:ln>
            <a:solidFill>
              <a:srgbClr val="1C1C1C"/>
            </a:solidFill>
          </a:ln>
          <a:effectLst>
            <a:outerShdw dist="50800" dir="2700000" algn="tl" rotWithShape="0">
              <a:srgbClr val="18A0D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288000" rIns="108000" rtlCol="0" anchor="ctr"/>
          <a:lstStyle/>
          <a:p>
            <a:pPr algn="r"/>
            <a:r>
              <a:rPr lang="en-GB" dirty="0">
                <a:solidFill>
                  <a:srgbClr val="1C1C1C"/>
                </a:solidFill>
              </a:rPr>
              <a:t>What are you doing tomorrow?</a:t>
            </a:r>
          </a:p>
          <a:p>
            <a:pPr algn="r"/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4B8DC4E-8D13-C1F5-C5F7-248BB03CAFF2}"/>
              </a:ext>
            </a:extLst>
          </p:cNvPr>
          <p:cNvSpPr/>
          <p:nvPr/>
        </p:nvSpPr>
        <p:spPr>
          <a:xfrm>
            <a:off x="7168896" y="4101722"/>
            <a:ext cx="1251010" cy="369332"/>
          </a:xfrm>
          <a:prstGeom prst="roundRect">
            <a:avLst/>
          </a:prstGeom>
          <a:solidFill>
            <a:schemeClr val="bg1"/>
          </a:solidFill>
          <a:ln>
            <a:solidFill>
              <a:srgbClr val="1C1C1C"/>
            </a:solidFill>
          </a:ln>
          <a:effectLst>
            <a:outerShdw dist="50800" dir="2700000" algn="tl" rotWithShape="0">
              <a:srgbClr val="18A0D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288000" rIns="108000" rtlCol="0" anchor="ctr"/>
          <a:lstStyle/>
          <a:p>
            <a:pPr algn="r"/>
            <a:r>
              <a:rPr lang="en-GB" dirty="0">
                <a:solidFill>
                  <a:srgbClr val="1C1C1C"/>
                </a:solidFill>
              </a:rPr>
              <a:t>Have fun!</a:t>
            </a:r>
          </a:p>
          <a:p>
            <a:pPr algn="r"/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F63E4C-B167-4497-EEB1-A75A06904BC2}"/>
              </a:ext>
            </a:extLst>
          </p:cNvPr>
          <p:cNvSpPr/>
          <p:nvPr/>
        </p:nvSpPr>
        <p:spPr>
          <a:xfrm>
            <a:off x="750885" y="1569988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Practise reading the conversation.</a:t>
            </a:r>
          </a:p>
        </p:txBody>
      </p:sp>
    </p:spTree>
    <p:extLst>
      <p:ext uri="{BB962C8B-B14F-4D97-AF65-F5344CB8AC3E}">
        <p14:creationId xmlns:p14="http://schemas.microsoft.com/office/powerpoint/2010/main" val="251786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ln>
            <a:solidFill>
              <a:srgbClr val="1C1C1C"/>
            </a:solidFill>
          </a:ln>
        </p:spPr>
        <p:txBody>
          <a:bodyPr/>
          <a:lstStyle/>
          <a:p>
            <a:r>
              <a:rPr lang="en-GB" dirty="0"/>
              <a:t>Example Conversation</a:t>
            </a:r>
            <a:endParaRPr lang="en-GB" sz="3600" dirty="0"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1A1BD73-B599-39E7-363F-A6E331083F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6449" y="4916054"/>
            <a:ext cx="3258726" cy="2162158"/>
          </a:xfrm>
          <a:prstGeom prst="rect">
            <a:avLst/>
          </a:prstGeom>
        </p:spPr>
      </p:pic>
      <p:sp>
        <p:nvSpPr>
          <p:cNvPr id="14" name="Oval Callout 13">
            <a:extLst>
              <a:ext uri="{FF2B5EF4-FFF2-40B4-BE49-F238E27FC236}">
                <a16:creationId xmlns:a16="http://schemas.microsoft.com/office/drawing/2014/main" id="{C6542348-A742-7AB8-1F43-65D2AE8F379D}"/>
              </a:ext>
            </a:extLst>
          </p:cNvPr>
          <p:cNvSpPr/>
          <p:nvPr/>
        </p:nvSpPr>
        <p:spPr>
          <a:xfrm>
            <a:off x="7134732" y="5014981"/>
            <a:ext cx="551242" cy="369332"/>
          </a:xfrm>
          <a:prstGeom prst="wedgeEllipseCallout">
            <a:avLst>
              <a:gd name="adj1" fmla="val -59955"/>
              <a:gd name="adj2" fmla="val 51199"/>
            </a:avLst>
          </a:prstGeom>
          <a:solidFill>
            <a:srgbClr val="6EB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9959C17B-2703-2F32-2CD7-7855C4CC4B05}"/>
              </a:ext>
            </a:extLst>
          </p:cNvPr>
          <p:cNvSpPr/>
          <p:nvPr/>
        </p:nvSpPr>
        <p:spPr>
          <a:xfrm>
            <a:off x="2972786" y="5007578"/>
            <a:ext cx="562291" cy="376735"/>
          </a:xfrm>
          <a:prstGeom prst="wedgeEllipseCallout">
            <a:avLst>
              <a:gd name="adj1" fmla="val 46053"/>
              <a:gd name="adj2" fmla="val 54966"/>
            </a:avLst>
          </a:prstGeom>
          <a:solidFill>
            <a:srgbClr val="8B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91BDA5F-CE0F-3428-5A86-6C7CC8AA8DB4}"/>
              </a:ext>
            </a:extLst>
          </p:cNvPr>
          <p:cNvSpPr/>
          <p:nvPr/>
        </p:nvSpPr>
        <p:spPr>
          <a:xfrm>
            <a:off x="748476" y="1985378"/>
            <a:ext cx="5835203" cy="369332"/>
          </a:xfrm>
          <a:prstGeom prst="roundRect">
            <a:avLst/>
          </a:prstGeom>
          <a:solidFill>
            <a:schemeClr val="bg1"/>
          </a:solidFill>
          <a:ln>
            <a:solidFill>
              <a:srgbClr val="1C1C1C"/>
            </a:solidFill>
          </a:ln>
          <a:effectLst>
            <a:outerShdw dist="50800" dir="2700000" algn="tl" rotWithShape="0">
              <a:srgbClr val="8B368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Ins="108000" rtlCol="0" anchor="ctr"/>
          <a:lstStyle/>
          <a:p>
            <a:r>
              <a:rPr lang="en-GB" dirty="0">
                <a:solidFill>
                  <a:srgbClr val="1C1C1C"/>
                </a:solidFill>
              </a:rPr>
              <a:t>What are you going to do during the summer holiday?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3174029-D3AE-282E-4879-9EAF99FC79BA}"/>
              </a:ext>
            </a:extLst>
          </p:cNvPr>
          <p:cNvSpPr/>
          <p:nvPr/>
        </p:nvSpPr>
        <p:spPr>
          <a:xfrm>
            <a:off x="748476" y="3572636"/>
            <a:ext cx="5479330" cy="369332"/>
          </a:xfrm>
          <a:prstGeom prst="roundRect">
            <a:avLst/>
          </a:prstGeom>
          <a:solidFill>
            <a:schemeClr val="bg1"/>
          </a:solidFill>
          <a:ln>
            <a:solidFill>
              <a:srgbClr val="1C1C1C"/>
            </a:solidFill>
          </a:ln>
          <a:effectLst>
            <a:outerShdw dist="50800" dir="2700000" algn="tl" rotWithShape="0">
              <a:srgbClr val="8B368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288000" rIns="108000" rtlCol="0" anchor="ctr"/>
          <a:lstStyle/>
          <a:p>
            <a:r>
              <a:rPr lang="en-GB" dirty="0">
                <a:solidFill>
                  <a:srgbClr val="1C1C1C"/>
                </a:solidFill>
              </a:rPr>
              <a:t>I'm going to go camping with my family in France.</a:t>
            </a:r>
          </a:p>
          <a:p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1A9D750-D3FB-72B8-3ABB-4915D001575A}"/>
              </a:ext>
            </a:extLst>
          </p:cNvPr>
          <p:cNvSpPr/>
          <p:nvPr/>
        </p:nvSpPr>
        <p:spPr>
          <a:xfrm>
            <a:off x="748476" y="4630807"/>
            <a:ext cx="1133857" cy="369332"/>
          </a:xfrm>
          <a:prstGeom prst="roundRect">
            <a:avLst/>
          </a:prstGeom>
          <a:solidFill>
            <a:schemeClr val="bg1"/>
          </a:solidFill>
          <a:ln>
            <a:solidFill>
              <a:srgbClr val="1C1C1C"/>
            </a:solidFill>
          </a:ln>
          <a:effectLst>
            <a:outerShdw dist="50800" dir="2700000" algn="tl" rotWithShape="0">
              <a:srgbClr val="8B368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288000" rIns="108000" rtlCol="0" anchor="ctr"/>
          <a:lstStyle/>
          <a:p>
            <a:r>
              <a:rPr lang="en-GB" dirty="0">
                <a:solidFill>
                  <a:srgbClr val="1C1C1C"/>
                </a:solidFill>
              </a:rPr>
              <a:t>You too!</a:t>
            </a:r>
            <a:endParaRPr lang="en-US" dirty="0">
              <a:solidFill>
                <a:srgbClr val="1C1C1C"/>
              </a:solidFill>
            </a:endParaRPr>
          </a:p>
          <a:p>
            <a:pPr algn="ctr"/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7FBD3FE-0347-FC35-AFE0-B48715D23334}"/>
              </a:ext>
            </a:extLst>
          </p:cNvPr>
          <p:cNvSpPr/>
          <p:nvPr/>
        </p:nvSpPr>
        <p:spPr>
          <a:xfrm>
            <a:off x="4413504" y="2514464"/>
            <a:ext cx="4006402" cy="369332"/>
          </a:xfrm>
          <a:prstGeom prst="roundRect">
            <a:avLst/>
          </a:prstGeom>
          <a:solidFill>
            <a:schemeClr val="bg1"/>
          </a:solidFill>
          <a:ln>
            <a:solidFill>
              <a:srgbClr val="1C1C1C"/>
            </a:solidFill>
          </a:ln>
          <a:effectLst>
            <a:outerShdw dist="50800" dir="2700000" algn="tl" rotWithShape="0">
              <a:srgbClr val="6EBE84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288000" rIns="108000" rtlCol="0" anchor="ctr"/>
          <a:lstStyle/>
          <a:p>
            <a:pPr algn="r"/>
            <a:r>
              <a:rPr lang="en-GB" dirty="0">
                <a:solidFill>
                  <a:srgbClr val="1C1C1C"/>
                </a:solidFill>
              </a:rPr>
              <a:t>I’m going to stay with my Grandma.</a:t>
            </a:r>
          </a:p>
          <a:p>
            <a:pPr algn="r"/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85DD4F0-0CF5-63D8-4371-C995087510D3}"/>
              </a:ext>
            </a:extLst>
          </p:cNvPr>
          <p:cNvSpPr/>
          <p:nvPr/>
        </p:nvSpPr>
        <p:spPr>
          <a:xfrm>
            <a:off x="6400800" y="3043550"/>
            <a:ext cx="2019106" cy="369332"/>
          </a:xfrm>
          <a:prstGeom prst="roundRect">
            <a:avLst/>
          </a:prstGeom>
          <a:solidFill>
            <a:schemeClr val="bg1"/>
          </a:solidFill>
          <a:ln>
            <a:solidFill>
              <a:srgbClr val="1C1C1C"/>
            </a:solidFill>
          </a:ln>
          <a:effectLst>
            <a:outerShdw dist="50800" dir="2700000" algn="tl" rotWithShape="0">
              <a:srgbClr val="6EBE84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288000" rIns="108000" rtlCol="0" anchor="ctr"/>
          <a:lstStyle/>
          <a:p>
            <a:pPr algn="r"/>
            <a:r>
              <a:rPr lang="en-GB" dirty="0">
                <a:solidFill>
                  <a:srgbClr val="1C1C1C"/>
                </a:solidFill>
              </a:rPr>
              <a:t>What about you?</a:t>
            </a:r>
          </a:p>
          <a:p>
            <a:pPr algn="r"/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4B8DC4E-8D13-C1F5-C5F7-248BB03CAFF2}"/>
              </a:ext>
            </a:extLst>
          </p:cNvPr>
          <p:cNvSpPr/>
          <p:nvPr/>
        </p:nvSpPr>
        <p:spPr>
          <a:xfrm>
            <a:off x="4572000" y="4101722"/>
            <a:ext cx="3847906" cy="369332"/>
          </a:xfrm>
          <a:prstGeom prst="roundRect">
            <a:avLst/>
          </a:prstGeom>
          <a:solidFill>
            <a:schemeClr val="bg1"/>
          </a:solidFill>
          <a:ln>
            <a:solidFill>
              <a:srgbClr val="1C1C1C"/>
            </a:solidFill>
          </a:ln>
          <a:effectLst>
            <a:outerShdw dist="50800" dir="2700000" algn="tl" rotWithShape="0">
              <a:srgbClr val="6EBE84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288000" rIns="108000" rtlCol="0" anchor="ctr"/>
          <a:lstStyle/>
          <a:p>
            <a:r>
              <a:rPr lang="en-GB" dirty="0">
                <a:solidFill>
                  <a:srgbClr val="1C1C1C"/>
                </a:solidFill>
              </a:rPr>
              <a:t>That sounds fun, have a good time!</a:t>
            </a:r>
            <a:br>
              <a:rPr lang="en-GB" dirty="0">
                <a:solidFill>
                  <a:srgbClr val="1C1C1C"/>
                </a:solidFill>
              </a:rPr>
            </a:b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43841A-5147-C215-D0E9-F79D79EDA29B}"/>
              </a:ext>
            </a:extLst>
          </p:cNvPr>
          <p:cNvSpPr/>
          <p:nvPr/>
        </p:nvSpPr>
        <p:spPr>
          <a:xfrm>
            <a:off x="750885" y="1569988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Practise reading the conversation.</a:t>
            </a:r>
          </a:p>
        </p:txBody>
      </p:sp>
    </p:spTree>
    <p:extLst>
      <p:ext uri="{BB962C8B-B14F-4D97-AF65-F5344CB8AC3E}">
        <p14:creationId xmlns:p14="http://schemas.microsoft.com/office/powerpoint/2010/main" val="43410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ln>
            <a:solidFill>
              <a:srgbClr val="1C1C1C"/>
            </a:solidFill>
          </a:ln>
        </p:spPr>
        <p:txBody>
          <a:bodyPr/>
          <a:lstStyle/>
          <a:p>
            <a:r>
              <a:rPr lang="en-GB" dirty="0"/>
              <a:t>What are they going to do?</a:t>
            </a:r>
            <a:endParaRPr lang="en-GB" sz="3600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B1FC5-0F0D-B7C8-473C-758A20DA4B9D}"/>
              </a:ext>
            </a:extLst>
          </p:cNvPr>
          <p:cNvSpPr/>
          <p:nvPr/>
        </p:nvSpPr>
        <p:spPr>
          <a:xfrm>
            <a:off x="750885" y="161875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Can you make a ‘going to’ sentence with these images?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C328E4-CBD1-0751-3BEF-8D7A2BBE7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73" y="1960134"/>
            <a:ext cx="761275" cy="2798064"/>
          </a:xfrm>
          <a:prstGeom prst="rect">
            <a:avLst/>
          </a:prstGeom>
        </p:spPr>
      </p:pic>
      <p:pic>
        <p:nvPicPr>
          <p:cNvPr id="6" name="Picture 5" descr="A group of people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3A078E5-DB3F-7423-BDBF-2A6F270558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88" y="2552111"/>
            <a:ext cx="2859205" cy="2206087"/>
          </a:xfrm>
          <a:prstGeom prst="rect">
            <a:avLst/>
          </a:prstGeom>
        </p:spPr>
      </p:pic>
      <p:pic>
        <p:nvPicPr>
          <p:cNvPr id="8" name="Picture 7" descr="Calendar&#10;&#10;Description automatically generated">
            <a:extLst>
              <a:ext uri="{FF2B5EF4-FFF2-40B4-BE49-F238E27FC236}">
                <a16:creationId xmlns:a16="http://schemas.microsoft.com/office/drawing/2014/main" id="{F55A579B-9B28-B392-626F-A70569DDD4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93" y="2970922"/>
            <a:ext cx="2339892" cy="1668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8557A13-23AA-1408-0CFE-66BD824CB976}"/>
              </a:ext>
            </a:extLst>
          </p:cNvPr>
          <p:cNvSpPr/>
          <p:nvPr/>
        </p:nvSpPr>
        <p:spPr>
          <a:xfrm>
            <a:off x="1226873" y="4915287"/>
            <a:ext cx="6755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Amy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B9829C-D4CA-77B9-4576-6B689CB2BC00}"/>
              </a:ext>
            </a:extLst>
          </p:cNvPr>
          <p:cNvSpPr/>
          <p:nvPr/>
        </p:nvSpPr>
        <p:spPr>
          <a:xfrm>
            <a:off x="3397289" y="4915287"/>
            <a:ext cx="23398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go to a birthday party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37B90E-8F77-318E-9E99-1402F67638F1}"/>
              </a:ext>
            </a:extLst>
          </p:cNvPr>
          <p:cNvSpPr/>
          <p:nvPr/>
        </p:nvSpPr>
        <p:spPr>
          <a:xfrm>
            <a:off x="7037446" y="4915287"/>
            <a:ext cx="13461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dirty="0"/>
              <a:t>next week.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346AD0A-FE29-DFCA-BEE8-1D837FB065B4}"/>
              </a:ext>
            </a:extLst>
          </p:cNvPr>
          <p:cNvSpPr/>
          <p:nvPr/>
        </p:nvSpPr>
        <p:spPr>
          <a:xfrm>
            <a:off x="1117145" y="5399017"/>
            <a:ext cx="5333082" cy="369332"/>
          </a:xfrm>
          <a:prstGeom prst="roundRect">
            <a:avLst/>
          </a:prstGeom>
          <a:solidFill>
            <a:schemeClr val="bg1"/>
          </a:solidFill>
          <a:ln>
            <a:solidFill>
              <a:srgbClr val="1C1C1C"/>
            </a:solidFill>
          </a:ln>
          <a:effectLst>
            <a:outerShdw dist="50800" dir="2700000" algn="tl" rotWithShape="0">
              <a:srgbClr val="F0821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288000" rIns="108000" rtlCol="0" anchor="ctr"/>
          <a:lstStyle/>
          <a:p>
            <a:r>
              <a:rPr lang="en-GB" dirty="0">
                <a:solidFill>
                  <a:srgbClr val="1C1C1C"/>
                </a:solidFill>
              </a:rPr>
              <a:t>Amy is going to go to a birthday party next week.</a:t>
            </a:r>
          </a:p>
          <a:p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E9EC909-E0E7-EAC1-7295-A8CFBB31D394}"/>
              </a:ext>
            </a:extLst>
          </p:cNvPr>
          <p:cNvSpPr/>
          <p:nvPr/>
        </p:nvSpPr>
        <p:spPr>
          <a:xfrm>
            <a:off x="3490748" y="5901928"/>
            <a:ext cx="4844940" cy="369332"/>
          </a:xfrm>
          <a:prstGeom prst="roundRect">
            <a:avLst/>
          </a:prstGeom>
          <a:solidFill>
            <a:schemeClr val="bg1"/>
          </a:solidFill>
          <a:ln>
            <a:solidFill>
              <a:srgbClr val="1C1C1C"/>
            </a:solidFill>
          </a:ln>
          <a:effectLst>
            <a:outerShdw dist="50800" dir="2700000" algn="tl" rotWithShape="0">
              <a:srgbClr val="18A0D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288000" rIns="108000" rtlCol="0" anchor="ctr"/>
          <a:lstStyle/>
          <a:p>
            <a:r>
              <a:rPr lang="en-GB" dirty="0">
                <a:solidFill>
                  <a:srgbClr val="1C1C1C"/>
                </a:solidFill>
              </a:rPr>
              <a:t>Next week, </a:t>
            </a:r>
            <a:r>
              <a:rPr lang="en-GB" dirty="0" err="1">
                <a:solidFill>
                  <a:srgbClr val="1C1C1C"/>
                </a:solidFill>
              </a:rPr>
              <a:t>amy</a:t>
            </a:r>
            <a:r>
              <a:rPr lang="en-GB" dirty="0">
                <a:solidFill>
                  <a:srgbClr val="1C1C1C"/>
                </a:solidFill>
              </a:rPr>
              <a:t> is going to a birthday party.</a:t>
            </a:r>
          </a:p>
          <a:p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ln>
            <a:solidFill>
              <a:srgbClr val="1C1C1C"/>
            </a:solidFill>
          </a:ln>
        </p:spPr>
        <p:txBody>
          <a:bodyPr/>
          <a:lstStyle/>
          <a:p>
            <a:r>
              <a:rPr lang="en-GB" dirty="0"/>
              <a:t>What are they going to do?</a:t>
            </a:r>
            <a:endParaRPr lang="en-GB" sz="3600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B1FC5-0F0D-B7C8-473C-758A20DA4B9D}"/>
              </a:ext>
            </a:extLst>
          </p:cNvPr>
          <p:cNvSpPr/>
          <p:nvPr/>
        </p:nvSpPr>
        <p:spPr>
          <a:xfrm>
            <a:off x="750885" y="161875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Can you make a ‘going to’ sentence with these images?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C328E4-CBD1-0751-3BEF-8D7A2BBE7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905" y="2609050"/>
            <a:ext cx="1065223" cy="20244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A078E5-DB3F-7423-BDBF-2A6F270558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8899" y="2552111"/>
            <a:ext cx="2813183" cy="2206087"/>
          </a:xfrm>
          <a:prstGeom prst="rect">
            <a:avLst/>
          </a:prstGeom>
        </p:spPr>
      </p:pic>
      <p:pic>
        <p:nvPicPr>
          <p:cNvPr id="8" name="Picture 7" descr="Calendar&#10;&#10;Description automatically generated">
            <a:extLst>
              <a:ext uri="{FF2B5EF4-FFF2-40B4-BE49-F238E27FC236}">
                <a16:creationId xmlns:a16="http://schemas.microsoft.com/office/drawing/2014/main" id="{F55A579B-9B28-B392-626F-A70569DDD4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93" y="2970922"/>
            <a:ext cx="2339892" cy="1668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8557A13-23AA-1408-0CFE-66BD824CB976}"/>
              </a:ext>
            </a:extLst>
          </p:cNvPr>
          <p:cNvSpPr/>
          <p:nvPr/>
        </p:nvSpPr>
        <p:spPr>
          <a:xfrm>
            <a:off x="1226873" y="4915287"/>
            <a:ext cx="6755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Amy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B9829C-D4CA-77B9-4576-6B689CB2BC00}"/>
              </a:ext>
            </a:extLst>
          </p:cNvPr>
          <p:cNvSpPr/>
          <p:nvPr/>
        </p:nvSpPr>
        <p:spPr>
          <a:xfrm>
            <a:off x="3552823" y="4915287"/>
            <a:ext cx="18342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read comic books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37B90E-8F77-318E-9E99-1402F67638F1}"/>
              </a:ext>
            </a:extLst>
          </p:cNvPr>
          <p:cNvSpPr/>
          <p:nvPr/>
        </p:nvSpPr>
        <p:spPr>
          <a:xfrm>
            <a:off x="7037446" y="4915287"/>
            <a:ext cx="13461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dirty="0"/>
              <a:t>tomorrow.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346AD0A-FE29-DFCA-BEE8-1D837FB065B4}"/>
              </a:ext>
            </a:extLst>
          </p:cNvPr>
          <p:cNvSpPr/>
          <p:nvPr/>
        </p:nvSpPr>
        <p:spPr>
          <a:xfrm>
            <a:off x="1117145" y="5399017"/>
            <a:ext cx="5027623" cy="369332"/>
          </a:xfrm>
          <a:prstGeom prst="roundRect">
            <a:avLst/>
          </a:prstGeom>
          <a:solidFill>
            <a:schemeClr val="bg1"/>
          </a:solidFill>
          <a:ln>
            <a:solidFill>
              <a:srgbClr val="1C1C1C"/>
            </a:solidFill>
          </a:ln>
          <a:effectLst>
            <a:outerShdw dist="50800" dir="2700000" algn="tl" rotWithShape="0">
              <a:srgbClr val="F0821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288000" rIns="108000" rtlCol="0" anchor="ctr"/>
          <a:lstStyle/>
          <a:p>
            <a:r>
              <a:rPr lang="en-GB" dirty="0">
                <a:solidFill>
                  <a:srgbClr val="1C1C1C"/>
                </a:solidFill>
              </a:rPr>
              <a:t>Amy is going to a read comic books tomorrow.</a:t>
            </a:r>
          </a:p>
          <a:p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E9EC909-E0E7-EAC1-7295-A8CFBB31D394}"/>
              </a:ext>
            </a:extLst>
          </p:cNvPr>
          <p:cNvSpPr/>
          <p:nvPr/>
        </p:nvSpPr>
        <p:spPr>
          <a:xfrm>
            <a:off x="3450336" y="5901928"/>
            <a:ext cx="4885352" cy="369332"/>
          </a:xfrm>
          <a:prstGeom prst="roundRect">
            <a:avLst/>
          </a:prstGeom>
          <a:solidFill>
            <a:schemeClr val="bg1"/>
          </a:solidFill>
          <a:ln>
            <a:solidFill>
              <a:srgbClr val="1C1C1C"/>
            </a:solidFill>
          </a:ln>
          <a:effectLst>
            <a:outerShdw dist="50800" dir="2700000" algn="tl" rotWithShape="0">
              <a:srgbClr val="18A0D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288000" rIns="108000" rtlCol="0" anchor="ctr"/>
          <a:lstStyle/>
          <a:p>
            <a:r>
              <a:rPr lang="en-GB" dirty="0">
                <a:solidFill>
                  <a:srgbClr val="1C1C1C"/>
                </a:solidFill>
              </a:rPr>
              <a:t>Tomorrow, Amy is going to read comic books.</a:t>
            </a:r>
          </a:p>
          <a:p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3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ln>
            <a:solidFill>
              <a:srgbClr val="1C1C1C"/>
            </a:solidFill>
          </a:ln>
        </p:spPr>
        <p:txBody>
          <a:bodyPr/>
          <a:lstStyle/>
          <a:p>
            <a:r>
              <a:rPr lang="en-GB" dirty="0"/>
              <a:t>What are they going to do?</a:t>
            </a:r>
            <a:endParaRPr lang="en-GB" sz="3600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B1FC5-0F0D-B7C8-473C-758A20DA4B9D}"/>
              </a:ext>
            </a:extLst>
          </p:cNvPr>
          <p:cNvSpPr/>
          <p:nvPr/>
        </p:nvSpPr>
        <p:spPr>
          <a:xfrm>
            <a:off x="750885" y="161875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Can you make a ‘going to’ sentence with these images?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C328E4-CBD1-0751-3BEF-8D7A2BBE7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5879" y="2450422"/>
            <a:ext cx="761275" cy="2002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A078E5-DB3F-7423-BDBF-2A6F270558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3045" y="2707354"/>
            <a:ext cx="2194757" cy="1488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5A579B-9B28-B392-626F-A70569DDD4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693" y="2668395"/>
            <a:ext cx="2339892" cy="15667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8557A13-23AA-1408-0CFE-66BD824CB976}"/>
              </a:ext>
            </a:extLst>
          </p:cNvPr>
          <p:cNvSpPr/>
          <p:nvPr/>
        </p:nvSpPr>
        <p:spPr>
          <a:xfrm>
            <a:off x="1226873" y="4744599"/>
            <a:ext cx="6755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Stevie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B9829C-D4CA-77B9-4576-6B689CB2BC00}"/>
              </a:ext>
            </a:extLst>
          </p:cNvPr>
          <p:cNvSpPr/>
          <p:nvPr/>
        </p:nvSpPr>
        <p:spPr>
          <a:xfrm>
            <a:off x="3435668" y="4744599"/>
            <a:ext cx="18342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go hiking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37B90E-8F77-318E-9E99-1402F67638F1}"/>
              </a:ext>
            </a:extLst>
          </p:cNvPr>
          <p:cNvSpPr/>
          <p:nvPr/>
        </p:nvSpPr>
        <p:spPr>
          <a:xfrm>
            <a:off x="6803136" y="4744599"/>
            <a:ext cx="15804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dirty="0"/>
              <a:t>on Wednesday.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346AD0A-FE29-DFCA-BEE8-1D837FB065B4}"/>
              </a:ext>
            </a:extLst>
          </p:cNvPr>
          <p:cNvSpPr/>
          <p:nvPr/>
        </p:nvSpPr>
        <p:spPr>
          <a:xfrm>
            <a:off x="1117145" y="5289289"/>
            <a:ext cx="4152775" cy="369332"/>
          </a:xfrm>
          <a:prstGeom prst="roundRect">
            <a:avLst/>
          </a:prstGeom>
          <a:solidFill>
            <a:schemeClr val="bg1"/>
          </a:solidFill>
          <a:ln>
            <a:solidFill>
              <a:srgbClr val="1C1C1C"/>
            </a:solidFill>
          </a:ln>
          <a:effectLst>
            <a:outerShdw dist="50800" dir="2700000" algn="tl" rotWithShape="0">
              <a:srgbClr val="F0821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288000" rIns="108000" rtlCol="0" anchor="ctr"/>
          <a:lstStyle/>
          <a:p>
            <a:r>
              <a:rPr lang="en-GB" dirty="0">
                <a:solidFill>
                  <a:srgbClr val="1C1C1C"/>
                </a:solidFill>
              </a:rPr>
              <a:t>Stevie is going hiking on Wednesday.</a:t>
            </a:r>
            <a:endParaRPr lang="en-US" dirty="0">
              <a:solidFill>
                <a:srgbClr val="1C1C1C"/>
              </a:solidFill>
            </a:endParaRPr>
          </a:p>
          <a:p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E9EC909-E0E7-EAC1-7295-A8CFBB31D394}"/>
              </a:ext>
            </a:extLst>
          </p:cNvPr>
          <p:cNvSpPr/>
          <p:nvPr/>
        </p:nvSpPr>
        <p:spPr>
          <a:xfrm>
            <a:off x="4182912" y="5792200"/>
            <a:ext cx="4152775" cy="369332"/>
          </a:xfrm>
          <a:prstGeom prst="roundRect">
            <a:avLst/>
          </a:prstGeom>
          <a:solidFill>
            <a:schemeClr val="bg1"/>
          </a:solidFill>
          <a:ln>
            <a:solidFill>
              <a:srgbClr val="1C1C1C"/>
            </a:solidFill>
          </a:ln>
          <a:effectLst>
            <a:outerShdw dist="50800" dir="2700000" algn="tl" rotWithShape="0">
              <a:srgbClr val="18A0D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288000" rIns="108000" rtlCol="0" anchor="ctr"/>
          <a:lstStyle/>
          <a:p>
            <a:r>
              <a:rPr lang="en-GB" dirty="0">
                <a:solidFill>
                  <a:srgbClr val="1C1C1C"/>
                </a:solidFill>
              </a:rPr>
              <a:t>On Wednesday, Stevie is going hiking.</a:t>
            </a:r>
          </a:p>
          <a:p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7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" id="{CBEA4A0C-9A79-4809-A99F-7A52075BF9FC}" vid="{E3A9B290-4D20-4536-AF63-A7C37011FE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</TotalTime>
  <Words>351</Words>
  <Application>Microsoft Office PowerPoint</Application>
  <PresentationFormat>On-screen Show (4:3)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Twinkl</vt:lpstr>
      <vt:lpstr>Arial</vt:lpstr>
      <vt:lpstr>Office Theme</vt:lpstr>
      <vt:lpstr>PowerPoint Presentation</vt:lpstr>
      <vt:lpstr>Warm Up Questions</vt:lpstr>
      <vt:lpstr>Going to</vt:lpstr>
      <vt:lpstr>Example Conversation</vt:lpstr>
      <vt:lpstr>Example Conversation</vt:lpstr>
      <vt:lpstr>What are they going to do?</vt:lpstr>
      <vt:lpstr>What are they going to do?</vt:lpstr>
      <vt:lpstr>What are they going to 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Nour Masri</cp:lastModifiedBy>
  <cp:revision>12</cp:revision>
  <dcterms:created xsi:type="dcterms:W3CDTF">2022-08-29T16:11:23Z</dcterms:created>
  <dcterms:modified xsi:type="dcterms:W3CDTF">2023-02-02T07:30:20Z</dcterms:modified>
</cp:coreProperties>
</file>