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10"/>
  </p:notesMasterIdLst>
  <p:sldIdLst>
    <p:sldId id="256" r:id="rId2"/>
    <p:sldId id="276" r:id="rId3"/>
    <p:sldId id="278" r:id="rId4"/>
    <p:sldId id="281" r:id="rId5"/>
    <p:sldId id="286" r:id="rId6"/>
    <p:sldId id="287" r:id="rId7"/>
    <p:sldId id="288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5T10:14:41.33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76 0 0,'5'1'296'0'0,"-5"-1"-44"0"0,10 4-92 0 0,-6-2-112 0 0,-4-2-188 0 0,5 4-152 0 0,-5-4 72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5T10:14:44.25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13 292 0 0,'0'0'430'0'0,"35"-2"2884"0"0,-29-2-5308 0 0,-1-3 844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7T05:51:23.40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3 312 0 0,'17'-1'10952'0'0,"-7"0"-11098"0"0,-5 1-5280 0 0,-5 0 5410 0 0,0 0-3176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5T07:15:47.1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25 816 0 0,'0'0'972'0'0,"10"0"-80"0"0,-10 0-76 0 0,0 0-76 0 0,0 0-80 0 0,0 0-83 0 0,0 0-89 0 0,0 0-100 0 0,11 2-72 0 0,-11-2-88 0 0,0 0-148 0 0,0 0-116 0 0,0 0-108 0 0,12-4-152 0 0,-12 4-292 0 0,15-5-401 0 0,0-3-1063 0 0,-3-1 472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5T07:15:48.0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36 892 0 0,'35'4'9360'0'0,"-30"0"-8389"0"0,2 2 3089 0 0,-3-5 569 0 0,-4-1-4489 0 0,0 0-15 0 0,0 0-23 0 0,0 0 0 0 0,0 0-5 0 0,0 0-5 0 0,0 0-17 0 0,0 0-5 0 0,0 0 2 0 0,0 0-10 0 0,0 0-6 0 0,0 0-7 0 0,0 0 0 0 0,0 0 1 0 0,0 0-18 0 0,0 0 3 0 0,0 0-4 0 0,0 0-1 0 0,0 0-6 0 0,0 0-6 0 0,0 0 0 0 0,0 0-3 0 0,0 0-6 0 0,3-7 2995 0 0,-2 5-3007 0 0,-1 2-2 0 0,0 0-6 0 0,0 0 2 0 0,0 0 5 0 0,0 0-19 0 0,0 0-11 0 0,0 0-16 0 0,0 0-21 0 0,0 0-22 0 0,0 0-22 0 0,0 0-24 0 0,0 0-36 0 0,0 0-26 0 0,0 0-18 0 0,0 0-33 0 0,0 0-54 0 0,0 0-72 0 0,0 0-96 0 0,0 0-94 0 0,0 0-96 0 0,0 0-111 0 0,0 0-149 0 0,0 0-244 0 0,26-22-8363 0 0,-10 2 4990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5T07:15:48.8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 3 540 0 0,'0'0'424'0'0,"0"0"-108"0"0,-19-2-156 0 0,19 2-204 0 0,0 0-192 0 0,-17 0-252 0 0,7 0 116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5T07:15:46.5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900 1238 20 0 0,'0'0'403'0'0,"0"0"-31"0"0,0 0-46 0 0,0 0-24 0 0,0 0-24 0 0,0 0-19 0 0,0 0-26 0 0,0 0-17 0 0,0 0-12 0 0,0 0-43 0 0,0 0-5 0 0,2 4-1224 0 0,-2-4 18 0 0</inkml:trace>
  <inkml:trace contextRef="#ctx0" brushRef="#br0" timeOffset="2105.795">2972 913 540 0 0,'0'0'568'0'0,"0"0"-72"0"0,0 0-20 0 0,0 0-80 0 0,0 0-8 0 0,0 0-64 0 0,0 0-12 0 0,0 0-60 0 0,-4 6-64 0 0,4-6-96 0 0,0 0-4 0 0,0 0-132 0 0,0 0-72 0 0,0 0-184 0 0,-9 4-312 0 0,9-4-660 0 0,0 0 292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5T10:16:21.57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28 14 176 0 0,'-9'9'3974'0'0,"-5"-27"-4081"0"0,13 17 109 0 0,1 1 1 0 0,0 0-15 0 0,0 0 11 0 0,0 0 0 0 0,0 0 4 0 0,0 0-13 0 0,0 0 2 0 0,0 0 36 0 0,0 0-12 0 0,0 0-14 0 0,0 0-17 0 0,0 0-16 0 0,-2-2 232 0 0,0 0-3266 0 0,2 2 2414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5T07:16:59.8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1564 1022 20 0 0,'0'0'613'0'0,"0"0"-23"0"0,0 0-61 0 0,25-2 4086 0 0,31-10-8076 0 0,-39 7 1823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B39E-425C-4EAE-B62B-4693E212F82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B26D-D127-4AC8-82CD-1ECC33F2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2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5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3988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95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1992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07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41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1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5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6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5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3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4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A470-8363-4023-97B0-6674368D3C43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.xml"/><Relationship Id="rId26" Type="http://schemas.openxmlformats.org/officeDocument/2006/relationships/image" Target="../media/image1.png"/><Relationship Id="rId21" Type="http://schemas.openxmlformats.org/officeDocument/2006/relationships/image" Target="../media/image4.png"/><Relationship Id="rId12" Type="http://schemas.openxmlformats.org/officeDocument/2006/relationships/image" Target="../media/image6.png"/><Relationship Id="rId17" Type="http://schemas.openxmlformats.org/officeDocument/2006/relationships/customXml" Target="../ink/ink4.xml"/><Relationship Id="rId25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image" Target="../media/image3.png"/><Relationship Id="rId20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24" Type="http://schemas.openxmlformats.org/officeDocument/2006/relationships/customXml" Target="../ink/ink7.xml"/><Relationship Id="rId15" Type="http://schemas.openxmlformats.org/officeDocument/2006/relationships/customXml" Target="../ink/ink3.xml"/><Relationship Id="rId23" Type="http://schemas.openxmlformats.org/officeDocument/2006/relationships/image" Target="../media/image5.png"/><Relationship Id="rId19" Type="http://schemas.openxmlformats.org/officeDocument/2006/relationships/image" Target="../media/image2.png"/><Relationship Id="rId14" Type="http://schemas.openxmlformats.org/officeDocument/2006/relationships/image" Target="../media/image7.png"/><Relationship Id="rId22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 11: Ratio and proportion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2400" cy="1152128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</a:pPr>
            <a:r>
              <a:rPr lang="en-US" sz="2400" dirty="0"/>
              <a:t>Proportion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85F6-EF45-4518-ABEC-46C8FFD13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3356"/>
            <a:ext cx="6347713" cy="1320800"/>
          </a:xfrm>
        </p:spPr>
        <p:txBody>
          <a:bodyPr/>
          <a:lstStyle/>
          <a:p>
            <a:r>
              <a:rPr lang="en-US" dirty="0"/>
              <a:t>What is proportion?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6E87-A46B-4523-9836-B7024C49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40647"/>
            <a:ext cx="7681511" cy="59369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r>
              <a:rPr lang="en-US" dirty="0"/>
              <a:t>Proportion says that two ratios (or fractions) are equal.</a:t>
            </a:r>
            <a:br>
              <a:rPr lang="en-US" dirty="0"/>
            </a:b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BD6CBE6-DAAF-4DB4-8BA8-CE83A2D7FEE4}"/>
                  </a:ext>
                </a:extLst>
              </p14:cNvPr>
              <p14:cNvContentPartPr/>
              <p14:nvPr/>
            </p14:nvContentPartPr>
            <p14:xfrm>
              <a:off x="6593566" y="2313443"/>
              <a:ext cx="8640" cy="43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BD6CBE6-DAAF-4DB4-8BA8-CE83A2D7FEE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584566" y="2304803"/>
                <a:ext cx="2628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3E6A507-BDB2-41D7-AD37-1498F742EDE7}"/>
                  </a:ext>
                </a:extLst>
              </p14:cNvPr>
              <p14:cNvContentPartPr/>
              <p14:nvPr/>
            </p14:nvContentPartPr>
            <p14:xfrm>
              <a:off x="728806" y="3209123"/>
              <a:ext cx="16920" cy="50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3E6A507-BDB2-41D7-AD37-1498F742EDE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20166" y="3200123"/>
                <a:ext cx="3456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A452199-06DD-4012-9300-FE7D70841751}"/>
                  </a:ext>
                </a:extLst>
              </p14:cNvPr>
              <p14:cNvContentPartPr/>
              <p14:nvPr/>
            </p14:nvContentPartPr>
            <p14:xfrm>
              <a:off x="1745086" y="2721683"/>
              <a:ext cx="11880" cy="10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A452199-06DD-4012-9300-FE7D7084175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736086" y="2713043"/>
                <a:ext cx="29520" cy="1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6BD5FE2-F49F-4C6B-97F1-0124B3D9FC53}"/>
                  </a:ext>
                </a:extLst>
              </p14:cNvPr>
              <p14:cNvContentPartPr/>
              <p14:nvPr/>
            </p14:nvContentPartPr>
            <p14:xfrm>
              <a:off x="5470006" y="2669788"/>
              <a:ext cx="27720" cy="97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6BD5FE2-F49F-4C6B-97F1-0124B3D9FC5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461366" y="2661148"/>
                <a:ext cx="4536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F08B476-6CEB-43D9-BA34-C14557651E44}"/>
                  </a:ext>
                </a:extLst>
              </p14:cNvPr>
              <p14:cNvContentPartPr/>
              <p14:nvPr/>
            </p14:nvContentPartPr>
            <p14:xfrm>
              <a:off x="5882566" y="2622268"/>
              <a:ext cx="35280" cy="187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F08B476-6CEB-43D9-BA34-C14557651E4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73566" y="2613268"/>
                <a:ext cx="5292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0B22C67-F99D-433C-B1B2-EAC181360DBA}"/>
                  </a:ext>
                </a:extLst>
              </p14:cNvPr>
              <p14:cNvContentPartPr/>
              <p14:nvPr/>
            </p14:nvContentPartPr>
            <p14:xfrm>
              <a:off x="6415726" y="2588068"/>
              <a:ext cx="16920" cy="108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0B22C67-F99D-433C-B1B2-EAC181360DB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407086" y="2579428"/>
                <a:ext cx="34560" cy="1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688AE41-04C4-4B8E-99AA-BF55847B83D4}"/>
                  </a:ext>
                </a:extLst>
              </p14:cNvPr>
              <p14:cNvContentPartPr/>
              <p14:nvPr/>
            </p14:nvContentPartPr>
            <p14:xfrm>
              <a:off x="5716606" y="2026108"/>
              <a:ext cx="746280" cy="1188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688AE41-04C4-4B8E-99AA-BF55847B83D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707966" y="2017108"/>
                <a:ext cx="763920" cy="13644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A438F0D-595E-4AE0-91CD-E02053F09C3F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74277" y="2467274"/>
            <a:ext cx="8818203" cy="316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13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7037-6FF9-4D17-96EF-FFE726D1C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32656" y="332656"/>
            <a:ext cx="8784976" cy="1320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Sharing in a given ratio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DB4D8-4A2B-4DD8-8157-111ECE53A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794" y="2060848"/>
            <a:ext cx="8514411" cy="495856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Ratios show the relationship between two values. </a:t>
            </a:r>
          </a:p>
          <a:p>
            <a:pPr>
              <a:lnSpc>
                <a:spcPct val="150000"/>
              </a:lnSpc>
            </a:pPr>
            <a:r>
              <a:rPr lang="en-US" dirty="0"/>
              <a:t>They may be in direct proportion and increase as the other increases, or they can be in inverse proportion; as one increases the other decreases.</a:t>
            </a:r>
          </a:p>
          <a:p>
            <a:pPr>
              <a:lnSpc>
                <a:spcPct val="150000"/>
              </a:lnSpc>
            </a:pPr>
            <a:r>
              <a:rPr lang="en-US" dirty="0"/>
              <a:t>A ratio can also be used to share a quantity into parts.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FA0EA5D-E1D1-457F-9539-03834EF1275B}"/>
                  </a:ext>
                </a:extLst>
              </p14:cNvPr>
              <p14:cNvContentPartPr/>
              <p14:nvPr/>
            </p14:nvContentPartPr>
            <p14:xfrm>
              <a:off x="2058286" y="550025"/>
              <a:ext cx="10080" cy="8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FA0EA5D-E1D1-457F-9539-03834EF1275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49286" y="541025"/>
                <a:ext cx="27720" cy="2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486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5D76-EC9B-4752-B320-AB75B38C5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-28135"/>
            <a:ext cx="748883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Example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F35F9DBF-67B2-447E-BBC5-7132CDB8FE5E}"/>
                  </a:ext>
                </a:extLst>
              </p14:cNvPr>
              <p14:cNvContentPartPr/>
              <p14:nvPr/>
            </p14:nvContentPartPr>
            <p14:xfrm>
              <a:off x="5125846" y="2111705"/>
              <a:ext cx="36000" cy="720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F35F9DBF-67B2-447E-BBC5-7132CDB8FE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17206" y="2103065"/>
                <a:ext cx="53640" cy="248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9BC94-9398-437D-99DA-1E8CAF0C6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08720"/>
            <a:ext cx="8352928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Rebecca and Amy share £280 in the ratio 5:2. </a:t>
            </a:r>
          </a:p>
          <a:p>
            <a:pPr marL="0" indent="0">
              <a:buNone/>
            </a:pPr>
            <a:r>
              <a:rPr lang="en-US" dirty="0"/>
              <a:t>How much money will they each receive?</a:t>
            </a:r>
          </a:p>
          <a:p>
            <a:pPr marL="0" indent="0">
              <a:buNone/>
            </a:pPr>
            <a:r>
              <a:rPr lang="en-US" u="sng" dirty="0"/>
              <a:t>The answer:</a:t>
            </a:r>
          </a:p>
          <a:p>
            <a:r>
              <a:rPr lang="en-US" dirty="0"/>
              <a:t>1. </a:t>
            </a:r>
            <a:r>
              <a:rPr lang="en-US" u="sng" dirty="0"/>
              <a:t>Add up </a:t>
            </a:r>
            <a:r>
              <a:rPr lang="en-US" dirty="0"/>
              <a:t>the ratio to find the total number of parts:</a:t>
            </a:r>
          </a:p>
          <a:p>
            <a:pPr marL="0" indent="0">
              <a:buNone/>
            </a:pPr>
            <a:r>
              <a:rPr lang="en-US" dirty="0"/>
              <a:t>          5 + 2 = 7 parts</a:t>
            </a:r>
          </a:p>
          <a:p>
            <a:r>
              <a:rPr lang="en-US" dirty="0"/>
              <a:t>2. </a:t>
            </a:r>
            <a:r>
              <a:rPr lang="en-US" u="sng" dirty="0"/>
              <a:t>Divide</a:t>
            </a:r>
            <a:r>
              <a:rPr lang="en-US" dirty="0"/>
              <a:t> the total amount by the number of parts:</a:t>
            </a:r>
          </a:p>
          <a:p>
            <a:pPr marL="0" indent="0">
              <a:buNone/>
            </a:pPr>
            <a:r>
              <a:rPr lang="en-US" dirty="0"/>
              <a:t>         £280 ÷ 7 = £40</a:t>
            </a:r>
          </a:p>
          <a:p>
            <a:pPr marL="0" indent="0">
              <a:buNone/>
            </a:pPr>
            <a:r>
              <a:rPr lang="en-US" dirty="0"/>
              <a:t>         Each part is worth £40</a:t>
            </a:r>
          </a:p>
          <a:p>
            <a:r>
              <a:rPr lang="en-US" dirty="0"/>
              <a:t>3. </a:t>
            </a:r>
            <a:r>
              <a:rPr lang="en-US" u="sng" dirty="0"/>
              <a:t>Multiply</a:t>
            </a:r>
            <a:r>
              <a:rPr lang="en-US" dirty="0"/>
              <a:t> by the ratio to find each person’s share:</a:t>
            </a:r>
          </a:p>
          <a:p>
            <a:pPr marL="0" indent="0">
              <a:buNone/>
            </a:pPr>
            <a:r>
              <a:rPr lang="en-US" dirty="0"/>
              <a:t>         5 × £40 = £200 (Rebecca's share)</a:t>
            </a:r>
          </a:p>
          <a:p>
            <a:pPr marL="0" indent="0">
              <a:buNone/>
            </a:pPr>
            <a:r>
              <a:rPr lang="en-US" dirty="0"/>
              <a:t>         2 × £40 = £80 (Amy’s share)</a:t>
            </a:r>
          </a:p>
          <a:p>
            <a:r>
              <a:rPr lang="en-US" dirty="0"/>
              <a:t>4. Check these add up to the original amount:</a:t>
            </a:r>
          </a:p>
          <a:p>
            <a:pPr marL="0" indent="0">
              <a:buNone/>
            </a:pPr>
            <a:r>
              <a:rPr lang="en-US" dirty="0"/>
              <a:t>         £200 + £80 = £280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5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9F113-7915-4EF8-9481-43B4C6C61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43" y="188640"/>
            <a:ext cx="8784976" cy="1320800"/>
          </a:xfrm>
        </p:spPr>
        <p:txBody>
          <a:bodyPr>
            <a:normAutofit/>
          </a:bodyPr>
          <a:lstStyle/>
          <a:p>
            <a:r>
              <a:rPr lang="en-US" dirty="0"/>
              <a:t>So, to share in a given ratio you have to follow these steps: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D71F4-D0BC-467E-86D8-0F1F7E38C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623731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Add up </a:t>
            </a:r>
            <a:r>
              <a:rPr lang="en-US" sz="2000" dirty="0"/>
              <a:t>the </a:t>
            </a:r>
            <a:r>
              <a:rPr lang="en-US" sz="2000" b="1" dirty="0"/>
              <a:t>ratio</a:t>
            </a:r>
            <a:r>
              <a:rPr lang="en-US" sz="2000" dirty="0"/>
              <a:t> to find the total number of parts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Divide</a:t>
            </a:r>
            <a:r>
              <a:rPr lang="en-US" sz="2000" dirty="0"/>
              <a:t> the total amount by the number of parts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Multiply </a:t>
            </a:r>
            <a:r>
              <a:rPr lang="en-US" sz="2000" dirty="0"/>
              <a:t>by the </a:t>
            </a:r>
            <a:r>
              <a:rPr lang="en-US" sz="2000" b="1" dirty="0"/>
              <a:t>ratio</a:t>
            </a:r>
            <a:r>
              <a:rPr lang="en-US" sz="2000" dirty="0"/>
              <a:t> to find each person's </a:t>
            </a:r>
            <a:r>
              <a:rPr lang="en-US" sz="2000" b="1" dirty="0"/>
              <a:t>share</a:t>
            </a:r>
            <a:endParaRPr lang="en-US" sz="2000" dirty="0"/>
          </a:p>
          <a:p>
            <a:r>
              <a:rPr lang="en-US" sz="2000" dirty="0"/>
              <a:t>Check these add up to the original amount.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0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043ED-79D6-4D52-8ECC-334A321E1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34" y="-58547"/>
            <a:ext cx="6347713" cy="1320800"/>
          </a:xfrm>
        </p:spPr>
        <p:txBody>
          <a:bodyPr/>
          <a:lstStyle/>
          <a:p>
            <a:r>
              <a:rPr lang="en-US" dirty="0"/>
              <a:t>Unitary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27BDD-5CA2-4466-9338-AF168D91D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404664"/>
            <a:ext cx="7893238" cy="556469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Proportion calculations</a:t>
            </a:r>
            <a:r>
              <a:rPr lang="en-US" dirty="0"/>
              <a:t> can be used to calculate values when one relationship is known.</a:t>
            </a:r>
          </a:p>
          <a:p>
            <a:pPr>
              <a:lnSpc>
                <a:spcPct val="150000"/>
              </a:lnSpc>
            </a:pPr>
            <a:r>
              <a:rPr lang="en-US" dirty="0"/>
              <a:t>Example: 8 pens cost £2.16. Calculate how much 7 pens cost.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u="sng" dirty="0"/>
              <a:t>The answer:</a:t>
            </a:r>
          </a:p>
          <a:p>
            <a:pPr marL="0" indent="0">
              <a:buNone/>
            </a:pPr>
            <a:r>
              <a:rPr lang="en-US" dirty="0"/>
              <a:t>To find out the cost of one item use the </a:t>
            </a:r>
            <a:r>
              <a:rPr lang="en-US" b="1" dirty="0"/>
              <a:t>unitary method</a:t>
            </a:r>
            <a:r>
              <a:rPr lang="en-US" dirty="0"/>
              <a:t> - divide the cost by how many items </a:t>
            </a:r>
            <a:r>
              <a:rPr lang="en-US" b="1" dirty="0"/>
              <a:t>have been bought</a:t>
            </a:r>
            <a:r>
              <a:rPr lang="en-US" dirty="0"/>
              <a:t>. Any amount can be calculated when </a:t>
            </a:r>
            <a:r>
              <a:rPr lang="en-US" b="1" u="sng" dirty="0"/>
              <a:t>the value of 1 is known.</a:t>
            </a:r>
          </a:p>
          <a:p>
            <a:pPr marL="0" indent="0">
              <a:buNone/>
            </a:pPr>
            <a:r>
              <a:rPr lang="en-US" dirty="0"/>
              <a:t>8 pens cost £2.16.</a:t>
            </a:r>
          </a:p>
          <a:p>
            <a:pPr marL="0" indent="0">
              <a:buNone/>
            </a:pPr>
            <a:r>
              <a:rPr lang="en-US" dirty="0"/>
              <a:t>Dividing both numbers by 8</a:t>
            </a:r>
          </a:p>
          <a:p>
            <a:pPr marL="0" indent="0">
              <a:buNone/>
            </a:pPr>
            <a:r>
              <a:rPr lang="en-US" dirty="0"/>
              <a:t>Then: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1E2B94-7AE1-4A0A-B1A4-4855FF973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3573016"/>
            <a:ext cx="2952328" cy="1117097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0684E5D3-F03E-441D-AFEF-1F1B27B1D58A}"/>
              </a:ext>
            </a:extLst>
          </p:cNvPr>
          <p:cNvSpPr/>
          <p:nvPr/>
        </p:nvSpPr>
        <p:spPr>
          <a:xfrm>
            <a:off x="3204590" y="3861048"/>
            <a:ext cx="93536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C94B30-876D-421C-B155-B091FE81C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605900"/>
            <a:ext cx="3025078" cy="15975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DFFEE1-75C7-4710-A33D-F57EA0822A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756" y="6141605"/>
            <a:ext cx="3522192" cy="44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0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4FEC3-2F17-4AD0-B577-8AE2DFD70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404664"/>
            <a:ext cx="7632848" cy="5616624"/>
          </a:xfrm>
        </p:spPr>
        <p:txBody>
          <a:bodyPr/>
          <a:lstStyle/>
          <a:p>
            <a:r>
              <a:rPr lang="en-US" dirty="0"/>
              <a:t>Sometimes you will be given one of the proportions and you will have to work out the other proportion or the total amount.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The ratio of girls to boys in a class is 6:5</a:t>
            </a:r>
          </a:p>
          <a:p>
            <a:pPr marL="0" indent="0">
              <a:buNone/>
            </a:pPr>
            <a:r>
              <a:rPr lang="en-US" dirty="0"/>
              <a:t>There are 18 girls.</a:t>
            </a:r>
          </a:p>
          <a:p>
            <a:pPr marL="0" indent="0">
              <a:buNone/>
            </a:pPr>
            <a:r>
              <a:rPr lang="en-US" dirty="0"/>
              <a:t>How many boys are there?</a:t>
            </a:r>
          </a:p>
          <a:p>
            <a:pPr marL="0" indent="0">
              <a:buNone/>
            </a:pPr>
            <a:r>
              <a:rPr lang="en-US" u="sng" dirty="0"/>
              <a:t>The answer:</a:t>
            </a:r>
          </a:p>
          <a:p>
            <a:pPr marL="0" indent="0">
              <a:buNone/>
            </a:pPr>
            <a:r>
              <a:rPr lang="en-US" dirty="0"/>
              <a:t>                   Girls : Boys</a:t>
            </a:r>
          </a:p>
          <a:p>
            <a:pPr marL="0" indent="0">
              <a:buNone/>
            </a:pPr>
            <a:r>
              <a:rPr lang="en-US" dirty="0"/>
              <a:t>                     6    :  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18   : ??</a:t>
            </a:r>
          </a:p>
          <a:p>
            <a:pPr marL="0" indent="0">
              <a:buNone/>
            </a:pPr>
            <a:r>
              <a:rPr lang="en-US" dirty="0"/>
              <a:t>  5 x 3 = 15</a:t>
            </a:r>
          </a:p>
          <a:p>
            <a:pPr marL="0" indent="0">
              <a:buNone/>
            </a:pPr>
            <a:r>
              <a:rPr lang="en-US" dirty="0"/>
              <a:t>So, there are 15 boys in this class.</a:t>
            </a:r>
          </a:p>
        </p:txBody>
      </p:sp>
      <p:sp>
        <p:nvSpPr>
          <p:cNvPr id="4" name="Arrow: Curved Right 3">
            <a:extLst>
              <a:ext uri="{FF2B5EF4-FFF2-40B4-BE49-F238E27FC236}">
                <a16:creationId xmlns:a16="http://schemas.microsoft.com/office/drawing/2014/main" id="{0790DE12-4597-4DF5-92C4-50F09A424CBB}"/>
              </a:ext>
            </a:extLst>
          </p:cNvPr>
          <p:cNvSpPr/>
          <p:nvPr/>
        </p:nvSpPr>
        <p:spPr>
          <a:xfrm>
            <a:off x="1187624" y="3626728"/>
            <a:ext cx="432048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E99E7B-4C0C-45F3-9782-44FFA183AD67}"/>
              </a:ext>
            </a:extLst>
          </p:cNvPr>
          <p:cNvSpPr txBox="1"/>
          <p:nvPr/>
        </p:nvSpPr>
        <p:spPr>
          <a:xfrm>
            <a:off x="801858" y="389267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BF1006-BD96-4788-B46F-9BDDB6FCA417}"/>
              </a:ext>
            </a:extLst>
          </p:cNvPr>
          <p:cNvSpPr txBox="1"/>
          <p:nvPr/>
        </p:nvSpPr>
        <p:spPr>
          <a:xfrm>
            <a:off x="2981378" y="391011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x3</a:t>
            </a: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F6ECA555-8BAC-4603-80EE-0759E3649D70}"/>
              </a:ext>
            </a:extLst>
          </p:cNvPr>
          <p:cNvSpPr/>
          <p:nvPr/>
        </p:nvSpPr>
        <p:spPr>
          <a:xfrm>
            <a:off x="2555776" y="3626728"/>
            <a:ext cx="432048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16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0B4BE3A-8163-4AD1-9026-A18B42EB4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497528"/>
            <a:ext cx="2871391" cy="155102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1E0C9C3-134C-421A-96CF-423871B452AE}"/>
              </a:ext>
            </a:extLst>
          </p:cNvPr>
          <p:cNvSpPr/>
          <p:nvPr/>
        </p:nvSpPr>
        <p:spPr>
          <a:xfrm>
            <a:off x="3131840" y="3048557"/>
            <a:ext cx="31683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P.184, Ex 11C</a:t>
            </a:r>
          </a:p>
          <a:p>
            <a:r>
              <a:rPr lang="en-US" b="1" dirty="0"/>
              <a:t>Q1 to 11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46833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4834</TotalTime>
  <Words>447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Unit 11: Ratio and proportion </vt:lpstr>
      <vt:lpstr>What is proportion? </vt:lpstr>
      <vt:lpstr>Sharing in a given ratio </vt:lpstr>
      <vt:lpstr>Example  </vt:lpstr>
      <vt:lpstr>So, to share in a given ratio you have to follow these steps:</vt:lpstr>
      <vt:lpstr>Unitary method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“Number and calculation 1”</dc:title>
  <dc:creator>NOS</dc:creator>
  <cp:lastModifiedBy>L.AldawaherAlhalasah</cp:lastModifiedBy>
  <cp:revision>94</cp:revision>
  <dcterms:created xsi:type="dcterms:W3CDTF">2020-06-24T05:53:27Z</dcterms:created>
  <dcterms:modified xsi:type="dcterms:W3CDTF">2023-01-23T05:35:44Z</dcterms:modified>
</cp:coreProperties>
</file>