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7" r:id="rId1"/>
  </p:sldMasterIdLst>
  <p:notesMasterIdLst>
    <p:notesMasterId r:id="rId10"/>
  </p:notesMasterIdLst>
  <p:sldIdLst>
    <p:sldId id="256" r:id="rId2"/>
    <p:sldId id="276" r:id="rId3"/>
    <p:sldId id="278" r:id="rId4"/>
    <p:sldId id="281" r:id="rId5"/>
    <p:sldId id="286" r:id="rId6"/>
    <p:sldId id="287" r:id="rId7"/>
    <p:sldId id="288" r:id="rId8"/>
    <p:sldId id="289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11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2-05T10:14:41.332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0 1 76 0 0,'5'1'296'0'0,"-5"-1"-44"0"0,10 4-92 0 0,-6-2-112 0 0,-4-2-188 0 0,5 4-152 0 0,-5-4 72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2-05T10:14:44.255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1 13 292 0 0,'0'0'430'0'0,"35"-2"2884"0"0,-29-2-5308 0 0,-1-3 844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2-07T05:51:23.409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0 3 312 0 0,'17'-1'10952'0'0,"-7"0"-11098"0"0,-5 1-5280 0 0,-5 0 5410 0 0,0 0-3176 0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2-15T07:15:47.12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25 816 0 0,'0'0'972'0'0,"10"0"-80"0"0,-10 0-76 0 0,0 0-76 0 0,0 0-80 0 0,0 0-83 0 0,0 0-89 0 0,0 0-100 0 0,11 2-72 0 0,-11-2-88 0 0,0 0-148 0 0,0 0-116 0 0,0 0-108 0 0,12-4-152 0 0,-12 4-292 0 0,15-5-401 0 0,0-3-1063 0 0,-3-1 472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2-15T07:15:48.07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36 892 0 0,'35'4'9360'0'0,"-30"0"-8389"0"0,2 2 3089 0 0,-3-5 569 0 0,-4-1-4489 0 0,0 0-15 0 0,0 0-23 0 0,0 0 0 0 0,0 0-5 0 0,0 0-5 0 0,0 0-17 0 0,0 0-5 0 0,0 0 2 0 0,0 0-10 0 0,0 0-6 0 0,0 0-7 0 0,0 0 0 0 0,0 0 1 0 0,0 0-18 0 0,0 0 3 0 0,0 0-4 0 0,0 0-1 0 0,0 0-6 0 0,0 0-6 0 0,0 0 0 0 0,0 0-3 0 0,0 0-6 0 0,3-7 2995 0 0,-2 5-3007 0 0,-1 2-2 0 0,0 0-6 0 0,0 0 2 0 0,0 0 5 0 0,0 0-19 0 0,0 0-11 0 0,0 0-16 0 0,0 0-21 0 0,0 0-22 0 0,0 0-22 0 0,0 0-24 0 0,0 0-36 0 0,0 0-26 0 0,0 0-18 0 0,0 0-33 0 0,0 0-54 0 0,0 0-72 0 0,0 0-96 0 0,0 0-94 0 0,0 0-96 0 0,0 0-111 0 0,0 0-149 0 0,0 0-244 0 0,26-22-8363 0 0,-10 2 4990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2-15T07:15:48.86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47 3 540 0 0,'0'0'424'0'0,"0"0"-108"0"0,-19-2-156 0 0,19 2-204 0 0,0 0-192 0 0,-17 0-252 0 0,7 0 116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2-15T07:15:46.51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900 1238 20 0 0,'0'0'403'0'0,"0"0"-31"0"0,0 0-46 0 0,0 0-24 0 0,0 0-24 0 0,0 0-19 0 0,0 0-26 0 0,0 0-17 0 0,0 0-12 0 0,0 0-43 0 0,0 0-5 0 0,2 4-1224 0 0,-2-4 18 0 0</inkml:trace>
  <inkml:trace contextRef="#ctx0" brushRef="#br0" timeOffset="2105.795">2972 913 540 0 0,'0'0'568'0'0,"0"0"-72"0"0,0 0-20 0 0,0 0-80 0 0,0 0-8 0 0,0 0-64 0 0,0 0-12 0 0,0 0-60 0 0,-4 6-64 0 0,4-6-96 0 0,0 0-4 0 0,0 0-132 0 0,0 0-72 0 0,0 0-184 0 0,-9 4-312 0 0,9-4-660 0 0,0 0 292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2-05T10:16:21.578"/>
    </inkml:context>
    <inkml:brush xml:id="br0">
      <inkml:brushProperty name="width" value="0.05" units="cm"/>
      <inkml:brushProperty name="height" value="0.05" units="cm"/>
      <inkml:brushProperty name="color" value="#008C3A"/>
    </inkml:brush>
  </inkml:definitions>
  <inkml:trace contextRef="#ctx0" brushRef="#br0">28 14 176 0 0,'-9'9'3974'0'0,"-5"-27"-4081"0"0,13 17 109 0 0,1 1 1 0 0,0 0-15 0 0,0 0 11 0 0,0 0 0 0 0,0 0 4 0 0,0 0-13 0 0,0 0 2 0 0,0 0 36 0 0,0 0-12 0 0,0 0-14 0 0,0 0-17 0 0,0 0-16 0 0,-2-2 232 0 0,0 0-3266 0 0,2 2 2414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12-15T07:16:59.83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1564 1022 20 0 0,'0'0'613'0'0,"0"0"-23"0"0,0 0-61 0 0,25-2 4086 0 0,31-10-8076 0 0,-39 7 1823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37B39E-425C-4EAE-B62B-4693E212F823}" type="datetimeFigureOut">
              <a:rPr lang="en-US" smtClean="0"/>
              <a:pPr/>
              <a:t>1/23/2023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8EB26D-D127-4AC8-82CD-1ECC33F210C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9284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856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039882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39591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5199239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90789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954121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146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914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36522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066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1/23/2023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57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1/23/2023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72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1/23/2023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0752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734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4A470-8363-4023-97B0-6674368D3C43}" type="datetimeFigureOut">
              <a:rPr lang="en-US" smtClean="0"/>
              <a:pPr/>
              <a:t>1/23/2023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35498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4A470-8363-4023-97B0-6674368D3C43}" type="datetimeFigureOut">
              <a:rPr lang="en-US" smtClean="0"/>
              <a:pPr/>
              <a:t>1/23/2023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22A7F50-7AC8-44E9-83F5-ED282793B9D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9932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78" r:id="rId1"/>
    <p:sldLayoutId id="2147483879" r:id="rId2"/>
    <p:sldLayoutId id="2147483880" r:id="rId3"/>
    <p:sldLayoutId id="2147483881" r:id="rId4"/>
    <p:sldLayoutId id="2147483882" r:id="rId5"/>
    <p:sldLayoutId id="2147483883" r:id="rId6"/>
    <p:sldLayoutId id="2147483884" r:id="rId7"/>
    <p:sldLayoutId id="2147483885" r:id="rId8"/>
    <p:sldLayoutId id="2147483886" r:id="rId9"/>
    <p:sldLayoutId id="2147483887" r:id="rId10"/>
    <p:sldLayoutId id="2147483888" r:id="rId11"/>
    <p:sldLayoutId id="2147483889" r:id="rId12"/>
    <p:sldLayoutId id="2147483890" r:id="rId13"/>
    <p:sldLayoutId id="2147483891" r:id="rId14"/>
    <p:sldLayoutId id="2147483892" r:id="rId15"/>
    <p:sldLayoutId id="21474838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customXml" Target="../ink/ink2.xml"/><Relationship Id="rId26" Type="http://schemas.openxmlformats.org/officeDocument/2006/relationships/image" Target="../media/image1.png"/><Relationship Id="rId21" Type="http://schemas.openxmlformats.org/officeDocument/2006/relationships/image" Target="../media/image4.png"/><Relationship Id="rId12" Type="http://schemas.openxmlformats.org/officeDocument/2006/relationships/image" Target="../media/image6.png"/><Relationship Id="rId17" Type="http://schemas.openxmlformats.org/officeDocument/2006/relationships/customXml" Target="../ink/ink4.xml"/><Relationship Id="rId25" Type="http://schemas.openxmlformats.org/officeDocument/2006/relationships/image" Target="../media/image8.png"/><Relationship Id="rId2" Type="http://schemas.openxmlformats.org/officeDocument/2006/relationships/customXml" Target="../ink/ink1.xml"/><Relationship Id="rId16" Type="http://schemas.openxmlformats.org/officeDocument/2006/relationships/image" Target="../media/image3.png"/><Relationship Id="rId20" Type="http://schemas.openxmlformats.org/officeDocument/2006/relationships/customXml" Target="../ink/ink5.xml"/><Relationship Id="rId1" Type="http://schemas.openxmlformats.org/officeDocument/2006/relationships/slideLayout" Target="../slideLayouts/slideLayout2.xml"/><Relationship Id="rId24" Type="http://schemas.openxmlformats.org/officeDocument/2006/relationships/customXml" Target="../ink/ink7.xml"/><Relationship Id="rId15" Type="http://schemas.openxmlformats.org/officeDocument/2006/relationships/customXml" Target="../ink/ink3.xml"/><Relationship Id="rId23" Type="http://schemas.openxmlformats.org/officeDocument/2006/relationships/image" Target="../media/image5.png"/><Relationship Id="rId19" Type="http://schemas.openxmlformats.org/officeDocument/2006/relationships/image" Target="../media/image2.png"/><Relationship Id="rId14" Type="http://schemas.openxmlformats.org/officeDocument/2006/relationships/image" Target="../media/image7.png"/><Relationship Id="rId22" Type="http://schemas.openxmlformats.org/officeDocument/2006/relationships/customXml" Target="../ink/ink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ustomXml" Target="../ink/ink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ustomXml" Target="../ink/ink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6" y="1124744"/>
            <a:ext cx="7772400" cy="18288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Unit 11: Ratio and proportion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55576" y="4077072"/>
            <a:ext cx="7772400" cy="1152128"/>
          </a:xfrm>
        </p:spPr>
        <p:txBody>
          <a:bodyPr>
            <a:normAutofit/>
          </a:bodyPr>
          <a:lstStyle/>
          <a:p>
            <a:pPr algn="ctr">
              <a:lnSpc>
                <a:spcPct val="170000"/>
              </a:lnSpc>
            </a:pPr>
            <a:r>
              <a:rPr lang="en-US" sz="2400" dirty="0"/>
              <a:t>Proportion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D85F6-EF45-4518-ABEC-46C8FFD13C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536" y="53356"/>
            <a:ext cx="6347713" cy="1320800"/>
          </a:xfrm>
        </p:spPr>
        <p:txBody>
          <a:bodyPr/>
          <a:lstStyle/>
          <a:p>
            <a:r>
              <a:rPr lang="en-US" dirty="0"/>
              <a:t>What is proportion?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C6E87-A46B-4523-9836-B7024C499F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240647"/>
            <a:ext cx="7681511" cy="5936952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endParaRPr lang="en-US" dirty="0"/>
          </a:p>
          <a:p>
            <a:r>
              <a:rPr lang="en-US" dirty="0"/>
              <a:t>Proportion says that two ratios (or fractions) are equal.</a:t>
            </a:r>
            <a:br>
              <a:rPr lang="en-US" dirty="0"/>
            </a:br>
            <a:endParaRPr lang="en-US" dirty="0"/>
          </a:p>
          <a:p>
            <a:pPr>
              <a:lnSpc>
                <a:spcPct val="150000"/>
              </a:lnSpc>
            </a:pP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12" name="Ink 11">
                <a:extLst>
                  <a:ext uri="{FF2B5EF4-FFF2-40B4-BE49-F238E27FC236}">
                    <a16:creationId xmlns:a16="http://schemas.microsoft.com/office/drawing/2014/main" id="{2BD6CBE6-DAAF-4DB4-8BA8-CE83A2D7FEE4}"/>
                  </a:ext>
                </a:extLst>
              </p14:cNvPr>
              <p14:cNvContentPartPr/>
              <p14:nvPr/>
            </p14:nvContentPartPr>
            <p14:xfrm>
              <a:off x="6593566" y="2313443"/>
              <a:ext cx="8640" cy="4320"/>
            </p14:xfrm>
          </p:contentPart>
        </mc:Choice>
        <mc:Fallback xmlns="">
          <p:pic>
            <p:nvPicPr>
              <p:cNvPr id="12" name="Ink 11">
                <a:extLst>
                  <a:ext uri="{FF2B5EF4-FFF2-40B4-BE49-F238E27FC236}">
                    <a16:creationId xmlns:a16="http://schemas.microsoft.com/office/drawing/2014/main" id="{2BD6CBE6-DAAF-4DB4-8BA8-CE83A2D7FEE4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6584566" y="2304803"/>
                <a:ext cx="26280" cy="21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3" name="Ink 12">
                <a:extLst>
                  <a:ext uri="{FF2B5EF4-FFF2-40B4-BE49-F238E27FC236}">
                    <a16:creationId xmlns:a16="http://schemas.microsoft.com/office/drawing/2014/main" id="{63E6A507-BDB2-41D7-AD37-1498F742EDE7}"/>
                  </a:ext>
                </a:extLst>
              </p14:cNvPr>
              <p14:cNvContentPartPr/>
              <p14:nvPr/>
            </p14:nvContentPartPr>
            <p14:xfrm>
              <a:off x="728806" y="3209123"/>
              <a:ext cx="16920" cy="5040"/>
            </p14:xfrm>
          </p:contentPart>
        </mc:Choice>
        <mc:Fallback xmlns="">
          <p:pic>
            <p:nvPicPr>
              <p:cNvPr id="13" name="Ink 12">
                <a:extLst>
                  <a:ext uri="{FF2B5EF4-FFF2-40B4-BE49-F238E27FC236}">
                    <a16:creationId xmlns:a16="http://schemas.microsoft.com/office/drawing/2014/main" id="{63E6A507-BDB2-41D7-AD37-1498F742EDE7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720166" y="3200123"/>
                <a:ext cx="34560" cy="22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4A452199-06DD-4012-9300-FE7D70841751}"/>
                  </a:ext>
                </a:extLst>
              </p14:cNvPr>
              <p14:cNvContentPartPr/>
              <p14:nvPr/>
            </p14:nvContentPartPr>
            <p14:xfrm>
              <a:off x="1745086" y="2721683"/>
              <a:ext cx="11880" cy="108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4A452199-06DD-4012-9300-FE7D70841751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1736086" y="2713043"/>
                <a:ext cx="29520" cy="18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C6BD5FE2-F49F-4C6B-97F1-0124B3D9FC53}"/>
                  </a:ext>
                </a:extLst>
              </p14:cNvPr>
              <p14:cNvContentPartPr/>
              <p14:nvPr/>
            </p14:nvContentPartPr>
            <p14:xfrm>
              <a:off x="5470006" y="2669788"/>
              <a:ext cx="27720" cy="9720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C6BD5FE2-F49F-4C6B-97F1-0124B3D9FC53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5461366" y="2661148"/>
                <a:ext cx="45360" cy="27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3F08B476-6CEB-43D9-BA34-C14557651E44}"/>
                  </a:ext>
                </a:extLst>
              </p14:cNvPr>
              <p14:cNvContentPartPr/>
              <p14:nvPr/>
            </p14:nvContentPartPr>
            <p14:xfrm>
              <a:off x="5882566" y="2622268"/>
              <a:ext cx="35280" cy="18720"/>
            </p14:xfrm>
          </p:contentPart>
        </mc:Choice>
        <mc:Fallback xmlns=""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3F08B476-6CEB-43D9-BA34-C14557651E44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5873566" y="2613268"/>
                <a:ext cx="52920" cy="36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C0B22C67-F99D-433C-B1B2-EAC181360DBA}"/>
                  </a:ext>
                </a:extLst>
              </p14:cNvPr>
              <p14:cNvContentPartPr/>
              <p14:nvPr/>
            </p14:nvContentPartPr>
            <p14:xfrm>
              <a:off x="6415726" y="2588068"/>
              <a:ext cx="16920" cy="108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C0B22C67-F99D-433C-B1B2-EAC181360DBA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6407086" y="2579428"/>
                <a:ext cx="34560" cy="18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19" name="Ink 18">
                <a:extLst>
                  <a:ext uri="{FF2B5EF4-FFF2-40B4-BE49-F238E27FC236}">
                    <a16:creationId xmlns:a16="http://schemas.microsoft.com/office/drawing/2014/main" id="{0688AE41-04C4-4B8E-99AA-BF55847B83D4}"/>
                  </a:ext>
                </a:extLst>
              </p14:cNvPr>
              <p14:cNvContentPartPr/>
              <p14:nvPr/>
            </p14:nvContentPartPr>
            <p14:xfrm>
              <a:off x="5716606" y="2026108"/>
              <a:ext cx="746280" cy="118800"/>
            </p14:xfrm>
          </p:contentPart>
        </mc:Choice>
        <mc:Fallback xmlns="">
          <p:pic>
            <p:nvPicPr>
              <p:cNvPr id="19" name="Ink 18">
                <a:extLst>
                  <a:ext uri="{FF2B5EF4-FFF2-40B4-BE49-F238E27FC236}">
                    <a16:creationId xmlns:a16="http://schemas.microsoft.com/office/drawing/2014/main" id="{0688AE41-04C4-4B8E-99AA-BF55847B83D4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5707966" y="2017108"/>
                <a:ext cx="763920" cy="136440"/>
              </a:xfrm>
              <a:prstGeom prst="rect">
                <a:avLst/>
              </a:prstGeom>
            </p:spPr>
          </p:pic>
        </mc:Fallback>
      </mc:AlternateContent>
      <p:pic>
        <p:nvPicPr>
          <p:cNvPr id="4" name="Picture 3">
            <a:extLst>
              <a:ext uri="{FF2B5EF4-FFF2-40B4-BE49-F238E27FC236}">
                <a16:creationId xmlns:a16="http://schemas.microsoft.com/office/drawing/2014/main" id="{BA438F0D-595E-4AE0-91CD-E02053F09C3F}"/>
              </a:ext>
            </a:extLst>
          </p:cNvPr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74277" y="2467274"/>
            <a:ext cx="8818203" cy="3167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136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27037-6FF9-4D17-96EF-FFE726D1C3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332656" y="332656"/>
            <a:ext cx="8784976" cy="13208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Sharing in a given ratio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8DB4D8-4A2B-4DD8-8157-111ECE53A3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4794" y="2060848"/>
            <a:ext cx="8514411" cy="4958567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dirty="0"/>
              <a:t>Ratios show the relationship between two values. </a:t>
            </a:r>
          </a:p>
          <a:p>
            <a:pPr>
              <a:lnSpc>
                <a:spcPct val="150000"/>
              </a:lnSpc>
            </a:pPr>
            <a:r>
              <a:rPr lang="en-US" dirty="0"/>
              <a:t>They may be in direct proportion and increase as the other increases, or they can be in inverse proportion; as one increases the other decreases.</a:t>
            </a:r>
          </a:p>
          <a:p>
            <a:pPr>
              <a:lnSpc>
                <a:spcPct val="150000"/>
              </a:lnSpc>
            </a:pPr>
            <a:r>
              <a:rPr lang="en-US" dirty="0"/>
              <a:t>A ratio can also be used to share a quantity into parts.</a:t>
            </a:r>
          </a:p>
          <a:p>
            <a:pPr marL="0" indent="0">
              <a:lnSpc>
                <a:spcPct val="150000"/>
              </a:lnSpc>
              <a:buNone/>
            </a:pPr>
            <a:endParaRPr lang="en-US" dirty="0"/>
          </a:p>
          <a:p>
            <a:pPr marL="0" indent="0">
              <a:lnSpc>
                <a:spcPct val="150000"/>
              </a:lnSpc>
              <a:buNone/>
            </a:pP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2FA0EA5D-E1D1-457F-9539-03834EF1275B}"/>
                  </a:ext>
                </a:extLst>
              </p14:cNvPr>
              <p14:cNvContentPartPr/>
              <p14:nvPr/>
            </p14:nvContentPartPr>
            <p14:xfrm>
              <a:off x="2058286" y="550025"/>
              <a:ext cx="10080" cy="8640"/>
            </p14:xfrm>
          </p:contentPart>
        </mc:Choice>
        <mc:Fallback xmlns=""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2FA0EA5D-E1D1-457F-9539-03834EF1275B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2049286" y="541025"/>
                <a:ext cx="27720" cy="262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84862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155D76-EC9B-4752-B320-AB75B38C51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9512" y="-28135"/>
            <a:ext cx="7488832" cy="1320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/>
              <a:t>Example</a:t>
            </a:r>
            <a:br>
              <a:rPr lang="en-US" dirty="0"/>
            </a:br>
            <a:br>
              <a:rPr lang="en-US" dirty="0"/>
            </a:br>
            <a:endParaRPr lang="en-US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2">
            <p14:nvContentPartPr>
              <p14:cNvPr id="69" name="Ink 68">
                <a:extLst>
                  <a:ext uri="{FF2B5EF4-FFF2-40B4-BE49-F238E27FC236}">
                    <a16:creationId xmlns:a16="http://schemas.microsoft.com/office/drawing/2014/main" id="{F35F9DBF-67B2-447E-BBC5-7132CDB8FE5E}"/>
                  </a:ext>
                </a:extLst>
              </p14:cNvPr>
              <p14:cNvContentPartPr/>
              <p14:nvPr/>
            </p14:nvContentPartPr>
            <p14:xfrm>
              <a:off x="5125846" y="2111705"/>
              <a:ext cx="36000" cy="7200"/>
            </p14:xfrm>
          </p:contentPart>
        </mc:Choice>
        <mc:Fallback xmlns="">
          <p:pic>
            <p:nvPicPr>
              <p:cNvPr id="69" name="Ink 68">
                <a:extLst>
                  <a:ext uri="{FF2B5EF4-FFF2-40B4-BE49-F238E27FC236}">
                    <a16:creationId xmlns:a16="http://schemas.microsoft.com/office/drawing/2014/main" id="{F35F9DBF-67B2-447E-BBC5-7132CDB8FE5E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117206" y="2103065"/>
                <a:ext cx="53640" cy="24840"/>
              </a:xfrm>
              <a:prstGeom prst="rect">
                <a:avLst/>
              </a:prstGeom>
            </p:spPr>
          </p:pic>
        </mc:Fallback>
      </mc:AlternateContent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FF9BC94-9398-437D-99DA-1E8CAF0C6B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908720"/>
            <a:ext cx="8352928" cy="57606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Rebecca and Amy share £280 in the ratio 5:2. </a:t>
            </a:r>
          </a:p>
          <a:p>
            <a:pPr marL="0" indent="0">
              <a:buNone/>
            </a:pPr>
            <a:r>
              <a:rPr lang="en-US" dirty="0"/>
              <a:t>How much money will they each receive?</a:t>
            </a:r>
          </a:p>
          <a:p>
            <a:pPr marL="0" indent="0">
              <a:buNone/>
            </a:pPr>
            <a:r>
              <a:rPr lang="en-US" u="sng" dirty="0"/>
              <a:t>The answer:</a:t>
            </a:r>
          </a:p>
          <a:p>
            <a:r>
              <a:rPr lang="en-US" dirty="0"/>
              <a:t>1. </a:t>
            </a:r>
            <a:r>
              <a:rPr lang="en-US" u="sng" dirty="0"/>
              <a:t>Add up </a:t>
            </a:r>
            <a:r>
              <a:rPr lang="en-US" dirty="0"/>
              <a:t>the ratio to find the total number of parts:</a:t>
            </a:r>
          </a:p>
          <a:p>
            <a:pPr marL="0" indent="0">
              <a:buNone/>
            </a:pPr>
            <a:r>
              <a:rPr lang="en-US" dirty="0"/>
              <a:t>          5 + 2 = 7 parts</a:t>
            </a:r>
          </a:p>
          <a:p>
            <a:r>
              <a:rPr lang="en-US" dirty="0"/>
              <a:t>2. </a:t>
            </a:r>
            <a:r>
              <a:rPr lang="en-US" u="sng" dirty="0"/>
              <a:t>Divide</a:t>
            </a:r>
            <a:r>
              <a:rPr lang="en-US" dirty="0"/>
              <a:t> the total amount by the number of parts:</a:t>
            </a:r>
          </a:p>
          <a:p>
            <a:pPr marL="0" indent="0">
              <a:buNone/>
            </a:pPr>
            <a:r>
              <a:rPr lang="en-US" dirty="0"/>
              <a:t>         £280 ÷ 7 = £40</a:t>
            </a:r>
          </a:p>
          <a:p>
            <a:pPr marL="0" indent="0">
              <a:buNone/>
            </a:pPr>
            <a:r>
              <a:rPr lang="en-US" dirty="0"/>
              <a:t>         Each part is worth £40</a:t>
            </a:r>
          </a:p>
          <a:p>
            <a:r>
              <a:rPr lang="en-US" dirty="0"/>
              <a:t>3. </a:t>
            </a:r>
            <a:r>
              <a:rPr lang="en-US" u="sng" dirty="0"/>
              <a:t>Multiply</a:t>
            </a:r>
            <a:r>
              <a:rPr lang="en-US" dirty="0"/>
              <a:t> by the ratio to find each person’s share:</a:t>
            </a:r>
          </a:p>
          <a:p>
            <a:pPr marL="0" indent="0">
              <a:buNone/>
            </a:pPr>
            <a:r>
              <a:rPr lang="en-US" dirty="0"/>
              <a:t>         5 × £40 = £200 (Rebecca's share)</a:t>
            </a:r>
          </a:p>
          <a:p>
            <a:pPr marL="0" indent="0">
              <a:buNone/>
            </a:pPr>
            <a:r>
              <a:rPr lang="en-US" dirty="0"/>
              <a:t>         2 × £40 = £80 (Amy’s share)</a:t>
            </a:r>
          </a:p>
          <a:p>
            <a:r>
              <a:rPr lang="en-US" dirty="0"/>
              <a:t>4. Check these add up to the original amount:</a:t>
            </a:r>
          </a:p>
          <a:p>
            <a:pPr marL="0" indent="0">
              <a:buNone/>
            </a:pPr>
            <a:r>
              <a:rPr lang="en-US" dirty="0"/>
              <a:t>         £200 + £80 = £280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6559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D9F113-7915-4EF8-9481-43B4C6C61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43" y="188640"/>
            <a:ext cx="8784976" cy="1320800"/>
          </a:xfrm>
        </p:spPr>
        <p:txBody>
          <a:bodyPr>
            <a:normAutofit/>
          </a:bodyPr>
          <a:lstStyle/>
          <a:p>
            <a:r>
              <a:rPr lang="en-US" dirty="0"/>
              <a:t>So, to share in a given ratio you have to follow these steps: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7D71F4-D0BC-467E-86D8-0F1F7E38C5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772816"/>
            <a:ext cx="8892480" cy="6237312"/>
          </a:xfrm>
        </p:spPr>
        <p:txBody>
          <a:bodyPr>
            <a:norm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Add up </a:t>
            </a:r>
            <a:r>
              <a:rPr lang="en-US" sz="2000" dirty="0"/>
              <a:t>the </a:t>
            </a:r>
            <a:r>
              <a:rPr lang="en-US" sz="2000" b="1" dirty="0"/>
              <a:t>ratio</a:t>
            </a:r>
            <a:r>
              <a:rPr lang="en-US" sz="2000" dirty="0"/>
              <a:t> to find the total number of parts</a:t>
            </a:r>
          </a:p>
          <a:p>
            <a:r>
              <a:rPr lang="en-US" sz="2000" dirty="0">
                <a:solidFill>
                  <a:srgbClr val="FF0000"/>
                </a:solidFill>
              </a:rPr>
              <a:t>Divide</a:t>
            </a:r>
            <a:r>
              <a:rPr lang="en-US" sz="2000" dirty="0"/>
              <a:t> the total amount by the number of parts</a:t>
            </a:r>
          </a:p>
          <a:p>
            <a:r>
              <a:rPr lang="en-US" sz="2000" dirty="0">
                <a:solidFill>
                  <a:srgbClr val="FF0000"/>
                </a:solidFill>
              </a:rPr>
              <a:t>Multiply </a:t>
            </a:r>
            <a:r>
              <a:rPr lang="en-US" sz="2000" dirty="0"/>
              <a:t>by the </a:t>
            </a:r>
            <a:r>
              <a:rPr lang="en-US" sz="2000" b="1" dirty="0"/>
              <a:t>ratio</a:t>
            </a:r>
            <a:r>
              <a:rPr lang="en-US" sz="2000" dirty="0"/>
              <a:t> to find each person's </a:t>
            </a:r>
            <a:r>
              <a:rPr lang="en-US" sz="2000" b="1" dirty="0"/>
              <a:t>share</a:t>
            </a:r>
            <a:endParaRPr lang="en-US" sz="2000" dirty="0"/>
          </a:p>
          <a:p>
            <a:r>
              <a:rPr lang="en-US" sz="2000" dirty="0"/>
              <a:t>Check these add up to the original amount.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1097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C043ED-79D6-4D52-8ECC-334A321E1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734" y="-58547"/>
            <a:ext cx="6347713" cy="1320800"/>
          </a:xfrm>
        </p:spPr>
        <p:txBody>
          <a:bodyPr/>
          <a:lstStyle/>
          <a:p>
            <a:r>
              <a:rPr lang="en-US" dirty="0"/>
              <a:t>Unitary 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D27BDD-5CA2-4466-9338-AF168D91D89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512" y="404664"/>
            <a:ext cx="7893238" cy="5564691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US" b="1" dirty="0"/>
              <a:t>Proportion calculations</a:t>
            </a:r>
            <a:r>
              <a:rPr lang="en-US" dirty="0"/>
              <a:t> can be used to calculate values when one relationship is known.</a:t>
            </a:r>
          </a:p>
          <a:p>
            <a:pPr>
              <a:lnSpc>
                <a:spcPct val="150000"/>
              </a:lnSpc>
            </a:pPr>
            <a:r>
              <a:rPr lang="en-US" dirty="0"/>
              <a:t>Example: 8 pens cost £2.16. Calculate how much 7 pens cost.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US" u="sng" dirty="0"/>
              <a:t>The answer:</a:t>
            </a:r>
          </a:p>
          <a:p>
            <a:pPr marL="0" indent="0">
              <a:buNone/>
            </a:pPr>
            <a:r>
              <a:rPr lang="en-US" dirty="0"/>
              <a:t>To find out the cost of one item use the </a:t>
            </a:r>
            <a:r>
              <a:rPr lang="en-US" b="1" dirty="0"/>
              <a:t>unitary method</a:t>
            </a:r>
            <a:r>
              <a:rPr lang="en-US" dirty="0"/>
              <a:t> - divide the cost by how many items </a:t>
            </a:r>
            <a:r>
              <a:rPr lang="en-US" b="1" dirty="0"/>
              <a:t>have been bought</a:t>
            </a:r>
            <a:r>
              <a:rPr lang="en-US" dirty="0"/>
              <a:t>. Any amount can be calculated when </a:t>
            </a:r>
            <a:r>
              <a:rPr lang="en-US" b="1" u="sng" dirty="0"/>
              <a:t>the value of 1 is known.</a:t>
            </a:r>
          </a:p>
          <a:p>
            <a:pPr marL="0" indent="0">
              <a:buNone/>
            </a:pPr>
            <a:r>
              <a:rPr lang="en-US" dirty="0"/>
              <a:t>8 pens cost £2.16.</a:t>
            </a:r>
          </a:p>
          <a:p>
            <a:pPr marL="0" indent="0">
              <a:buNone/>
            </a:pPr>
            <a:r>
              <a:rPr lang="en-US" dirty="0"/>
              <a:t>Dividing both numbers by 8</a:t>
            </a:r>
          </a:p>
          <a:p>
            <a:pPr marL="0" indent="0">
              <a:buNone/>
            </a:pPr>
            <a:r>
              <a:rPr lang="en-US" dirty="0"/>
              <a:t>Then: </a:t>
            </a:r>
          </a:p>
          <a:p>
            <a:pPr marL="0" indent="0">
              <a:lnSpc>
                <a:spcPct val="150000"/>
              </a:lnSpc>
              <a:buNone/>
            </a:pP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11E2B94-7AE1-4A0A-B1A4-4855FF973E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9952" y="3573016"/>
            <a:ext cx="2952328" cy="1117097"/>
          </a:xfrm>
          <a:prstGeom prst="rect">
            <a:avLst/>
          </a:prstGeom>
        </p:spPr>
      </p:pic>
      <p:sp>
        <p:nvSpPr>
          <p:cNvPr id="6" name="Arrow: Right 5">
            <a:extLst>
              <a:ext uri="{FF2B5EF4-FFF2-40B4-BE49-F238E27FC236}">
                <a16:creationId xmlns:a16="http://schemas.microsoft.com/office/drawing/2014/main" id="{0684E5D3-F03E-441D-AFEF-1F1B27B1D58A}"/>
              </a:ext>
            </a:extLst>
          </p:cNvPr>
          <p:cNvSpPr/>
          <p:nvPr/>
        </p:nvSpPr>
        <p:spPr>
          <a:xfrm>
            <a:off x="3204590" y="3861048"/>
            <a:ext cx="935362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3C94B30-876D-421C-B155-B091FE81C85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4605900"/>
            <a:ext cx="3025078" cy="1597513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5CDFFEE1-75C7-4710-A33D-F57EA0822AD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4756" y="6141605"/>
            <a:ext cx="3522192" cy="4485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2014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E4FEC3-2F17-4AD0-B577-8AE2DFD707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404664"/>
            <a:ext cx="7632848" cy="5616624"/>
          </a:xfrm>
        </p:spPr>
        <p:txBody>
          <a:bodyPr/>
          <a:lstStyle/>
          <a:p>
            <a:r>
              <a:rPr lang="en-US" dirty="0"/>
              <a:t>Sometimes you will be given one of the proportions and you will have to work out the other proportion or the total amount.</a:t>
            </a:r>
          </a:p>
          <a:p>
            <a:r>
              <a:rPr lang="en-US" dirty="0"/>
              <a:t>Example:</a:t>
            </a:r>
          </a:p>
          <a:p>
            <a:pPr marL="0" indent="0">
              <a:buNone/>
            </a:pPr>
            <a:r>
              <a:rPr lang="en-US" dirty="0"/>
              <a:t>The ratio of girls to boys in a class is 6:5</a:t>
            </a:r>
          </a:p>
          <a:p>
            <a:pPr marL="0" indent="0">
              <a:buNone/>
            </a:pPr>
            <a:r>
              <a:rPr lang="en-US" dirty="0"/>
              <a:t>There are 18 girls.</a:t>
            </a:r>
          </a:p>
          <a:p>
            <a:pPr marL="0" indent="0">
              <a:buNone/>
            </a:pPr>
            <a:r>
              <a:rPr lang="en-US" dirty="0"/>
              <a:t>How many boys are there?</a:t>
            </a:r>
          </a:p>
          <a:p>
            <a:pPr marL="0" indent="0">
              <a:buNone/>
            </a:pPr>
            <a:r>
              <a:rPr lang="en-US" u="sng" dirty="0"/>
              <a:t>The answer:</a:t>
            </a:r>
          </a:p>
          <a:p>
            <a:pPr marL="0" indent="0">
              <a:buNone/>
            </a:pPr>
            <a:r>
              <a:rPr lang="en-US" dirty="0"/>
              <a:t>                   Girls : Boys</a:t>
            </a:r>
          </a:p>
          <a:p>
            <a:pPr marL="0" indent="0">
              <a:buNone/>
            </a:pPr>
            <a:r>
              <a:rPr lang="en-US" dirty="0"/>
              <a:t>                     6    :  5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                18   : ??</a:t>
            </a:r>
          </a:p>
          <a:p>
            <a:pPr marL="0" indent="0">
              <a:buNone/>
            </a:pPr>
            <a:r>
              <a:rPr lang="en-US" dirty="0"/>
              <a:t>  5 x 3 = 15</a:t>
            </a:r>
          </a:p>
          <a:p>
            <a:pPr marL="0" indent="0">
              <a:buNone/>
            </a:pPr>
            <a:r>
              <a:rPr lang="en-US" dirty="0"/>
              <a:t>So, there are 15 boys in this class.</a:t>
            </a:r>
          </a:p>
        </p:txBody>
      </p:sp>
      <p:sp>
        <p:nvSpPr>
          <p:cNvPr id="4" name="Arrow: Curved Right 3">
            <a:extLst>
              <a:ext uri="{FF2B5EF4-FFF2-40B4-BE49-F238E27FC236}">
                <a16:creationId xmlns:a16="http://schemas.microsoft.com/office/drawing/2014/main" id="{0790DE12-4597-4DF5-92C4-50F09A424CBB}"/>
              </a:ext>
            </a:extLst>
          </p:cNvPr>
          <p:cNvSpPr/>
          <p:nvPr/>
        </p:nvSpPr>
        <p:spPr>
          <a:xfrm>
            <a:off x="1187624" y="3626728"/>
            <a:ext cx="432048" cy="936104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7E99E7B-4C0C-45F3-9782-44FFA183AD67}"/>
              </a:ext>
            </a:extLst>
          </p:cNvPr>
          <p:cNvSpPr txBox="1"/>
          <p:nvPr/>
        </p:nvSpPr>
        <p:spPr>
          <a:xfrm>
            <a:off x="801858" y="3892673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x3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07BF1006-BD96-4788-B46F-9BDDB6FCA417}"/>
              </a:ext>
            </a:extLst>
          </p:cNvPr>
          <p:cNvSpPr txBox="1"/>
          <p:nvPr/>
        </p:nvSpPr>
        <p:spPr>
          <a:xfrm>
            <a:off x="2981378" y="391011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x3</a:t>
            </a:r>
          </a:p>
        </p:txBody>
      </p:sp>
      <p:sp>
        <p:nvSpPr>
          <p:cNvPr id="8" name="Arrow: Curved Left 7">
            <a:extLst>
              <a:ext uri="{FF2B5EF4-FFF2-40B4-BE49-F238E27FC236}">
                <a16:creationId xmlns:a16="http://schemas.microsoft.com/office/drawing/2014/main" id="{F6ECA555-8BAC-4603-80EE-0759E3649D70}"/>
              </a:ext>
            </a:extLst>
          </p:cNvPr>
          <p:cNvSpPr/>
          <p:nvPr/>
        </p:nvSpPr>
        <p:spPr>
          <a:xfrm>
            <a:off x="2555776" y="3626728"/>
            <a:ext cx="432048" cy="936104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77162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E0B4BE3A-8163-4AD1-9026-A18B42EB4DC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3728" y="1497528"/>
            <a:ext cx="2871391" cy="1551028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11E0C9C3-134C-421A-96CF-423871B452AE}"/>
              </a:ext>
            </a:extLst>
          </p:cNvPr>
          <p:cNvSpPr/>
          <p:nvPr/>
        </p:nvSpPr>
        <p:spPr>
          <a:xfrm>
            <a:off x="3131840" y="3048557"/>
            <a:ext cx="316835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u="sng" dirty="0"/>
              <a:t>P.184, Ex 11C</a:t>
            </a:r>
          </a:p>
          <a:p>
            <a:r>
              <a:rPr lang="en-US" b="1" dirty="0"/>
              <a:t>Q1 to 11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2468339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Yellow Orange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4834</TotalTime>
  <Words>447</Words>
  <Application>Microsoft Office PowerPoint</Application>
  <PresentationFormat>On-screen Show (4:3)</PresentationFormat>
  <Paragraphs>52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Trebuchet MS</vt:lpstr>
      <vt:lpstr>Wingdings 3</vt:lpstr>
      <vt:lpstr>Facet</vt:lpstr>
      <vt:lpstr>Unit 11: Ratio and proportion </vt:lpstr>
      <vt:lpstr>What is proportion? </vt:lpstr>
      <vt:lpstr>Sharing in a given ratio </vt:lpstr>
      <vt:lpstr>Example  </vt:lpstr>
      <vt:lpstr>So, to share in a given ratio you have to follow these steps:</vt:lpstr>
      <vt:lpstr>Unitary method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“Number and calculation 1”</dc:title>
  <dc:creator>NOS</dc:creator>
  <cp:lastModifiedBy>L.AldawaherAlhalasah</cp:lastModifiedBy>
  <cp:revision>94</cp:revision>
  <dcterms:created xsi:type="dcterms:W3CDTF">2020-06-24T05:53:27Z</dcterms:created>
  <dcterms:modified xsi:type="dcterms:W3CDTF">2023-01-23T05:35:44Z</dcterms:modified>
</cp:coreProperties>
</file>