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08" r:id="rId1"/>
  </p:sldMasterIdLst>
  <p:notesMasterIdLst>
    <p:notesMasterId r:id="rId28"/>
  </p:notesMasterIdLst>
  <p:sldIdLst>
    <p:sldId id="418" r:id="rId2"/>
    <p:sldId id="421" r:id="rId3"/>
    <p:sldId id="422" r:id="rId4"/>
    <p:sldId id="257" r:id="rId5"/>
    <p:sldId id="406" r:id="rId6"/>
    <p:sldId id="378" r:id="rId7"/>
    <p:sldId id="380" r:id="rId8"/>
    <p:sldId id="386" r:id="rId9"/>
    <p:sldId id="383" r:id="rId10"/>
    <p:sldId id="353" r:id="rId11"/>
    <p:sldId id="385" r:id="rId12"/>
    <p:sldId id="424" r:id="rId13"/>
    <p:sldId id="387" r:id="rId14"/>
    <p:sldId id="388" r:id="rId15"/>
    <p:sldId id="389" r:id="rId16"/>
    <p:sldId id="425" r:id="rId17"/>
    <p:sldId id="392" r:id="rId18"/>
    <p:sldId id="390" r:id="rId19"/>
    <p:sldId id="391" r:id="rId20"/>
    <p:sldId id="371" r:id="rId21"/>
    <p:sldId id="427" r:id="rId22"/>
    <p:sldId id="428" r:id="rId23"/>
    <p:sldId id="429" r:id="rId24"/>
    <p:sldId id="430" r:id="rId25"/>
    <p:sldId id="431" r:id="rId26"/>
    <p:sldId id="432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aBold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aBold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aBold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aBold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aBold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PalatiaBold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PalatiaBold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PalatiaBold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PalatiaBold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FF99"/>
    <a:srgbClr val="008000"/>
    <a:srgbClr val="FFCCFF"/>
    <a:srgbClr val="00FF00"/>
    <a:srgbClr val="66FF66"/>
    <a:srgbClr val="99FFCC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2" autoAdjust="0"/>
    <p:restoredTop sz="94343" autoAdjust="0"/>
  </p:normalViewPr>
  <p:slideViewPr>
    <p:cSldViewPr>
      <p:cViewPr varScale="1">
        <p:scale>
          <a:sx n="103" d="100"/>
          <a:sy n="103" d="100"/>
        </p:scale>
        <p:origin x="177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4b31236405e9249b" providerId="LiveId" clId="{2A3D14CF-727E-4DEC-BF35-943B0564D2AC}"/>
    <pc:docChg chg="custSel addSld modSld">
      <pc:chgData name="" userId="4b31236405e9249b" providerId="LiveId" clId="{2A3D14CF-727E-4DEC-BF35-943B0564D2AC}" dt="2023-02-04T06:26:14.630" v="242" actId="478"/>
      <pc:docMkLst>
        <pc:docMk/>
      </pc:docMkLst>
      <pc:sldChg chg="modSp">
        <pc:chgData name="" userId="4b31236405e9249b" providerId="LiveId" clId="{2A3D14CF-727E-4DEC-BF35-943B0564D2AC}" dt="2023-02-04T04:55:04.677" v="217" actId="20577"/>
        <pc:sldMkLst>
          <pc:docMk/>
          <pc:sldMk cId="0" sldId="388"/>
        </pc:sldMkLst>
        <pc:spChg chg="mod">
          <ac:chgData name="" userId="4b31236405e9249b" providerId="LiveId" clId="{2A3D14CF-727E-4DEC-BF35-943B0564D2AC}" dt="2023-02-04T04:55:04.677" v="217" actId="20577"/>
          <ac:spMkLst>
            <pc:docMk/>
            <pc:sldMk cId="0" sldId="388"/>
            <ac:spMk id="17412" creationId="{00000000-0000-0000-0000-000000000000}"/>
          </ac:spMkLst>
        </pc:spChg>
      </pc:sldChg>
      <pc:sldChg chg="delSp">
        <pc:chgData name="" userId="4b31236405e9249b" providerId="LiveId" clId="{2A3D14CF-727E-4DEC-BF35-943B0564D2AC}" dt="2023-02-04T06:25:01.855" v="232" actId="478"/>
        <pc:sldMkLst>
          <pc:docMk/>
          <pc:sldMk cId="0" sldId="393"/>
        </pc:sldMkLst>
        <pc:spChg chg="del">
          <ac:chgData name="" userId="4b31236405e9249b" providerId="LiveId" clId="{2A3D14CF-727E-4DEC-BF35-943B0564D2AC}" dt="2023-02-04T06:25:01.855" v="232" actId="478"/>
          <ac:spMkLst>
            <pc:docMk/>
            <pc:sldMk cId="0" sldId="393"/>
            <ac:spMk id="2" creationId="{00000000-0000-0000-0000-000000000000}"/>
          </ac:spMkLst>
        </pc:spChg>
      </pc:sldChg>
      <pc:sldChg chg="delSp">
        <pc:chgData name="" userId="4b31236405e9249b" providerId="LiveId" clId="{2A3D14CF-727E-4DEC-BF35-943B0564D2AC}" dt="2023-02-04T06:25:19.333" v="234" actId="478"/>
        <pc:sldMkLst>
          <pc:docMk/>
          <pc:sldMk cId="0" sldId="394"/>
        </pc:sldMkLst>
        <pc:spChg chg="del">
          <ac:chgData name="" userId="4b31236405e9249b" providerId="LiveId" clId="{2A3D14CF-727E-4DEC-BF35-943B0564D2AC}" dt="2023-02-04T06:25:19.333" v="234" actId="478"/>
          <ac:spMkLst>
            <pc:docMk/>
            <pc:sldMk cId="0" sldId="394"/>
            <ac:spMk id="6" creationId="{00000000-0000-0000-0000-000000000000}"/>
          </ac:spMkLst>
        </pc:spChg>
      </pc:sldChg>
      <pc:sldChg chg="delSp modSp">
        <pc:chgData name="" userId="4b31236405e9249b" providerId="LiveId" clId="{2A3D14CF-727E-4DEC-BF35-943B0564D2AC}" dt="2023-02-04T06:25:36.283" v="236" actId="478"/>
        <pc:sldMkLst>
          <pc:docMk/>
          <pc:sldMk cId="0" sldId="395"/>
        </pc:sldMkLst>
        <pc:spChg chg="del">
          <ac:chgData name="" userId="4b31236405e9249b" providerId="LiveId" clId="{2A3D14CF-727E-4DEC-BF35-943B0564D2AC}" dt="2023-02-04T06:25:36.283" v="236" actId="478"/>
          <ac:spMkLst>
            <pc:docMk/>
            <pc:sldMk cId="0" sldId="395"/>
            <ac:spMk id="6" creationId="{00000000-0000-0000-0000-000000000000}"/>
          </ac:spMkLst>
        </pc:spChg>
        <pc:spChg chg="mod">
          <ac:chgData name="" userId="4b31236405e9249b" providerId="LiveId" clId="{2A3D14CF-727E-4DEC-BF35-943B0564D2AC}" dt="2023-02-04T06:24:51.247" v="230" actId="20577"/>
          <ac:spMkLst>
            <pc:docMk/>
            <pc:sldMk cId="0" sldId="395"/>
            <ac:spMk id="34821" creationId="{00000000-0000-0000-0000-000000000000}"/>
          </ac:spMkLst>
        </pc:spChg>
      </pc:sldChg>
      <pc:sldChg chg="delSp">
        <pc:chgData name="" userId="4b31236405e9249b" providerId="LiveId" clId="{2A3D14CF-727E-4DEC-BF35-943B0564D2AC}" dt="2023-02-04T06:25:56.652" v="238" actId="478"/>
        <pc:sldMkLst>
          <pc:docMk/>
          <pc:sldMk cId="0" sldId="396"/>
        </pc:sldMkLst>
        <pc:spChg chg="del">
          <ac:chgData name="" userId="4b31236405e9249b" providerId="LiveId" clId="{2A3D14CF-727E-4DEC-BF35-943B0564D2AC}" dt="2023-02-04T06:25:56.652" v="238" actId="478"/>
          <ac:spMkLst>
            <pc:docMk/>
            <pc:sldMk cId="0" sldId="396"/>
            <ac:spMk id="6" creationId="{00000000-0000-0000-0000-000000000000}"/>
          </ac:spMkLst>
        </pc:spChg>
      </pc:sldChg>
      <pc:sldChg chg="delSp">
        <pc:chgData name="" userId="4b31236405e9249b" providerId="LiveId" clId="{2A3D14CF-727E-4DEC-BF35-943B0564D2AC}" dt="2023-02-04T06:26:05.966" v="240" actId="478"/>
        <pc:sldMkLst>
          <pc:docMk/>
          <pc:sldMk cId="0" sldId="397"/>
        </pc:sldMkLst>
        <pc:spChg chg="del">
          <ac:chgData name="" userId="4b31236405e9249b" providerId="LiveId" clId="{2A3D14CF-727E-4DEC-BF35-943B0564D2AC}" dt="2023-02-04T06:26:05.966" v="240" actId="478"/>
          <ac:spMkLst>
            <pc:docMk/>
            <pc:sldMk cId="0" sldId="397"/>
            <ac:spMk id="6" creationId="{00000000-0000-0000-0000-000000000000}"/>
          </ac:spMkLst>
        </pc:spChg>
      </pc:sldChg>
      <pc:sldChg chg="delSp">
        <pc:chgData name="" userId="4b31236405e9249b" providerId="LiveId" clId="{2A3D14CF-727E-4DEC-BF35-943B0564D2AC}" dt="2023-02-04T06:26:14.630" v="242" actId="478"/>
        <pc:sldMkLst>
          <pc:docMk/>
          <pc:sldMk cId="0" sldId="398"/>
        </pc:sldMkLst>
        <pc:spChg chg="del">
          <ac:chgData name="" userId="4b31236405e9249b" providerId="LiveId" clId="{2A3D14CF-727E-4DEC-BF35-943B0564D2AC}" dt="2023-02-04T06:26:14.630" v="242" actId="478"/>
          <ac:spMkLst>
            <pc:docMk/>
            <pc:sldMk cId="0" sldId="398"/>
            <ac:spMk id="6" creationId="{00000000-0000-0000-0000-000000000000}"/>
          </ac:spMkLst>
        </pc:spChg>
      </pc:sldChg>
      <pc:sldChg chg="addSp delSp">
        <pc:chgData name="" userId="4b31236405e9249b" providerId="LiveId" clId="{2A3D14CF-727E-4DEC-BF35-943B0564D2AC}" dt="2023-02-02T05:59:50.819" v="216"/>
        <pc:sldMkLst>
          <pc:docMk/>
          <pc:sldMk cId="0" sldId="416"/>
        </pc:sldMkLst>
        <pc:spChg chg="add">
          <ac:chgData name="" userId="4b31236405e9249b" providerId="LiveId" clId="{2A3D14CF-727E-4DEC-BF35-943B0564D2AC}" dt="2023-02-02T05:59:50.819" v="216"/>
          <ac:spMkLst>
            <pc:docMk/>
            <pc:sldMk cId="0" sldId="416"/>
            <ac:spMk id="6" creationId="{72EE7F27-716D-4204-A2BC-C0B4D7C64785}"/>
          </ac:spMkLst>
        </pc:spChg>
        <pc:spChg chg="del">
          <ac:chgData name="" userId="4b31236405e9249b" providerId="LiveId" clId="{2A3D14CF-727E-4DEC-BF35-943B0564D2AC}" dt="2023-02-02T05:59:50.388" v="215" actId="478"/>
          <ac:spMkLst>
            <pc:docMk/>
            <pc:sldMk cId="0" sldId="416"/>
            <ac:spMk id="21509" creationId="{00000000-0000-0000-0000-000000000000}"/>
          </ac:spMkLst>
        </pc:spChg>
      </pc:sldChg>
      <pc:sldChg chg="addSp modSp">
        <pc:chgData name="" userId="4b31236405e9249b" providerId="LiveId" clId="{2A3D14CF-727E-4DEC-BF35-943B0564D2AC}" dt="2023-02-02T05:59:45.900" v="214" actId="1036"/>
        <pc:sldMkLst>
          <pc:docMk/>
          <pc:sldMk cId="3665393507" sldId="424"/>
        </pc:sldMkLst>
        <pc:spChg chg="add mod">
          <ac:chgData name="" userId="4b31236405e9249b" providerId="LiveId" clId="{2A3D14CF-727E-4DEC-BF35-943B0564D2AC}" dt="2023-02-02T05:57:37.378" v="90" actId="20577"/>
          <ac:spMkLst>
            <pc:docMk/>
            <pc:sldMk cId="3665393507" sldId="424"/>
            <ac:spMk id="10" creationId="{9CC17885-B4E4-414B-BDE1-5E57A09EB89F}"/>
          </ac:spMkLst>
        </pc:spChg>
        <pc:spChg chg="add mod">
          <ac:chgData name="" userId="4b31236405e9249b" providerId="LiveId" clId="{2A3D14CF-727E-4DEC-BF35-943B0564D2AC}" dt="2023-02-02T05:59:33.537" v="208" actId="1076"/>
          <ac:spMkLst>
            <pc:docMk/>
            <pc:sldMk cId="3665393507" sldId="424"/>
            <ac:spMk id="11" creationId="{9ECF4841-3A43-44F7-B9E1-63FDCB0F3CD3}"/>
          </ac:spMkLst>
        </pc:spChg>
        <pc:spChg chg="add mod">
          <ac:chgData name="" userId="4b31236405e9249b" providerId="LiveId" clId="{2A3D14CF-727E-4DEC-BF35-943B0564D2AC}" dt="2023-02-02T05:59:41.619" v="212" actId="1076"/>
          <ac:spMkLst>
            <pc:docMk/>
            <pc:sldMk cId="3665393507" sldId="424"/>
            <ac:spMk id="12" creationId="{1357F688-D8B8-4339-8E54-20213CA9175F}"/>
          </ac:spMkLst>
        </pc:spChg>
        <pc:spChg chg="mod">
          <ac:chgData name="" userId="4b31236405e9249b" providerId="LiveId" clId="{2A3D14CF-727E-4DEC-BF35-943B0564D2AC}" dt="2023-02-02T05:59:45.900" v="214" actId="1036"/>
          <ac:spMkLst>
            <pc:docMk/>
            <pc:sldMk cId="3665393507" sldId="424"/>
            <ac:spMk id="21509" creationId="{00000000-0000-0000-0000-000000000000}"/>
          </ac:spMkLst>
        </pc:spChg>
        <pc:spChg chg="mod">
          <ac:chgData name="" userId="4b31236405e9249b" providerId="LiveId" clId="{2A3D14CF-727E-4DEC-BF35-943B0564D2AC}" dt="2023-02-02T05:59:29.515" v="207" actId="1076"/>
          <ac:spMkLst>
            <pc:docMk/>
            <pc:sldMk cId="3665393507" sldId="424"/>
            <ac:spMk id="21511" creationId="{00000000-0000-0000-0000-000000000000}"/>
          </ac:spMkLst>
        </pc:spChg>
        <pc:spChg chg="mod">
          <ac:chgData name="" userId="4b31236405e9249b" providerId="LiveId" clId="{2A3D14CF-727E-4DEC-BF35-943B0564D2AC}" dt="2023-02-02T05:59:38.736" v="211" actId="1076"/>
          <ac:spMkLst>
            <pc:docMk/>
            <pc:sldMk cId="3665393507" sldId="424"/>
            <ac:spMk id="21512" creationId="{00000000-0000-0000-0000-000000000000}"/>
          </ac:spMkLst>
        </pc:spChg>
        <pc:spChg chg="mod">
          <ac:chgData name="" userId="4b31236405e9249b" providerId="LiveId" clId="{2A3D14CF-727E-4DEC-BF35-943B0564D2AC}" dt="2023-02-02T05:59:22.544" v="204" actId="20577"/>
          <ac:spMkLst>
            <pc:docMk/>
            <pc:sldMk cId="3665393507" sldId="424"/>
            <ac:spMk id="21513" creationId="{00000000-0000-0000-0000-000000000000}"/>
          </ac:spMkLst>
        </pc:spChg>
        <pc:picChg chg="mod">
          <ac:chgData name="" userId="4b31236405e9249b" providerId="LiveId" clId="{2A3D14CF-727E-4DEC-BF35-943B0564D2AC}" dt="2023-02-02T05:59:36.044" v="210" actId="1076"/>
          <ac:picMkLst>
            <pc:docMk/>
            <pc:sldMk cId="3665393507" sldId="424"/>
            <ac:picMk id="21507" creationId="{00000000-0000-0000-0000-000000000000}"/>
          </ac:picMkLst>
        </pc:picChg>
      </pc:sldChg>
      <pc:sldChg chg="modSp">
        <pc:chgData name="" userId="4b31236405e9249b" providerId="LiveId" clId="{2A3D14CF-727E-4DEC-BF35-943B0564D2AC}" dt="2023-02-04T04:57:51.786" v="229" actId="1037"/>
        <pc:sldMkLst>
          <pc:docMk/>
          <pc:sldMk cId="2061196839" sldId="425"/>
        </pc:sldMkLst>
        <pc:spChg chg="mod">
          <ac:chgData name="" userId="4b31236405e9249b" providerId="LiveId" clId="{2A3D14CF-727E-4DEC-BF35-943B0564D2AC}" dt="2023-02-04T04:57:51.786" v="229" actId="1037"/>
          <ac:spMkLst>
            <pc:docMk/>
            <pc:sldMk cId="2061196839" sldId="425"/>
            <ac:spMk id="17412" creationId="{00000000-0000-0000-0000-000000000000}"/>
          </ac:spMkLst>
        </pc:spChg>
      </pc:sldChg>
      <pc:sldChg chg="add">
        <pc:chgData name="" userId="4b31236405e9249b" providerId="LiveId" clId="{2A3D14CF-727E-4DEC-BF35-943B0564D2AC}" dt="2023-02-04T06:24:57.704" v="231"/>
        <pc:sldMkLst>
          <pc:docMk/>
          <pc:sldMk cId="300838835" sldId="427"/>
        </pc:sldMkLst>
      </pc:sldChg>
      <pc:sldChg chg="add">
        <pc:chgData name="" userId="4b31236405e9249b" providerId="LiveId" clId="{2A3D14CF-727E-4DEC-BF35-943B0564D2AC}" dt="2023-02-04T06:25:12.570" v="233"/>
        <pc:sldMkLst>
          <pc:docMk/>
          <pc:sldMk cId="2038609011" sldId="428"/>
        </pc:sldMkLst>
      </pc:sldChg>
      <pc:sldChg chg="add">
        <pc:chgData name="" userId="4b31236405e9249b" providerId="LiveId" clId="{2A3D14CF-727E-4DEC-BF35-943B0564D2AC}" dt="2023-02-04T06:25:30.020" v="235"/>
        <pc:sldMkLst>
          <pc:docMk/>
          <pc:sldMk cId="1842410166" sldId="429"/>
        </pc:sldMkLst>
      </pc:sldChg>
      <pc:sldChg chg="add">
        <pc:chgData name="" userId="4b31236405e9249b" providerId="LiveId" clId="{2A3D14CF-727E-4DEC-BF35-943B0564D2AC}" dt="2023-02-04T06:25:53.824" v="237"/>
        <pc:sldMkLst>
          <pc:docMk/>
          <pc:sldMk cId="551738346" sldId="430"/>
        </pc:sldMkLst>
      </pc:sldChg>
      <pc:sldChg chg="add">
        <pc:chgData name="" userId="4b31236405e9249b" providerId="LiveId" clId="{2A3D14CF-727E-4DEC-BF35-943B0564D2AC}" dt="2023-02-04T06:26:00.404" v="239"/>
        <pc:sldMkLst>
          <pc:docMk/>
          <pc:sldMk cId="640829054" sldId="431"/>
        </pc:sldMkLst>
      </pc:sldChg>
      <pc:sldChg chg="add">
        <pc:chgData name="" userId="4b31236405e9249b" providerId="LiveId" clId="{2A3D14CF-727E-4DEC-BF35-943B0564D2AC}" dt="2023-02-04T06:26:10.678" v="241"/>
        <pc:sldMkLst>
          <pc:docMk/>
          <pc:sldMk cId="1489845214" sldId="432"/>
        </pc:sldMkLst>
      </pc:sldChg>
    </pc:docChg>
  </pc:docChgLst>
  <pc:docChgLst>
    <pc:chgData name="rozana saman" userId="4b31236405e9249b" providerId="LiveId" clId="{D4608E63-7BD1-4854-A6F6-2F67D6953ECC}"/>
    <pc:docChg chg="undo custSel addSld delSld modSld sldOrd">
      <pc:chgData name="rozana saman" userId="4b31236405e9249b" providerId="LiveId" clId="{D4608E63-7BD1-4854-A6F6-2F67D6953ECC}" dt="2023-02-08T11:04:14.580" v="23" actId="47"/>
      <pc:docMkLst>
        <pc:docMk/>
      </pc:docMkLst>
      <pc:sldChg chg="del">
        <pc:chgData name="rozana saman" userId="4b31236405e9249b" providerId="LiveId" clId="{D4608E63-7BD1-4854-A6F6-2F67D6953ECC}" dt="2023-02-08T10:58:51.214" v="4" actId="47"/>
        <pc:sldMkLst>
          <pc:docMk/>
          <pc:sldMk cId="0" sldId="296"/>
        </pc:sldMkLst>
      </pc:sldChg>
      <pc:sldChg chg="del">
        <pc:chgData name="rozana saman" userId="4b31236405e9249b" providerId="LiveId" clId="{D4608E63-7BD1-4854-A6F6-2F67D6953ECC}" dt="2023-02-08T10:58:11.376" v="0" actId="47"/>
        <pc:sldMkLst>
          <pc:docMk/>
          <pc:sldMk cId="0" sldId="376"/>
        </pc:sldMkLst>
      </pc:sldChg>
      <pc:sldChg chg="del">
        <pc:chgData name="rozana saman" userId="4b31236405e9249b" providerId="LiveId" clId="{D4608E63-7BD1-4854-A6F6-2F67D6953ECC}" dt="2023-02-08T10:59:18.668" v="6" actId="47"/>
        <pc:sldMkLst>
          <pc:docMk/>
          <pc:sldMk cId="0" sldId="381"/>
        </pc:sldMkLst>
      </pc:sldChg>
      <pc:sldChg chg="del">
        <pc:chgData name="rozana saman" userId="4b31236405e9249b" providerId="LiveId" clId="{D4608E63-7BD1-4854-A6F6-2F67D6953ECC}" dt="2023-02-08T10:59:39.851" v="7" actId="47"/>
        <pc:sldMkLst>
          <pc:docMk/>
          <pc:sldMk cId="0" sldId="384"/>
        </pc:sldMkLst>
      </pc:sldChg>
      <pc:sldChg chg="add del">
        <pc:chgData name="rozana saman" userId="4b31236405e9249b" providerId="LiveId" clId="{D4608E63-7BD1-4854-A6F6-2F67D6953ECC}" dt="2023-02-08T11:02:58.997" v="12" actId="47"/>
        <pc:sldMkLst>
          <pc:docMk/>
          <pc:sldMk cId="0" sldId="385"/>
        </pc:sldMkLst>
      </pc:sldChg>
      <pc:sldChg chg="del">
        <pc:chgData name="rozana saman" userId="4b31236405e9249b" providerId="LiveId" clId="{D4608E63-7BD1-4854-A6F6-2F67D6953ECC}" dt="2023-02-08T11:03:31.592" v="14" actId="47"/>
        <pc:sldMkLst>
          <pc:docMk/>
          <pc:sldMk cId="0" sldId="393"/>
        </pc:sldMkLst>
      </pc:sldChg>
      <pc:sldChg chg="del">
        <pc:chgData name="rozana saman" userId="4b31236405e9249b" providerId="LiveId" clId="{D4608E63-7BD1-4854-A6F6-2F67D6953ECC}" dt="2023-02-08T11:03:33.812" v="15" actId="47"/>
        <pc:sldMkLst>
          <pc:docMk/>
          <pc:sldMk cId="0" sldId="394"/>
        </pc:sldMkLst>
      </pc:sldChg>
      <pc:sldChg chg="del">
        <pc:chgData name="rozana saman" userId="4b31236405e9249b" providerId="LiveId" clId="{D4608E63-7BD1-4854-A6F6-2F67D6953ECC}" dt="2023-02-08T11:03:35.922" v="16" actId="47"/>
        <pc:sldMkLst>
          <pc:docMk/>
          <pc:sldMk cId="0" sldId="395"/>
        </pc:sldMkLst>
      </pc:sldChg>
      <pc:sldChg chg="del">
        <pc:chgData name="rozana saman" userId="4b31236405e9249b" providerId="LiveId" clId="{D4608E63-7BD1-4854-A6F6-2F67D6953ECC}" dt="2023-02-08T11:03:37.939" v="17" actId="47"/>
        <pc:sldMkLst>
          <pc:docMk/>
          <pc:sldMk cId="0" sldId="396"/>
        </pc:sldMkLst>
      </pc:sldChg>
      <pc:sldChg chg="del">
        <pc:chgData name="rozana saman" userId="4b31236405e9249b" providerId="LiveId" clId="{D4608E63-7BD1-4854-A6F6-2F67D6953ECC}" dt="2023-02-08T11:03:39.908" v="18" actId="47"/>
        <pc:sldMkLst>
          <pc:docMk/>
          <pc:sldMk cId="0" sldId="397"/>
        </pc:sldMkLst>
      </pc:sldChg>
      <pc:sldChg chg="del">
        <pc:chgData name="rozana saman" userId="4b31236405e9249b" providerId="LiveId" clId="{D4608E63-7BD1-4854-A6F6-2F67D6953ECC}" dt="2023-02-08T11:03:42.097" v="19" actId="47"/>
        <pc:sldMkLst>
          <pc:docMk/>
          <pc:sldMk cId="0" sldId="398"/>
        </pc:sldMkLst>
      </pc:sldChg>
      <pc:sldChg chg="del">
        <pc:chgData name="rozana saman" userId="4b31236405e9249b" providerId="LiveId" clId="{D4608E63-7BD1-4854-A6F6-2F67D6953ECC}" dt="2023-02-08T10:58:16.192" v="1" actId="47"/>
        <pc:sldMkLst>
          <pc:docMk/>
          <pc:sldMk cId="0" sldId="401"/>
        </pc:sldMkLst>
      </pc:sldChg>
      <pc:sldChg chg="del">
        <pc:chgData name="rozana saman" userId="4b31236405e9249b" providerId="LiveId" clId="{D4608E63-7BD1-4854-A6F6-2F67D6953ECC}" dt="2023-02-08T11:03:43.504" v="20" actId="47"/>
        <pc:sldMkLst>
          <pc:docMk/>
          <pc:sldMk cId="0" sldId="407"/>
        </pc:sldMkLst>
      </pc:sldChg>
      <pc:sldChg chg="del">
        <pc:chgData name="rozana saman" userId="4b31236405e9249b" providerId="LiveId" clId="{D4608E63-7BD1-4854-A6F6-2F67D6953ECC}" dt="2023-02-08T10:59:45.885" v="8" actId="47"/>
        <pc:sldMkLst>
          <pc:docMk/>
          <pc:sldMk cId="0" sldId="416"/>
        </pc:sldMkLst>
      </pc:sldChg>
      <pc:sldChg chg="del">
        <pc:chgData name="rozana saman" userId="4b31236405e9249b" providerId="LiveId" clId="{D4608E63-7BD1-4854-A6F6-2F67D6953ECC}" dt="2023-02-08T10:59:12.477" v="5" actId="47"/>
        <pc:sldMkLst>
          <pc:docMk/>
          <pc:sldMk cId="438673828" sldId="419"/>
        </pc:sldMkLst>
      </pc:sldChg>
      <pc:sldChg chg="del">
        <pc:chgData name="rozana saman" userId="4b31236405e9249b" providerId="LiveId" clId="{D4608E63-7BD1-4854-A6F6-2F67D6953ECC}" dt="2023-02-08T10:58:32.531" v="2" actId="47"/>
        <pc:sldMkLst>
          <pc:docMk/>
          <pc:sldMk cId="3200551762" sldId="420"/>
        </pc:sldMkLst>
      </pc:sldChg>
      <pc:sldChg chg="del">
        <pc:chgData name="rozana saman" userId="4b31236405e9249b" providerId="LiveId" clId="{D4608E63-7BD1-4854-A6F6-2F67D6953ECC}" dt="2023-02-08T10:58:33.750" v="3" actId="47"/>
        <pc:sldMkLst>
          <pc:docMk/>
          <pc:sldMk cId="2772822441" sldId="423"/>
        </pc:sldMkLst>
      </pc:sldChg>
      <pc:sldChg chg="ord">
        <pc:chgData name="rozana saman" userId="4b31236405e9249b" providerId="LiveId" clId="{D4608E63-7BD1-4854-A6F6-2F67D6953ECC}" dt="2023-02-08T11:02:59.294" v="13" actId="20578"/>
        <pc:sldMkLst>
          <pc:docMk/>
          <pc:sldMk cId="3665393507" sldId="424"/>
        </pc:sldMkLst>
      </pc:sldChg>
      <pc:sldChg chg="del">
        <pc:chgData name="rozana saman" userId="4b31236405e9249b" providerId="LiveId" clId="{D4608E63-7BD1-4854-A6F6-2F67D6953ECC}" dt="2023-02-08T11:03:44.363" v="21" actId="47"/>
        <pc:sldMkLst>
          <pc:docMk/>
          <pc:sldMk cId="3099236030" sldId="426"/>
        </pc:sldMkLst>
      </pc:sldChg>
      <pc:sldChg chg="new del">
        <pc:chgData name="rozana saman" userId="4b31236405e9249b" providerId="LiveId" clId="{D4608E63-7BD1-4854-A6F6-2F67D6953ECC}" dt="2023-02-08T11:04:14.580" v="23" actId="47"/>
        <pc:sldMkLst>
          <pc:docMk/>
          <pc:sldMk cId="703732088" sldId="43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7C7FB3C-C272-438D-8FFA-766280B432F1}" type="datetimeFigureOut">
              <a:rPr lang="en-US"/>
              <a:pPr>
                <a:defRPr/>
              </a:pPr>
              <a:t>2/8/2023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740B54B-FFDC-4084-8022-1962DEC89A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5146A-60DD-4BEF-A1A0-B9119A3C776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0115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fld id="{BC3791D6-2815-469E-843A-CE7E43B007EF}" type="slidenum">
              <a:rPr lang="en-US" altLang="en-US" sz="1200" smtClean="0"/>
              <a:pPr/>
              <a:t>25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5008886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fld id="{5117FBA3-F202-432A-A36B-426C0783D502}" type="slidenum">
              <a:rPr lang="en-US" altLang="en-US" sz="1200" smtClean="0"/>
              <a:pPr/>
              <a:t>26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278075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fld id="{95477CBF-3ED4-4775-9B8A-8ADD1D799BF5}" type="slidenum">
              <a:rPr lang="en-US" altLang="en-US" sz="1200" smtClean="0"/>
              <a:pPr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fld id="{A706DA24-B993-456C-BA13-14E6BBEA8164}" type="slidenum">
              <a:rPr lang="en-GB" altLang="en-US" sz="1200" smtClean="0"/>
              <a:pPr/>
              <a:t>6</a:t>
            </a:fld>
            <a:endParaRPr lang="en-GB" altLang="en-US" sz="1200"/>
          </a:p>
        </p:txBody>
      </p:sp>
      <p:sp>
        <p:nvSpPr>
          <p:cNvPr id="11267" name="Rectangle 10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r>
              <a:rPr lang="en-GB" altLang="en-US" sz="1200"/>
              <a:t>Boardworks GCSE Additional Science: Biology </a:t>
            </a:r>
          </a:p>
          <a:p>
            <a:r>
              <a:rPr lang="en-GB" altLang="en-US" sz="1200"/>
              <a:t>Animal and Plant Cells</a:t>
            </a:r>
          </a:p>
        </p:txBody>
      </p:sp>
      <p:sp>
        <p:nvSpPr>
          <p:cNvPr id="112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337175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fld id="{E6F30E33-D338-469E-B04F-7BD4569F95DF}" type="slidenum">
              <a:rPr lang="en-GB" altLang="en-US" sz="1200" smtClean="0"/>
              <a:pPr/>
              <a:t>7</a:t>
            </a:fld>
            <a:endParaRPr lang="en-GB" altLang="en-US" sz="1200"/>
          </a:p>
        </p:txBody>
      </p:sp>
      <p:sp>
        <p:nvSpPr>
          <p:cNvPr id="13315" name="Rectangle 10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r>
              <a:rPr lang="en-GB" altLang="en-US" sz="1200"/>
              <a:t>Boardworks GCSE Additional Science: Biology </a:t>
            </a:r>
          </a:p>
          <a:p>
            <a:r>
              <a:rPr lang="en-GB" altLang="en-US" sz="1200"/>
              <a:t>Animal and Plant Cells</a:t>
            </a:r>
          </a:p>
        </p:txBody>
      </p:sp>
      <p:sp>
        <p:nvSpPr>
          <p:cNvPr id="133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337175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fld id="{3064CB2F-7516-4BD6-83EE-EDCF5DC3EDED}" type="slidenum">
              <a:rPr lang="en-US" altLang="en-US" sz="1200" smtClean="0"/>
              <a:pPr/>
              <a:t>17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fld id="{CB386BD8-2674-48D5-9CD9-4E7F3F5F2187}" type="slidenum">
              <a:rPr lang="en-US" altLang="en-US" sz="1200" smtClean="0"/>
              <a:pPr/>
              <a:t>21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741445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fld id="{C5709735-A829-42BE-A4D3-326487FC31DA}" type="slidenum">
              <a:rPr lang="en-US" altLang="en-US" sz="1200" smtClean="0"/>
              <a:pPr/>
              <a:t>22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9537260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fld id="{1A6C6950-880F-41E9-92CB-692F1F856D8C}" type="slidenum">
              <a:rPr lang="en-US" altLang="en-US" sz="1200" smtClean="0"/>
              <a:pPr/>
              <a:t>23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2563544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fld id="{37749631-8FFF-412A-8D85-65314E330CEE}" type="slidenum">
              <a:rPr lang="en-US" altLang="en-US" sz="1200" smtClean="0"/>
              <a:pPr/>
              <a:t>24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842067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FA602-533B-4DFA-9E46-75BDC12F87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7383345"/>
      </p:ext>
    </p:extLst>
  </p:cSld>
  <p:clrMapOvr>
    <a:masterClrMapping/>
  </p:clrMapOvr>
  <p:transition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767D2-4331-435B-9BC3-65617CB74B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7695991"/>
      </p:ext>
    </p:extLst>
  </p:cSld>
  <p:clrMapOvr>
    <a:masterClrMapping/>
  </p:clrMapOvr>
  <p:transition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9D5FE-ED02-462C-9B0A-791BC774DD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3340683"/>
      </p:ext>
    </p:extLst>
  </p:cSld>
  <p:clrMapOvr>
    <a:masterClrMapping/>
  </p:clrMapOvr>
  <p:transition>
    <p:zoom dir="in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57213" y="53975"/>
            <a:ext cx="7958137" cy="6122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8272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9E504-5A44-4EE6-8C2B-DEDB27C705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7657158"/>
      </p:ext>
    </p:extLst>
  </p:cSld>
  <p:clrMapOvr>
    <a:masterClrMapping/>
  </p:clrMapOvr>
  <p:transition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FE11A-95BD-4391-B45A-2226484EA3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8046473"/>
      </p:ext>
    </p:extLst>
  </p:cSld>
  <p:clrMapOvr>
    <a:masterClrMapping/>
  </p:clrMapOvr>
  <p:transition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915C4-0D91-40FF-85EC-6FEE88CF5B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9760580"/>
      </p:ext>
    </p:extLst>
  </p:cSld>
  <p:clrMapOvr>
    <a:masterClrMapping/>
  </p:clrMapOvr>
  <p:transition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1DCD3-8787-4004-9D85-6A644AD108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0116060"/>
      </p:ext>
    </p:extLst>
  </p:cSld>
  <p:clrMapOvr>
    <a:masterClrMapping/>
  </p:clrMapOvr>
  <p:transition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698CA-F633-4ABF-9837-10743FE6BD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6303996"/>
      </p:ext>
    </p:extLst>
  </p:cSld>
  <p:clrMapOvr>
    <a:masterClrMapping/>
  </p:clrMapOvr>
  <p:transition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7FC2B-2B34-40CA-BE7B-AFD913210A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7375501"/>
      </p:ext>
    </p:extLst>
  </p:cSld>
  <p:clrMapOvr>
    <a:masterClrMapping/>
  </p:clrMapOvr>
  <p:transition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3AB8B-9E42-4F8B-8B6B-9694015A37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6618386"/>
      </p:ext>
    </p:extLst>
  </p:cSld>
  <p:clrMapOvr>
    <a:masterClrMapping/>
  </p:clrMapOvr>
  <p:transition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399F6-41FE-404F-A4CC-1744E93336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1284627"/>
      </p:ext>
    </p:extLst>
  </p:cSld>
  <p:clrMapOvr>
    <a:masterClrMapping/>
  </p:clrMapOvr>
  <p:transition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A15DC90-D8D4-48D1-8035-F5EE01C76B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  <p:sldLayoutId id="2147483898" r:id="rId12"/>
  </p:sldLayoutIdLst>
  <p:transition>
    <p:zoom dir="in"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_u3GEXZPDa8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How does a microscope work?</a:t>
            </a:r>
          </a:p>
        </p:txBody>
      </p:sp>
      <p:pic>
        <p:nvPicPr>
          <p:cNvPr id="10243" name="Picture 2" descr="Image result for microscope main par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2" t="5791" r="6714" b="5901"/>
          <a:stretch>
            <a:fillRect/>
          </a:stretch>
        </p:blipFill>
        <p:spPr bwMode="auto">
          <a:xfrm>
            <a:off x="1403648" y="1340768"/>
            <a:ext cx="6824519" cy="5371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5099" y="3490724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Objective lenses </a:t>
            </a:r>
          </a:p>
        </p:txBody>
      </p:sp>
      <p:sp>
        <p:nvSpPr>
          <p:cNvPr id="4" name="Left Brace 3"/>
          <p:cNvSpPr/>
          <p:nvPr/>
        </p:nvSpPr>
        <p:spPr>
          <a:xfrm>
            <a:off x="1331640" y="3068960"/>
            <a:ext cx="216024" cy="1224136"/>
          </a:xfrm>
          <a:prstGeom prst="leftBrac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642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solvingcrimewithdna.yolasite.com/resources/CheelCellHu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244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0" name="Picture 2" descr="https://c1.staticflickr.com/5/4034/4406813694_e039cf25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3543299" y="1257298"/>
            <a:ext cx="6858000" cy="4343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5" name="Straight Arrow Connector 4"/>
          <p:cNvCxnSpPr/>
          <p:nvPr/>
        </p:nvCxnSpPr>
        <p:spPr>
          <a:xfrm flipV="1">
            <a:off x="3810000" y="3657600"/>
            <a:ext cx="2514600" cy="30480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0800000" flipV="1">
            <a:off x="2743200" y="3962400"/>
            <a:ext cx="533400" cy="1524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962400" y="4800600"/>
            <a:ext cx="1676400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>
            <a:off x="2667000" y="4572000"/>
            <a:ext cx="609600" cy="2286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267200" y="1600200"/>
            <a:ext cx="2743200" cy="14478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 flipV="1">
            <a:off x="2667000" y="3048000"/>
            <a:ext cx="609600" cy="4572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0800000">
            <a:off x="7086600" y="1447800"/>
            <a:ext cx="609600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696200" y="1295400"/>
            <a:ext cx="1123950" cy="3698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latin typeface="PalatiaBold"/>
              </a:rPr>
              <a:t>Cell wall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38888" y="6308725"/>
            <a:ext cx="1511300" cy="3698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latin typeface="PalatiaBold"/>
              </a:rPr>
              <a:t>Onion cell </a:t>
            </a:r>
          </a:p>
        </p:txBody>
      </p:sp>
    </p:spTree>
  </p:cSld>
  <p:clrMapOvr>
    <a:masterClrMapping/>
  </p:clrMapOvr>
  <p:transition>
    <p:zoom dir="in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76250"/>
            <a:ext cx="7886700" cy="132556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PalatiaBold"/>
              </a:rPr>
              <a:t>Parts of animal and plant cell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659754"/>
            <a:ext cx="6408712" cy="518584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H="1">
            <a:off x="4329296" y="4725144"/>
            <a:ext cx="457337" cy="21602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2843809" y="4797152"/>
            <a:ext cx="539753" cy="14401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130449" y="4941168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mitochondria</a:t>
            </a:r>
          </a:p>
        </p:txBody>
      </p:sp>
    </p:spTree>
  </p:cSld>
  <p:clrMapOvr>
    <a:masterClrMapping/>
  </p:clrMapOvr>
  <p:transition>
    <p:zoom dir="in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1"/>
          <p:cNvSpPr>
            <a:spLocks noGrp="1"/>
          </p:cNvSpPr>
          <p:nvPr>
            <p:ph/>
          </p:nvPr>
        </p:nvSpPr>
        <p:spPr>
          <a:xfrm>
            <a:off x="1331913" y="787400"/>
            <a:ext cx="3190875" cy="719138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3200" u="sng">
                <a:solidFill>
                  <a:srgbClr val="000099"/>
                </a:solidFill>
                <a:latin typeface="PalatiaBold" charset="0"/>
              </a:rPr>
              <a:t>Animal</a:t>
            </a:r>
            <a:r>
              <a:rPr lang="en-US" altLang="en-US" sz="3200" u="sng">
                <a:solidFill>
                  <a:srgbClr val="002060"/>
                </a:solidFill>
                <a:latin typeface="PalatiaBold" charset="0"/>
              </a:rPr>
              <a:t> or </a:t>
            </a:r>
            <a:r>
              <a:rPr lang="en-US" altLang="en-US" sz="3200" u="sng">
                <a:solidFill>
                  <a:srgbClr val="FF0000"/>
                </a:solidFill>
                <a:latin typeface="PalatiaBold" charset="0"/>
              </a:rPr>
              <a:t>plant</a:t>
            </a:r>
            <a:r>
              <a:rPr lang="en-US" altLang="en-US" sz="3200" u="sng">
                <a:solidFill>
                  <a:srgbClr val="002060"/>
                </a:solidFill>
                <a:latin typeface="PalatiaBold" charset="0"/>
              </a:rPr>
              <a:t>?</a:t>
            </a:r>
          </a:p>
        </p:txBody>
      </p:sp>
      <p:pic>
        <p:nvPicPr>
          <p:cNvPr id="2150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0" t="26578" r="18645" b="30109"/>
          <a:stretch>
            <a:fillRect/>
          </a:stretch>
        </p:blipFill>
        <p:spPr bwMode="auto">
          <a:xfrm>
            <a:off x="543719" y="2559546"/>
            <a:ext cx="7958137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508" name="Object 1029"/>
          <p:cNvGraphicFramePr>
            <a:graphicFrameLocks noChangeAspect="1"/>
          </p:cNvGraphicFramePr>
          <p:nvPr/>
        </p:nvGraphicFramePr>
        <p:xfrm>
          <a:off x="454025" y="409575"/>
          <a:ext cx="792163" cy="109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866900" imgH="4013200" progId="MS_ClipArt_Gallery">
                  <p:embed/>
                </p:oleObj>
              </mc:Choice>
              <mc:Fallback>
                <p:oleObj r:id="rId3" imgW="1866900" imgH="4013200" progId="MS_ClipArt_Gallery">
                  <p:embed/>
                  <p:pic>
                    <p:nvPicPr>
                      <p:cNvPr id="21508" name="Object 10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25" y="409575"/>
                        <a:ext cx="792163" cy="1096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1331913" y="1445875"/>
            <a:ext cx="5976937" cy="830997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r>
              <a:rPr lang="en-US" altLang="en-US" dirty="0"/>
              <a:t>Chloroplasts, nucleus, cell wall, cytoplasm, large vacuole, mitochondria, cell membrane </a:t>
            </a:r>
          </a:p>
        </p:txBody>
      </p:sp>
      <p:sp>
        <p:nvSpPr>
          <p:cNvPr id="21510" name="Rectangle 1"/>
          <p:cNvSpPr>
            <a:spLocks noChangeArrowheads="1"/>
          </p:cNvSpPr>
          <p:nvPr/>
        </p:nvSpPr>
        <p:spPr bwMode="auto">
          <a:xfrm>
            <a:off x="4787900" y="3573463"/>
            <a:ext cx="1898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r>
              <a:rPr lang="en-US" altLang="en-US"/>
              <a:t>Chloroplasts</a:t>
            </a:r>
          </a:p>
        </p:txBody>
      </p:sp>
      <p:sp>
        <p:nvSpPr>
          <p:cNvPr id="21511" name="Rectangle 2"/>
          <p:cNvSpPr>
            <a:spLocks noChangeArrowheads="1"/>
          </p:cNvSpPr>
          <p:nvPr/>
        </p:nvSpPr>
        <p:spPr bwMode="auto">
          <a:xfrm>
            <a:off x="4787900" y="4035425"/>
            <a:ext cx="12167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r>
              <a:rPr lang="en-US" altLang="en-US" dirty="0"/>
              <a:t>Cell wall</a:t>
            </a:r>
          </a:p>
        </p:txBody>
      </p:sp>
      <p:sp>
        <p:nvSpPr>
          <p:cNvPr id="21512" name="Rectangle 3"/>
          <p:cNvSpPr>
            <a:spLocks noChangeArrowheads="1"/>
          </p:cNvSpPr>
          <p:nvPr/>
        </p:nvSpPr>
        <p:spPr bwMode="auto">
          <a:xfrm>
            <a:off x="984151" y="4133850"/>
            <a:ext cx="14959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r>
              <a:rPr lang="en-US" altLang="en-US" dirty="0"/>
              <a:t>Cytoplasm</a:t>
            </a:r>
          </a:p>
        </p:txBody>
      </p:sp>
      <p:sp>
        <p:nvSpPr>
          <p:cNvPr id="21513" name="Rectangle 4"/>
          <p:cNvSpPr>
            <a:spLocks noChangeArrowheads="1"/>
          </p:cNvSpPr>
          <p:nvPr/>
        </p:nvSpPr>
        <p:spPr bwMode="auto">
          <a:xfrm>
            <a:off x="1020763" y="3673475"/>
            <a:ext cx="11817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r>
              <a:rPr lang="en-US" altLang="en-US" dirty="0"/>
              <a:t>Nucleus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9CC17885-B4E4-414B-BDE1-5E57A09EB8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151" y="4653136"/>
            <a:ext cx="21516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r>
              <a:rPr lang="en-US" altLang="en-US" dirty="0"/>
              <a:t>Cell membrane 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9ECF4841-3A43-44F7-B9E1-63FDCB0F3C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9677" y="4528344"/>
            <a:ext cx="19591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r>
              <a:rPr lang="en-US" altLang="en-US" dirty="0"/>
              <a:t>Large vacuole 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1357F688-D8B8-4339-8E54-20213CA91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616" y="5114801"/>
            <a:ext cx="19337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r>
              <a:rPr lang="en-US" altLang="en-US" dirty="0"/>
              <a:t>Mitochondria </a:t>
            </a:r>
          </a:p>
        </p:txBody>
      </p:sp>
    </p:spTree>
    <p:extLst>
      <p:ext uri="{BB962C8B-B14F-4D97-AF65-F5344CB8AC3E}">
        <p14:creationId xmlns:p14="http://schemas.microsoft.com/office/powerpoint/2010/main" val="3665393507"/>
      </p:ext>
    </p:extLst>
  </p:cSld>
  <p:clrMapOvr>
    <a:masterClrMapping/>
  </p:clrMapOvr>
  <p:transition>
    <p:zoom dir="in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u="sng">
                <a:latin typeface="Comic Sans MS" panose="030F0702030302020204" pitchFamily="66" charset="0"/>
              </a:rPr>
              <a:t>Cell Membrane</a:t>
            </a:r>
          </a:p>
        </p:txBody>
      </p:sp>
      <p:pic>
        <p:nvPicPr>
          <p:cNvPr id="22531" name="Picture 1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4000500"/>
            <a:ext cx="0" cy="1588"/>
          </a:xfrm>
          <a:noFill/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5543550" y="1908175"/>
            <a:ext cx="3492500" cy="455453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altLang="en-US" sz="2000" b="1" u="sng" dirty="0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en-US" sz="2000" b="1" u="sng" dirty="0">
                <a:latin typeface="Comic Sans MS" panose="030F0702030302020204" pitchFamily="66" charset="0"/>
              </a:rPr>
              <a:t>Structure</a:t>
            </a:r>
            <a:r>
              <a:rPr lang="en-US" altLang="en-US" sz="2000" u="sng" dirty="0">
                <a:latin typeface="Comic Sans MS" panose="030F0702030302020204" pitchFamily="66" charset="0"/>
              </a:rPr>
              <a:t>: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2000" dirty="0">
                <a:latin typeface="Comic Sans MS" panose="030F0702030302020204" pitchFamily="66" charset="0"/>
              </a:rPr>
              <a:t>the boundary of the cell</a:t>
            </a:r>
          </a:p>
          <a:p>
            <a:pPr>
              <a:spcBef>
                <a:spcPct val="50000"/>
              </a:spcBef>
              <a:defRPr/>
            </a:pPr>
            <a:endParaRPr lang="en-US" altLang="en-US" sz="2000" dirty="0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en-US" sz="2000" b="1" u="sng" dirty="0">
                <a:latin typeface="Comic Sans MS" panose="030F0702030302020204" pitchFamily="66" charset="0"/>
              </a:rPr>
              <a:t>Function (job):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Comic Sans MS" panose="030F0702030302020204" pitchFamily="66" charset="0"/>
              </a:rPr>
              <a:t>Maintains shape &amp; size of the cell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Comic Sans MS" panose="030F0702030302020204" pitchFamily="66" charset="0"/>
              </a:rPr>
              <a:t>Controls entry and exit of substances in and out of the cell “</a:t>
            </a:r>
            <a:r>
              <a:rPr lang="en-US" altLang="en-US" sz="2000" u="sng" dirty="0">
                <a:latin typeface="Comic Sans MS" panose="030F0702030302020204" pitchFamily="66" charset="0"/>
              </a:rPr>
              <a:t>gatekeeper</a:t>
            </a:r>
            <a:r>
              <a:rPr lang="en-US" altLang="en-US" sz="2000" dirty="0">
                <a:latin typeface="Comic Sans MS" panose="030F0702030302020204" pitchFamily="66" charset="0"/>
              </a:rPr>
              <a:t>”</a:t>
            </a:r>
          </a:p>
          <a:p>
            <a:pPr>
              <a:spcBef>
                <a:spcPct val="50000"/>
              </a:spcBef>
              <a:defRPr/>
            </a:pPr>
            <a:endParaRPr lang="en-US" altLang="en-US" sz="2000" dirty="0">
              <a:latin typeface="Comic Sans MS" panose="030F0702030302020204" pitchFamily="66" charset="0"/>
            </a:endParaRPr>
          </a:p>
        </p:txBody>
      </p:sp>
      <p:sp>
        <p:nvSpPr>
          <p:cNvPr id="22533" name="Line 13"/>
          <p:cNvSpPr>
            <a:spLocks noChangeShapeType="1"/>
          </p:cNvSpPr>
          <p:nvPr/>
        </p:nvSpPr>
        <p:spPr bwMode="auto">
          <a:xfrm>
            <a:off x="5461000" y="1862138"/>
            <a:ext cx="0" cy="46482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1908175"/>
            <a:ext cx="5391150" cy="436245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619672" y="2060848"/>
            <a:ext cx="1223963" cy="5048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zoom dir="in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u="sng">
                <a:latin typeface="Comic Sans MS" panose="030F0702030302020204" pitchFamily="66" charset="0"/>
              </a:rPr>
              <a:t>Cytoplasm</a:t>
            </a:r>
          </a:p>
        </p:txBody>
      </p:sp>
      <p:pic>
        <p:nvPicPr>
          <p:cNvPr id="23555" name="Picture 1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4000500"/>
            <a:ext cx="0" cy="1588"/>
          </a:xfrm>
          <a:noFill/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5543550" y="1338263"/>
            <a:ext cx="3492500" cy="4555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altLang="en-US" sz="2000" b="1" u="sng" dirty="0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en-US" sz="2000" b="1" u="sng" dirty="0">
                <a:latin typeface="Comic Sans MS" panose="030F0702030302020204" pitchFamily="66" charset="0"/>
              </a:rPr>
              <a:t>Structure</a:t>
            </a:r>
            <a:r>
              <a:rPr lang="en-US" altLang="en-US" sz="2000" u="sng" dirty="0">
                <a:latin typeface="Comic Sans MS" panose="030F0702030302020204" pitchFamily="66" charset="0"/>
              </a:rPr>
              <a:t>: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2000" u="sng" dirty="0">
                <a:latin typeface="Comic Sans MS" panose="030F0702030302020204" pitchFamily="66" charset="0"/>
              </a:rPr>
              <a:t>Jelly-like</a:t>
            </a:r>
            <a:r>
              <a:rPr lang="en-US" altLang="en-US" sz="2000" dirty="0">
                <a:latin typeface="Comic Sans MS" panose="030F0702030302020204" pitchFamily="66" charset="0"/>
              </a:rPr>
              <a:t> fluid formed by </a:t>
            </a:r>
            <a:r>
              <a:rPr lang="en-US" altLang="en-US" sz="2000" u="sng" dirty="0">
                <a:latin typeface="Comic Sans MS" panose="030F0702030302020204" pitchFamily="66" charset="0"/>
              </a:rPr>
              <a:t>80</a:t>
            </a:r>
            <a:r>
              <a:rPr lang="en-US" altLang="en-US" sz="2000" dirty="0">
                <a:latin typeface="Comic Sans MS" panose="030F0702030302020204" pitchFamily="66" charset="0"/>
              </a:rPr>
              <a:t>% water</a:t>
            </a:r>
          </a:p>
          <a:p>
            <a:pPr>
              <a:spcBef>
                <a:spcPct val="50000"/>
              </a:spcBef>
              <a:defRPr/>
            </a:pPr>
            <a:endParaRPr lang="en-US" altLang="en-US" sz="2000" dirty="0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en-US" sz="2000" b="1" u="sng" dirty="0">
                <a:latin typeface="Comic Sans MS" panose="030F0702030302020204" pitchFamily="66" charset="0"/>
              </a:rPr>
              <a:t>Function (job):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altLang="en-US" sz="2000" dirty="0">
                <a:latin typeface="Comic Sans MS" panose="030F0702030302020204" pitchFamily="66" charset="0"/>
              </a:rPr>
              <a:t>Organelles float in </a:t>
            </a:r>
            <a:r>
              <a:rPr lang="en-US" altLang="en-US" sz="2000" u="sng" dirty="0">
                <a:latin typeface="Comic Sans MS" panose="030F0702030302020204" pitchFamily="66" charset="0"/>
              </a:rPr>
              <a:t>cytoplasm</a:t>
            </a:r>
            <a:endParaRPr lang="en-US" altLang="en-US" sz="2000" dirty="0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altLang="en-US" sz="2000" dirty="0">
                <a:latin typeface="Comic Sans MS" panose="030F0702030302020204" pitchFamily="66" charset="0"/>
              </a:rPr>
              <a:t>All chemical reactions take place in the cytoplasm </a:t>
            </a:r>
          </a:p>
          <a:p>
            <a:pPr>
              <a:spcBef>
                <a:spcPct val="50000"/>
              </a:spcBef>
              <a:defRPr/>
            </a:pPr>
            <a:endParaRPr lang="en-US" altLang="en-US" sz="2000" dirty="0">
              <a:latin typeface="Comic Sans MS" panose="030F0702030302020204" pitchFamily="66" charset="0"/>
            </a:endParaRPr>
          </a:p>
        </p:txBody>
      </p:sp>
      <p:sp>
        <p:nvSpPr>
          <p:cNvPr id="23557" name="Line 13"/>
          <p:cNvSpPr>
            <a:spLocks noChangeShapeType="1"/>
          </p:cNvSpPr>
          <p:nvPr/>
        </p:nvSpPr>
        <p:spPr bwMode="auto">
          <a:xfrm>
            <a:off x="5461000" y="1862138"/>
            <a:ext cx="0" cy="46482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46" y="1995488"/>
            <a:ext cx="5391150" cy="436245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563687" y="2780928"/>
            <a:ext cx="1439863" cy="5048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zoom dir="in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u="sng">
                <a:latin typeface="Comic Sans MS" panose="030F0702030302020204" pitchFamily="66" charset="0"/>
              </a:rPr>
              <a:t>Nucleus</a:t>
            </a:r>
          </a:p>
        </p:txBody>
      </p:sp>
      <p:pic>
        <p:nvPicPr>
          <p:cNvPr id="24579" name="Picture 1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4000500"/>
            <a:ext cx="0" cy="1588"/>
          </a:xfrm>
          <a:noFill/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5543550" y="1557338"/>
            <a:ext cx="3492500" cy="470852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altLang="en-US" sz="2000" b="1" u="sng" dirty="0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en-US" sz="2000" b="1" u="sng" dirty="0">
                <a:latin typeface="Comic Sans MS" panose="030F0702030302020204" pitchFamily="66" charset="0"/>
              </a:rPr>
              <a:t>Structure</a:t>
            </a:r>
            <a:r>
              <a:rPr lang="en-US" altLang="en-US" sz="2000" u="sng" dirty="0">
                <a:latin typeface="Comic Sans MS" panose="030F0702030302020204" pitchFamily="66" charset="0"/>
              </a:rPr>
              <a:t>: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GB" altLang="en-US" sz="2000" dirty="0">
                <a:latin typeface="Comic Sans MS" panose="030F0702030302020204" pitchFamily="66" charset="0"/>
              </a:rPr>
              <a:t>The location of cell’s genetic material (DNA)</a:t>
            </a:r>
            <a:endParaRPr lang="en-GB" altLang="en-US" sz="2000" dirty="0">
              <a:solidFill>
                <a:srgbClr val="000066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altLang="en-US" sz="2000" dirty="0">
                <a:latin typeface="Comic Sans MS" panose="030F0702030302020204" pitchFamily="66" charset="0"/>
              </a:rPr>
              <a:t>Usually round/oval</a:t>
            </a:r>
          </a:p>
          <a:p>
            <a:pPr>
              <a:spcBef>
                <a:spcPct val="50000"/>
              </a:spcBef>
              <a:defRPr/>
            </a:pPr>
            <a:endParaRPr lang="en-US" altLang="en-US" sz="2000" dirty="0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en-US" sz="2000" b="1" u="sng" dirty="0">
                <a:latin typeface="Comic Sans MS" panose="030F0702030302020204" pitchFamily="66" charset="0"/>
              </a:rPr>
              <a:t>Function (job):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2000" dirty="0">
                <a:latin typeface="Comic Sans MS" panose="030F0702030302020204" pitchFamily="66" charset="0"/>
              </a:rPr>
              <a:t>Controls all the cell activities.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2000" dirty="0">
                <a:latin typeface="Comic Sans MS" panose="030F0702030302020204" pitchFamily="66" charset="0"/>
              </a:rPr>
              <a:t> “</a:t>
            </a:r>
            <a:r>
              <a:rPr lang="en-US" altLang="en-US" sz="2000" u="sng" dirty="0">
                <a:latin typeface="Comic Sans MS" panose="030F0702030302020204" pitchFamily="66" charset="0"/>
              </a:rPr>
              <a:t>Control center of cell”</a:t>
            </a:r>
          </a:p>
          <a:p>
            <a:pPr>
              <a:spcBef>
                <a:spcPct val="50000"/>
              </a:spcBef>
              <a:defRPr/>
            </a:pPr>
            <a:endParaRPr lang="en-US" altLang="en-US" sz="2000" dirty="0">
              <a:latin typeface="Comic Sans MS" panose="030F0702030302020204" pitchFamily="66" charset="0"/>
            </a:endParaRPr>
          </a:p>
        </p:txBody>
      </p:sp>
      <p:sp>
        <p:nvSpPr>
          <p:cNvPr id="24581" name="Line 13"/>
          <p:cNvSpPr>
            <a:spLocks noChangeShapeType="1"/>
          </p:cNvSpPr>
          <p:nvPr/>
        </p:nvSpPr>
        <p:spPr bwMode="auto">
          <a:xfrm>
            <a:off x="5461000" y="1862138"/>
            <a:ext cx="0" cy="46482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2090886"/>
            <a:ext cx="5391150" cy="436245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691680" y="3658827"/>
            <a:ext cx="1092676" cy="5048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zoom dir="in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u="sng" dirty="0">
                <a:latin typeface="Comic Sans MS" panose="030F0702030302020204" pitchFamily="66" charset="0"/>
              </a:rPr>
              <a:t>Mitochondria</a:t>
            </a:r>
            <a:br>
              <a:rPr lang="en-US" altLang="en-US" b="1" u="sng" dirty="0">
                <a:latin typeface="Comic Sans MS" panose="030F0702030302020204" pitchFamily="66" charset="0"/>
              </a:rPr>
            </a:br>
            <a:endParaRPr lang="en-US" altLang="en-US" b="1" u="sng" dirty="0">
              <a:latin typeface="Comic Sans MS" panose="030F0702030302020204" pitchFamily="66" charset="0"/>
            </a:endParaRPr>
          </a:p>
        </p:txBody>
      </p:sp>
      <p:pic>
        <p:nvPicPr>
          <p:cNvPr id="24579" name="Picture 1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4000500"/>
            <a:ext cx="0" cy="1588"/>
          </a:xfrm>
          <a:noFill/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5508104" y="1338232"/>
            <a:ext cx="3492500" cy="532453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2000" b="1" u="sng" dirty="0">
                <a:latin typeface="Comic Sans MS" panose="030F0702030302020204" pitchFamily="66" charset="0"/>
              </a:rPr>
              <a:t>Structure</a:t>
            </a:r>
            <a:r>
              <a:rPr lang="en-US" altLang="en-US" sz="2000" u="sng" dirty="0">
                <a:latin typeface="Comic Sans MS" panose="030F0702030302020204" pitchFamily="66" charset="0"/>
              </a:rPr>
              <a:t>: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altLang="en-US" sz="2000" dirty="0">
                <a:latin typeface="Comic Sans MS" panose="030F0702030302020204" pitchFamily="66" charset="0"/>
              </a:rPr>
              <a:t>Mitochondria are membrane-bound cell organelles 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2000" dirty="0">
                <a:latin typeface="Comic Sans MS" panose="030F0702030302020204" pitchFamily="66" charset="0"/>
              </a:rPr>
              <a:t>(mitochondrion, singular)</a:t>
            </a:r>
          </a:p>
          <a:p>
            <a:pPr>
              <a:spcBef>
                <a:spcPct val="50000"/>
              </a:spcBef>
              <a:defRPr/>
            </a:pPr>
            <a:endParaRPr lang="en-US" altLang="en-US" sz="2000" dirty="0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en-US" sz="2000" b="1" u="sng" dirty="0">
                <a:latin typeface="Comic Sans MS" panose="030F0702030302020204" pitchFamily="66" charset="0"/>
              </a:rPr>
              <a:t>Function (job):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2000" dirty="0">
                <a:latin typeface="Comic Sans MS" panose="030F0702030302020204" pitchFamily="66" charset="0"/>
              </a:rPr>
              <a:t>Perform cellular respiration. This means it takes in nutrients from the cell, breaks it down and turns it into energy.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2000" u="sng" dirty="0">
                <a:latin typeface="Comic Sans MS" panose="030F0702030302020204" pitchFamily="66" charset="0"/>
              </a:rPr>
              <a:t>“The powerhouse of the cell”</a:t>
            </a:r>
          </a:p>
        </p:txBody>
      </p:sp>
      <p:sp>
        <p:nvSpPr>
          <p:cNvPr id="24581" name="Line 13"/>
          <p:cNvSpPr>
            <a:spLocks noChangeShapeType="1"/>
          </p:cNvSpPr>
          <p:nvPr/>
        </p:nvSpPr>
        <p:spPr bwMode="auto">
          <a:xfrm>
            <a:off x="5461000" y="1862138"/>
            <a:ext cx="0" cy="46482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0" y="1905048"/>
            <a:ext cx="5391150" cy="436245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607678" y="4509120"/>
            <a:ext cx="1439863" cy="5048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2765425" y="4509120"/>
            <a:ext cx="252028" cy="6047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1403648" y="4509120"/>
            <a:ext cx="360040" cy="6047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639977" y="4569592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5">
                    <a:lumMod val="75000"/>
                  </a:schemeClr>
                </a:solidFill>
              </a:rPr>
              <a:t>mitochondria</a:t>
            </a:r>
          </a:p>
        </p:txBody>
      </p:sp>
    </p:spTree>
    <p:extLst>
      <p:ext uri="{BB962C8B-B14F-4D97-AF65-F5344CB8AC3E}">
        <p14:creationId xmlns:p14="http://schemas.microsoft.com/office/powerpoint/2010/main" val="2061196839"/>
      </p:ext>
    </p:extLst>
  </p:cSld>
  <p:clrMapOvr>
    <a:masterClrMapping/>
  </p:clrMapOvr>
  <p:transition>
    <p:zoom dir="in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620688"/>
            <a:ext cx="7886700" cy="1325562"/>
          </a:xfrm>
        </p:spPr>
        <p:txBody>
          <a:bodyPr/>
          <a:lstStyle/>
          <a:p>
            <a:pPr eaLnBrk="1" hangingPunct="1"/>
            <a:r>
              <a:rPr lang="en-US" altLang="en-US" b="1" u="sng">
                <a:latin typeface="Comic Sans MS" panose="030F0702030302020204" pitchFamily="66" charset="0"/>
              </a:rPr>
              <a:t>Chloroplast</a:t>
            </a:r>
            <a:r>
              <a:rPr lang="en-US" altLang="en-US" sz="2000" b="1" u="sng">
                <a:latin typeface="Comic Sans MS" panose="030F0702030302020204" pitchFamily="66" charset="0"/>
              </a:rPr>
              <a:t>(</a:t>
            </a:r>
            <a:r>
              <a:rPr lang="en-US" altLang="en-US" sz="2000" b="1">
                <a:solidFill>
                  <a:srgbClr val="FF0000"/>
                </a:solidFill>
                <a:latin typeface="Comic Sans MS" panose="030F0702030302020204" pitchFamily="66" charset="0"/>
              </a:rPr>
              <a:t>ONLY IN PLANTS</a:t>
            </a:r>
            <a:r>
              <a:rPr lang="en-US" altLang="en-US" sz="2000" b="1">
                <a:latin typeface="Comic Sans MS" panose="030F0702030302020204" pitchFamily="66" charset="0"/>
              </a:rPr>
              <a:t>)</a:t>
            </a:r>
            <a:endParaRPr lang="en-US" altLang="en-US" sz="2000" b="1" u="sng">
              <a:latin typeface="Comic Sans MS" panose="030F0702030302020204" pitchFamily="66" charset="0"/>
            </a:endParaRPr>
          </a:p>
        </p:txBody>
      </p:sp>
      <p:pic>
        <p:nvPicPr>
          <p:cNvPr id="25603" name="Picture 1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4000500"/>
            <a:ext cx="0" cy="1588"/>
          </a:xfrm>
          <a:noFill/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5543550" y="765175"/>
            <a:ext cx="3492500" cy="593883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altLang="en-US" sz="2000" b="1" u="sng" dirty="0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en-US" sz="2000" b="1" u="sng" dirty="0">
                <a:latin typeface="Comic Sans MS" panose="030F0702030302020204" pitchFamily="66" charset="0"/>
              </a:rPr>
              <a:t>Structure</a:t>
            </a:r>
            <a:r>
              <a:rPr lang="en-US" altLang="en-US" sz="2000" u="sng" dirty="0">
                <a:latin typeface="Comic Sans MS" panose="030F0702030302020204" pitchFamily="66" charset="0"/>
              </a:rPr>
              <a:t>: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altLang="en-US" sz="2000" dirty="0">
                <a:latin typeface="Comic Sans MS" panose="030F0702030302020204" pitchFamily="66" charset="0"/>
              </a:rPr>
              <a:t>Green, oval-shaped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altLang="en-US" sz="2000" dirty="0">
                <a:latin typeface="Comic Sans MS" panose="030F0702030302020204" pitchFamily="66" charset="0"/>
              </a:rPr>
              <a:t>Contains green pigment called </a:t>
            </a:r>
            <a:r>
              <a:rPr lang="en-US" altLang="en-US" sz="2000" u="sng" dirty="0">
                <a:latin typeface="Comic Sans MS" panose="030F0702030302020204" pitchFamily="66" charset="0"/>
              </a:rPr>
              <a:t>chlorophyll </a:t>
            </a:r>
            <a:r>
              <a:rPr lang="en-US" altLang="en-US" sz="2000" dirty="0">
                <a:latin typeface="Comic Sans MS" panose="030F0702030302020204" pitchFamily="66" charset="0"/>
              </a:rPr>
              <a:t>that absorbs the sunlight energy.</a:t>
            </a:r>
          </a:p>
          <a:p>
            <a:pPr>
              <a:spcBef>
                <a:spcPct val="50000"/>
              </a:spcBef>
              <a:defRPr/>
            </a:pPr>
            <a:endParaRPr lang="en-US" altLang="en-US" sz="2000" dirty="0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en-US" sz="2000" b="1" u="sng" dirty="0">
                <a:latin typeface="Comic Sans MS" panose="030F0702030302020204" pitchFamily="66" charset="0"/>
              </a:rPr>
              <a:t>Function (job):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altLang="en-US" sz="2000" dirty="0">
                <a:latin typeface="Comic Sans MS" panose="030F0702030302020204" pitchFamily="66" charset="0"/>
              </a:rPr>
              <a:t>Site of </a:t>
            </a:r>
            <a:r>
              <a:rPr lang="en-US" altLang="en-US" sz="2000" u="sng" dirty="0">
                <a:latin typeface="Comic Sans MS" panose="030F0702030302020204" pitchFamily="66" charset="0"/>
              </a:rPr>
              <a:t>photosynthesis</a:t>
            </a:r>
            <a:endParaRPr lang="en-US" altLang="en-US" sz="2000" b="1" dirty="0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en-US" sz="2000" dirty="0">
                <a:latin typeface="Comic Sans MS" panose="030F0702030302020204" pitchFamily="66" charset="0"/>
              </a:rPr>
              <a:t>Traps the sun’s energy which is used to convert CO</a:t>
            </a:r>
            <a:r>
              <a:rPr lang="en-US" altLang="en-US" sz="1400" dirty="0">
                <a:latin typeface="Comic Sans MS" panose="030F0702030302020204" pitchFamily="66" charset="0"/>
              </a:rPr>
              <a:t>2</a:t>
            </a:r>
            <a:r>
              <a:rPr lang="en-US" altLang="en-US" sz="2000" dirty="0">
                <a:latin typeface="Comic Sans MS" panose="030F0702030302020204" pitchFamily="66" charset="0"/>
              </a:rPr>
              <a:t> and water into </a:t>
            </a:r>
            <a:r>
              <a:rPr lang="en-US" altLang="en-US" sz="2000" u="sng" dirty="0">
                <a:latin typeface="Comic Sans MS" panose="030F0702030302020204" pitchFamily="66" charset="0"/>
              </a:rPr>
              <a:t>glucose and O</a:t>
            </a:r>
            <a:r>
              <a:rPr lang="en-US" altLang="en-US" sz="1400" u="sng" dirty="0">
                <a:latin typeface="Comic Sans MS" panose="030F0702030302020204" pitchFamily="66" charset="0"/>
              </a:rPr>
              <a:t>2.</a:t>
            </a:r>
            <a:endParaRPr lang="en-US" altLang="en-US" sz="1400" dirty="0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defRPr/>
            </a:pPr>
            <a:endParaRPr lang="en-US" altLang="en-US" sz="2000" dirty="0">
              <a:latin typeface="Comic Sans MS" panose="030F0702030302020204" pitchFamily="66" charset="0"/>
            </a:endParaRPr>
          </a:p>
        </p:txBody>
      </p:sp>
      <p:sp>
        <p:nvSpPr>
          <p:cNvPr id="25605" name="Line 13"/>
          <p:cNvSpPr>
            <a:spLocks noChangeShapeType="1"/>
          </p:cNvSpPr>
          <p:nvPr/>
        </p:nvSpPr>
        <p:spPr bwMode="auto">
          <a:xfrm>
            <a:off x="5461000" y="1862138"/>
            <a:ext cx="0" cy="46482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46" y="2204864"/>
            <a:ext cx="5391150" cy="436245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379912" y="4484601"/>
            <a:ext cx="1081088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zoom dir="in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50702"/>
            <a:ext cx="7886701" cy="829096"/>
          </a:xfrm>
        </p:spPr>
        <p:txBody>
          <a:bodyPr/>
          <a:lstStyle/>
          <a:p>
            <a:pPr eaLnBrk="1" hangingPunct="1"/>
            <a:r>
              <a:rPr lang="en-US" altLang="en-US" b="1" u="sng" dirty="0">
                <a:latin typeface="Comic Sans MS" panose="030F0702030302020204" pitchFamily="66" charset="0"/>
              </a:rPr>
              <a:t>Large vacuole</a:t>
            </a:r>
            <a:r>
              <a:rPr lang="en-US" altLang="en-US" sz="3600" b="1" u="sng" dirty="0">
                <a:latin typeface="Comic Sans MS" panose="030F0702030302020204" pitchFamily="66" charset="0"/>
              </a:rPr>
              <a:t> </a:t>
            </a:r>
            <a:r>
              <a:rPr lang="en-US" altLang="en-US" sz="2000" b="1" u="sng" dirty="0">
                <a:latin typeface="Comic Sans MS" panose="030F0702030302020204" pitchFamily="66" charset="0"/>
              </a:rPr>
              <a:t>(</a:t>
            </a:r>
            <a:r>
              <a:rPr lang="en-US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ONLY IN PLANTS</a:t>
            </a:r>
            <a:r>
              <a:rPr lang="en-US" altLang="en-US" sz="2000" b="1" dirty="0">
                <a:latin typeface="Comic Sans MS" panose="030F0702030302020204" pitchFamily="66" charset="0"/>
              </a:rPr>
              <a:t>)</a:t>
            </a:r>
            <a:endParaRPr lang="en-US" altLang="en-US" sz="2000" b="1" u="sng" dirty="0">
              <a:latin typeface="Comic Sans MS" panose="030F0702030302020204" pitchFamily="66" charset="0"/>
            </a:endParaRPr>
          </a:p>
        </p:txBody>
      </p:sp>
      <p:pic>
        <p:nvPicPr>
          <p:cNvPr id="27651" name="Picture 1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4000500"/>
            <a:ext cx="0" cy="1588"/>
          </a:xfrm>
          <a:noFill/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5580063" y="114300"/>
            <a:ext cx="3492500" cy="655478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altLang="en-US" sz="2000" b="1" u="sng" dirty="0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en-US" sz="2000" b="1" u="sng" dirty="0">
                <a:latin typeface="Comic Sans MS" panose="030F0702030302020204" pitchFamily="66" charset="0"/>
              </a:rPr>
              <a:t>Structure</a:t>
            </a:r>
            <a:r>
              <a:rPr lang="en-US" altLang="en-US" sz="2000" u="sng" dirty="0">
                <a:latin typeface="Comic Sans MS" panose="030F0702030302020204" pitchFamily="66" charset="0"/>
              </a:rPr>
              <a:t>: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altLang="en-US" sz="2000" dirty="0">
                <a:latin typeface="Comic Sans MS" panose="030F0702030302020204" pitchFamily="66" charset="0"/>
              </a:rPr>
              <a:t>Fluid-filled sac that floats in the cytoplasm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altLang="en-US" sz="2000" dirty="0">
                <a:latin typeface="Comic Sans MS" panose="030F0702030302020204" pitchFamily="66" charset="0"/>
              </a:rPr>
              <a:t>The large vacuole in </a:t>
            </a:r>
            <a:r>
              <a:rPr lang="en-US" altLang="en-US" sz="2000" u="sng" dirty="0">
                <a:latin typeface="Comic Sans MS" panose="030F0702030302020204" pitchFamily="66" charset="0"/>
              </a:rPr>
              <a:t>plants </a:t>
            </a:r>
            <a:r>
              <a:rPr lang="en-US" altLang="en-US" sz="2000" dirty="0">
                <a:latin typeface="Comic Sans MS" panose="030F0702030302020204" pitchFamily="66" charset="0"/>
              </a:rPr>
              <a:t>is filled with a liquid called </a:t>
            </a:r>
            <a:r>
              <a:rPr lang="en-US" altLang="en-US" sz="2000" u="sng" dirty="0">
                <a:latin typeface="Comic Sans MS" panose="030F0702030302020204" pitchFamily="66" charset="0"/>
              </a:rPr>
              <a:t>cell sap. </a:t>
            </a:r>
            <a:r>
              <a:rPr lang="en-US" altLang="en-US" sz="2000" dirty="0">
                <a:latin typeface="Comic Sans MS" panose="030F0702030302020204" pitchFamily="66" charset="0"/>
              </a:rPr>
              <a:t>It contains dissolved sugar and salts.</a:t>
            </a:r>
          </a:p>
          <a:p>
            <a:pPr>
              <a:spcBef>
                <a:spcPct val="50000"/>
              </a:spcBef>
              <a:defRPr/>
            </a:pPr>
            <a:endParaRPr lang="en-US" altLang="en-US" sz="2000" dirty="0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en-US" sz="2000" b="1" u="sng" dirty="0">
                <a:latin typeface="Comic Sans MS" panose="030F0702030302020204" pitchFamily="66" charset="0"/>
              </a:rPr>
              <a:t>Function (job):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altLang="en-US" sz="2000" u="sng" dirty="0">
                <a:latin typeface="Comic Sans MS" panose="030F0702030302020204" pitchFamily="66" charset="0"/>
              </a:rPr>
              <a:t>Stores</a:t>
            </a:r>
            <a:r>
              <a:rPr lang="en-US" altLang="en-US" sz="2000" dirty="0">
                <a:latin typeface="Comic Sans MS" panose="030F0702030302020204" pitchFamily="66" charset="0"/>
              </a:rPr>
              <a:t> water, food materials and waste products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altLang="en-US" sz="2000" dirty="0">
                <a:latin typeface="Comic Sans MS" panose="030F0702030302020204" pitchFamily="66" charset="0"/>
              </a:rPr>
              <a:t>Plant cells contain a large central vacuole - filled with water - helps give </a:t>
            </a:r>
            <a:r>
              <a:rPr lang="en-US" altLang="en-US" sz="2000" u="sng" dirty="0">
                <a:latin typeface="Comic Sans MS" panose="030F0702030302020204" pitchFamily="66" charset="0"/>
              </a:rPr>
              <a:t>shape</a:t>
            </a:r>
          </a:p>
          <a:p>
            <a:pPr>
              <a:spcBef>
                <a:spcPct val="50000"/>
              </a:spcBef>
              <a:defRPr/>
            </a:pPr>
            <a:endParaRPr lang="en-US" altLang="en-US" sz="2000" dirty="0">
              <a:latin typeface="Comic Sans MS" panose="030F0702030302020204" pitchFamily="66" charset="0"/>
            </a:endParaRPr>
          </a:p>
        </p:txBody>
      </p:sp>
      <p:sp>
        <p:nvSpPr>
          <p:cNvPr id="27653" name="Line 13"/>
          <p:cNvSpPr>
            <a:spLocks noChangeShapeType="1"/>
          </p:cNvSpPr>
          <p:nvPr/>
        </p:nvSpPr>
        <p:spPr bwMode="auto">
          <a:xfrm>
            <a:off x="5461000" y="1862138"/>
            <a:ext cx="0" cy="46482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6" name="TextBox 3"/>
          <p:cNvSpPr txBox="1">
            <a:spLocks noChangeArrowheads="1"/>
          </p:cNvSpPr>
          <p:nvPr/>
        </p:nvSpPr>
        <p:spPr bwMode="auto">
          <a:xfrm>
            <a:off x="434106" y="958157"/>
            <a:ext cx="4397375" cy="1201737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r>
              <a:rPr lang="en-US" altLang="en-US" dirty="0"/>
              <a:t>In animal cells vacuoles are small in size, Whereas in </a:t>
            </a:r>
            <a:r>
              <a:rPr lang="en-US" altLang="en-US" u="sng" dirty="0"/>
              <a:t>plant</a:t>
            </a:r>
            <a:r>
              <a:rPr lang="en-US" altLang="en-US" dirty="0"/>
              <a:t> cells, vacuoles are </a:t>
            </a:r>
            <a:r>
              <a:rPr lang="en-US" altLang="en-US" u="sng" dirty="0"/>
              <a:t>large</a:t>
            </a:r>
            <a:r>
              <a:rPr lang="en-US" altLang="en-US" dirty="0"/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2162894"/>
            <a:ext cx="5391150" cy="436245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298875" y="5085184"/>
            <a:ext cx="1065213" cy="50323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zoom dir="in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u="sng">
                <a:latin typeface="Comic Sans MS" panose="030F0702030302020204" pitchFamily="66" charset="0"/>
              </a:rPr>
              <a:t>Cell wall </a:t>
            </a:r>
            <a:r>
              <a:rPr lang="en-US" altLang="en-US" sz="2000" b="1" u="sng">
                <a:latin typeface="Comic Sans MS" panose="030F0702030302020204" pitchFamily="66" charset="0"/>
              </a:rPr>
              <a:t>(</a:t>
            </a:r>
            <a:r>
              <a:rPr lang="en-US" altLang="en-US" sz="2000" b="1">
                <a:solidFill>
                  <a:srgbClr val="FF0000"/>
                </a:solidFill>
                <a:latin typeface="Comic Sans MS" panose="030F0702030302020204" pitchFamily="66" charset="0"/>
              </a:rPr>
              <a:t>ONLY IN PLANTS</a:t>
            </a:r>
            <a:r>
              <a:rPr lang="en-US" altLang="en-US" sz="2000" b="1">
                <a:latin typeface="Comic Sans MS" panose="030F0702030302020204" pitchFamily="66" charset="0"/>
              </a:rPr>
              <a:t>)</a:t>
            </a:r>
            <a:endParaRPr lang="en-US" altLang="en-US" sz="2000" b="1" u="sng">
              <a:latin typeface="Comic Sans MS" panose="030F0702030302020204" pitchFamily="66" charset="0"/>
            </a:endParaRPr>
          </a:p>
        </p:txBody>
      </p:sp>
      <p:pic>
        <p:nvPicPr>
          <p:cNvPr id="28675" name="Picture 1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4000500"/>
            <a:ext cx="0" cy="1588"/>
          </a:xfrm>
          <a:noFill/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5543550" y="765175"/>
            <a:ext cx="3492500" cy="593883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altLang="en-US" sz="2000" b="1" u="sng" dirty="0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en-US" sz="2000" b="1" u="sng" dirty="0">
                <a:latin typeface="Comic Sans MS" panose="030F0702030302020204" pitchFamily="66" charset="0"/>
              </a:rPr>
              <a:t>Structure</a:t>
            </a:r>
            <a:r>
              <a:rPr lang="en-US" altLang="en-US" sz="2000" u="sng" dirty="0">
                <a:latin typeface="Comic Sans MS" panose="030F0702030302020204" pitchFamily="66" charset="0"/>
              </a:rPr>
              <a:t>: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altLang="en-US" sz="2000" dirty="0">
                <a:latin typeface="Comic Sans MS" panose="030F0702030302020204" pitchFamily="66" charset="0"/>
              </a:rPr>
              <a:t>Strong &amp; rigid layer that surrounds the cell membrane.</a:t>
            </a:r>
            <a:endParaRPr lang="en-US" altLang="en-US" sz="2000" u="sng" dirty="0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defRPr/>
            </a:pPr>
            <a:endParaRPr lang="en-US" altLang="en-US" sz="2000" dirty="0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en-US" sz="2000" b="1" u="sng" dirty="0">
                <a:latin typeface="Comic Sans MS" panose="030F0702030302020204" pitchFamily="66" charset="0"/>
              </a:rPr>
              <a:t>Function (job):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altLang="en-US" sz="2000" dirty="0">
                <a:latin typeface="Comic Sans MS" panose="030F0702030302020204" pitchFamily="66" charset="0"/>
              </a:rPr>
              <a:t>Protects the cell’s contents.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altLang="en-US" sz="2000" dirty="0">
                <a:latin typeface="Comic Sans MS" panose="030F0702030302020204" pitchFamily="66" charset="0"/>
              </a:rPr>
              <a:t>Maintains the shape and structure of the cell.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altLang="en-US" sz="2000" dirty="0">
                <a:latin typeface="Comic Sans MS" panose="030F0702030302020204" pitchFamily="66" charset="0"/>
              </a:rPr>
              <a:t>Prevent damage to the cell caused by excess water intake. </a:t>
            </a:r>
          </a:p>
          <a:p>
            <a:pPr>
              <a:spcBef>
                <a:spcPct val="50000"/>
              </a:spcBef>
              <a:defRPr/>
            </a:pPr>
            <a:endParaRPr lang="en-US" altLang="en-US" sz="2000" dirty="0">
              <a:latin typeface="Comic Sans MS" panose="030F0702030302020204" pitchFamily="66" charset="0"/>
            </a:endParaRPr>
          </a:p>
        </p:txBody>
      </p:sp>
      <p:sp>
        <p:nvSpPr>
          <p:cNvPr id="28677" name="Line 13"/>
          <p:cNvSpPr>
            <a:spLocks noChangeShapeType="1"/>
          </p:cNvSpPr>
          <p:nvPr/>
        </p:nvSpPr>
        <p:spPr bwMode="auto">
          <a:xfrm>
            <a:off x="5461000" y="1862138"/>
            <a:ext cx="0" cy="46482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0" name="TextBox 7"/>
          <p:cNvSpPr txBox="1">
            <a:spLocks noChangeArrowheads="1"/>
          </p:cNvSpPr>
          <p:nvPr/>
        </p:nvSpPr>
        <p:spPr bwMode="auto">
          <a:xfrm>
            <a:off x="382588" y="1446213"/>
            <a:ext cx="4397375" cy="83185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r>
              <a:rPr lang="en-US" altLang="en-US"/>
              <a:t>The plant cell wall is made from cellulose.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2348880"/>
            <a:ext cx="5391150" cy="436245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283968" y="5777508"/>
            <a:ext cx="1136650" cy="5318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zoom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836712"/>
            <a:ext cx="7344816" cy="3888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function of some parts of the microscope:-</a:t>
            </a:r>
            <a:endParaRPr lang="en-US" sz="13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1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3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Eyepiece: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Eyepiece is the lens, present at the top and is used to see the objects under study (the specimen). </a:t>
            </a:r>
          </a:p>
          <a:p>
            <a:endParaRPr lang="en-US" sz="13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Nosepiece: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nosepiece has holders for the different objective lenses. It allows the rotation of the lenses while viewing.</a:t>
            </a:r>
          </a:p>
          <a:p>
            <a:endParaRPr lang="en-US" sz="13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Objective lenses: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Generally, three objective lenses are found on a microscope, the shortest lens is of the lowest power, and the longest lens is a high power lens.</a:t>
            </a:r>
          </a:p>
          <a:p>
            <a:endParaRPr lang="en-US" sz="13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Diaphragm: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Diaphragm helps in controlling the amount of light that is passing through the opening of the stage. </a:t>
            </a:r>
            <a:endParaRPr lang="en-US" sz="13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968323"/>
      </p:ext>
    </p:extLst>
  </p:cSld>
  <p:clrMapOvr>
    <a:masterClrMapping/>
  </p:clrMapOvr>
  <p:transition>
    <p:zoom dir="in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20700" y="620713"/>
            <a:ext cx="8623300" cy="13255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  <a:latin typeface="Comic Sans MS" pitchFamily="66" charset="0"/>
              </a:rPr>
              <a:t>How are plant and animal cells different?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331913" y="2349500"/>
          <a:ext cx="6335712" cy="3070226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3167856">
                  <a:extLst>
                    <a:ext uri="{9D8B030D-6E8A-4147-A177-3AD203B41FA5}">
                      <a16:colId xmlns:a16="http://schemas.microsoft.com/office/drawing/2014/main" val="3069443001"/>
                    </a:ext>
                  </a:extLst>
                </a:gridCol>
                <a:gridCol w="3167856">
                  <a:extLst>
                    <a:ext uri="{9D8B030D-6E8A-4147-A177-3AD203B41FA5}">
                      <a16:colId xmlns:a16="http://schemas.microsoft.com/office/drawing/2014/main" val="600530238"/>
                    </a:ext>
                  </a:extLst>
                </a:gridCol>
              </a:tblGrid>
              <a:tr h="6400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/>
                        <a:t>Animal cells</a:t>
                      </a:r>
                      <a:r>
                        <a:rPr lang="en-US" sz="2400" baseline="0" dirty="0"/>
                        <a:t> </a:t>
                      </a:r>
                      <a:endParaRPr lang="en-US" sz="2400" dirty="0">
                        <a:latin typeface="PalatiaBold"/>
                      </a:endParaRPr>
                    </a:p>
                  </a:txBody>
                  <a:tcPr marL="91426" marR="91426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/>
                        <a:t>Plant cells </a:t>
                      </a:r>
                      <a:endParaRPr lang="en-US" sz="2400" dirty="0">
                        <a:latin typeface="PalatiaBold"/>
                      </a:endParaRPr>
                    </a:p>
                  </a:txBody>
                  <a:tcPr marL="91426" marR="91426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1520100"/>
                  </a:ext>
                </a:extLst>
              </a:tr>
              <a:tr h="8100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/>
                        <a:t>Cell wall absent</a:t>
                      </a:r>
                      <a:endParaRPr lang="en-US" sz="1800" dirty="0">
                        <a:latin typeface="PalatiaBold"/>
                      </a:endParaRPr>
                    </a:p>
                  </a:txBody>
                  <a:tcPr marL="91426" marR="91426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/>
                        <a:t>Cell wall present</a:t>
                      </a:r>
                      <a:endParaRPr lang="en-US" sz="1800" dirty="0">
                        <a:latin typeface="PalatiaBold"/>
                      </a:endParaRPr>
                    </a:p>
                  </a:txBody>
                  <a:tcPr marL="91426" marR="91426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1006025"/>
                  </a:ext>
                </a:extLst>
              </a:tr>
              <a:tr h="8100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/>
                        <a:t>Chloroplasts</a:t>
                      </a:r>
                      <a:r>
                        <a:rPr lang="en-US" sz="1800" baseline="0" dirty="0"/>
                        <a:t> absent </a:t>
                      </a:r>
                      <a:endParaRPr lang="en-US" sz="1800" dirty="0">
                        <a:latin typeface="PalatiaBold"/>
                      </a:endParaRPr>
                    </a:p>
                  </a:txBody>
                  <a:tcPr marL="91426" marR="91426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/>
                        <a:t>Chloroplasts present </a:t>
                      </a:r>
                      <a:endParaRPr lang="en-US" sz="1800" dirty="0">
                        <a:latin typeface="PalatiaBold"/>
                      </a:endParaRPr>
                    </a:p>
                  </a:txBody>
                  <a:tcPr marL="91426" marR="91426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489534"/>
                  </a:ext>
                </a:extLst>
              </a:tr>
              <a:tr h="8100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/>
                        <a:t>Vacuoles are small</a:t>
                      </a:r>
                      <a:endParaRPr lang="en-US" sz="1800" dirty="0">
                        <a:latin typeface="PalatiaBold"/>
                      </a:endParaRPr>
                    </a:p>
                  </a:txBody>
                  <a:tcPr marL="91426" marR="91426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/>
                        <a:t>Large</a:t>
                      </a:r>
                      <a:r>
                        <a:rPr lang="en-US" sz="1800" baseline="0" dirty="0"/>
                        <a:t> sap-filled vacuole</a:t>
                      </a:r>
                      <a:endParaRPr lang="en-US" sz="1800" dirty="0">
                        <a:latin typeface="PalatiaBold"/>
                      </a:endParaRPr>
                    </a:p>
                  </a:txBody>
                  <a:tcPr marL="91426" marR="91426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7789930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zoom dir="in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68313" y="365125"/>
            <a:ext cx="8047037" cy="1325563"/>
          </a:xfrm>
        </p:spPr>
        <p:txBody>
          <a:bodyPr/>
          <a:lstStyle/>
          <a:p>
            <a:pPr eaLnBrk="1" hangingPunct="1"/>
            <a:r>
              <a:rPr lang="en-US" altLang="en-US" b="1" u="sng"/>
              <a:t>Match the organelle to the correct description</a:t>
            </a:r>
          </a:p>
        </p:txBody>
      </p:sp>
      <p:pic>
        <p:nvPicPr>
          <p:cNvPr id="3072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4005263"/>
            <a:ext cx="465772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Box 5"/>
          <p:cNvSpPr txBox="1">
            <a:spLocks noChangeArrowheads="1"/>
          </p:cNvSpPr>
          <p:nvPr/>
        </p:nvSpPr>
        <p:spPr bwMode="auto">
          <a:xfrm>
            <a:off x="468313" y="1689100"/>
            <a:ext cx="8047037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r>
              <a:rPr lang="en-US" altLang="en-US"/>
              <a:t>Which organelle is being described in each statement?</a:t>
            </a:r>
          </a:p>
        </p:txBody>
      </p:sp>
      <p:sp>
        <p:nvSpPr>
          <p:cNvPr id="30725" name="Rectangle 6"/>
          <p:cNvSpPr>
            <a:spLocks noChangeArrowheads="1"/>
          </p:cNvSpPr>
          <p:nvPr/>
        </p:nvSpPr>
        <p:spPr bwMode="auto">
          <a:xfrm>
            <a:off x="788988" y="2846388"/>
            <a:ext cx="7404100" cy="4619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r>
              <a:rPr lang="en-US" altLang="en-US">
                <a:solidFill>
                  <a:srgbClr val="303545"/>
                </a:solidFill>
                <a:latin typeface="hurme_no2-webfont"/>
              </a:rPr>
              <a:t>Absorbs sunlight and turns it into useable energy</a:t>
            </a:r>
            <a:endParaRPr lang="en-US" altLang="en-US"/>
          </a:p>
        </p:txBody>
      </p:sp>
      <p:sp>
        <p:nvSpPr>
          <p:cNvPr id="2" name="Oval 1"/>
          <p:cNvSpPr/>
          <p:nvPr/>
        </p:nvSpPr>
        <p:spPr>
          <a:xfrm>
            <a:off x="3759200" y="5157788"/>
            <a:ext cx="1533525" cy="11509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38835"/>
      </p:ext>
    </p:extLst>
  </p:cSld>
  <p:clrMapOvr>
    <a:masterClrMapping/>
  </p:clrMapOvr>
  <p:transition>
    <p:zoom dir="in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68313" y="365125"/>
            <a:ext cx="8047037" cy="1325563"/>
          </a:xfrm>
        </p:spPr>
        <p:txBody>
          <a:bodyPr/>
          <a:lstStyle/>
          <a:p>
            <a:pPr eaLnBrk="1" hangingPunct="1"/>
            <a:r>
              <a:rPr lang="en-US" altLang="en-US" b="1" u="sng"/>
              <a:t>Match the organelle to the correct description</a:t>
            </a:r>
          </a:p>
        </p:txBody>
      </p:sp>
      <p:pic>
        <p:nvPicPr>
          <p:cNvPr id="3277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663" y="4005263"/>
            <a:ext cx="465772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Box 5"/>
          <p:cNvSpPr txBox="1">
            <a:spLocks noChangeArrowheads="1"/>
          </p:cNvSpPr>
          <p:nvPr/>
        </p:nvSpPr>
        <p:spPr bwMode="auto">
          <a:xfrm>
            <a:off x="468313" y="1689100"/>
            <a:ext cx="8047037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r>
              <a:rPr lang="en-US" altLang="en-US"/>
              <a:t>Which organelle is being described in each statement?</a:t>
            </a:r>
          </a:p>
        </p:txBody>
      </p:sp>
      <p:sp>
        <p:nvSpPr>
          <p:cNvPr id="32773" name="Rectangle 6"/>
          <p:cNvSpPr>
            <a:spLocks noChangeArrowheads="1"/>
          </p:cNvSpPr>
          <p:nvPr/>
        </p:nvSpPr>
        <p:spPr bwMode="auto">
          <a:xfrm>
            <a:off x="788988" y="2636838"/>
            <a:ext cx="7404100" cy="8318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r>
              <a:rPr lang="en-US" altLang="en-US"/>
              <a:t>Stores water; food and wastes for cell. Very large in plant cells.</a:t>
            </a:r>
          </a:p>
        </p:txBody>
      </p:sp>
      <p:sp>
        <p:nvSpPr>
          <p:cNvPr id="6" name="Oval 5"/>
          <p:cNvSpPr/>
          <p:nvPr/>
        </p:nvSpPr>
        <p:spPr>
          <a:xfrm>
            <a:off x="5343525" y="5157788"/>
            <a:ext cx="1531938" cy="11509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609011"/>
      </p:ext>
    </p:extLst>
  </p:cSld>
  <p:clrMapOvr>
    <a:masterClrMapping/>
  </p:clrMapOvr>
  <p:transition>
    <p:zoom dir="in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68313" y="365125"/>
            <a:ext cx="8047037" cy="1325563"/>
          </a:xfrm>
        </p:spPr>
        <p:txBody>
          <a:bodyPr/>
          <a:lstStyle/>
          <a:p>
            <a:pPr eaLnBrk="1" hangingPunct="1"/>
            <a:r>
              <a:rPr lang="en-US" altLang="en-US" b="1" u="sng"/>
              <a:t>Match the organelle to the correct description</a:t>
            </a:r>
          </a:p>
        </p:txBody>
      </p:sp>
      <p:pic>
        <p:nvPicPr>
          <p:cNvPr id="3481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4005263"/>
            <a:ext cx="465772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Box 5"/>
          <p:cNvSpPr txBox="1">
            <a:spLocks noChangeArrowheads="1"/>
          </p:cNvSpPr>
          <p:nvPr/>
        </p:nvSpPr>
        <p:spPr bwMode="auto">
          <a:xfrm>
            <a:off x="468313" y="1689100"/>
            <a:ext cx="8047037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r>
              <a:rPr lang="en-US" altLang="en-US"/>
              <a:t>Which organelle is being described in each statement?</a:t>
            </a:r>
          </a:p>
        </p:txBody>
      </p:sp>
      <p:sp>
        <p:nvSpPr>
          <p:cNvPr id="34821" name="Rectangle 6"/>
          <p:cNvSpPr>
            <a:spLocks noChangeArrowheads="1"/>
          </p:cNvSpPr>
          <p:nvPr/>
        </p:nvSpPr>
        <p:spPr bwMode="auto">
          <a:xfrm>
            <a:off x="2484438" y="2784475"/>
            <a:ext cx="3638550" cy="4603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r>
              <a:rPr lang="en-US" altLang="en-US" dirty="0"/>
              <a:t>Controls all cell activities</a:t>
            </a:r>
          </a:p>
        </p:txBody>
      </p:sp>
      <p:sp>
        <p:nvSpPr>
          <p:cNvPr id="6" name="Oval 5"/>
          <p:cNvSpPr/>
          <p:nvPr/>
        </p:nvSpPr>
        <p:spPr>
          <a:xfrm>
            <a:off x="2390775" y="5084763"/>
            <a:ext cx="1533525" cy="11525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10166"/>
      </p:ext>
    </p:extLst>
  </p:cSld>
  <p:clrMapOvr>
    <a:masterClrMapping/>
  </p:clrMapOvr>
  <p:transition>
    <p:zoom dir="in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468313" y="365125"/>
            <a:ext cx="8047037" cy="1325563"/>
          </a:xfrm>
        </p:spPr>
        <p:txBody>
          <a:bodyPr/>
          <a:lstStyle/>
          <a:p>
            <a:pPr eaLnBrk="1" hangingPunct="1"/>
            <a:r>
              <a:rPr lang="en-US" altLang="en-US" b="1" u="sng"/>
              <a:t>Match the organelle to the correct description</a:t>
            </a:r>
          </a:p>
        </p:txBody>
      </p:sp>
      <p:pic>
        <p:nvPicPr>
          <p:cNvPr id="3686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4005263"/>
            <a:ext cx="465772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TextBox 5"/>
          <p:cNvSpPr txBox="1">
            <a:spLocks noChangeArrowheads="1"/>
          </p:cNvSpPr>
          <p:nvPr/>
        </p:nvSpPr>
        <p:spPr bwMode="auto">
          <a:xfrm>
            <a:off x="468313" y="1689100"/>
            <a:ext cx="8047037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r>
              <a:rPr lang="en-US" altLang="en-US"/>
              <a:t>Which organelle is being described in each statement?</a:t>
            </a:r>
          </a:p>
        </p:txBody>
      </p:sp>
      <p:sp>
        <p:nvSpPr>
          <p:cNvPr id="36869" name="Rectangle 6"/>
          <p:cNvSpPr>
            <a:spLocks noChangeArrowheads="1"/>
          </p:cNvSpPr>
          <p:nvPr/>
        </p:nvSpPr>
        <p:spPr bwMode="auto">
          <a:xfrm>
            <a:off x="788988" y="2636838"/>
            <a:ext cx="7404100" cy="8318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r>
              <a:rPr lang="en-US" altLang="en-US"/>
              <a:t>Semi-fluid substance inside cell where reactions take place; helps to support organelles</a:t>
            </a:r>
          </a:p>
        </p:txBody>
      </p:sp>
      <p:sp>
        <p:nvSpPr>
          <p:cNvPr id="6" name="Oval 5"/>
          <p:cNvSpPr/>
          <p:nvPr/>
        </p:nvSpPr>
        <p:spPr>
          <a:xfrm>
            <a:off x="5414963" y="3933825"/>
            <a:ext cx="1533525" cy="1295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738346"/>
      </p:ext>
    </p:extLst>
  </p:cSld>
  <p:clrMapOvr>
    <a:masterClrMapping/>
  </p:clrMapOvr>
  <p:transition>
    <p:zoom dir="in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468313" y="365125"/>
            <a:ext cx="8047037" cy="1325563"/>
          </a:xfrm>
        </p:spPr>
        <p:txBody>
          <a:bodyPr/>
          <a:lstStyle/>
          <a:p>
            <a:pPr eaLnBrk="1" hangingPunct="1"/>
            <a:r>
              <a:rPr lang="en-US" altLang="en-US" b="1" u="sng"/>
              <a:t>Match the organelle to the correct description</a:t>
            </a:r>
          </a:p>
        </p:txBody>
      </p:sp>
      <p:pic>
        <p:nvPicPr>
          <p:cNvPr id="3891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4005263"/>
            <a:ext cx="465772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extBox 5"/>
          <p:cNvSpPr txBox="1">
            <a:spLocks noChangeArrowheads="1"/>
          </p:cNvSpPr>
          <p:nvPr/>
        </p:nvSpPr>
        <p:spPr bwMode="auto">
          <a:xfrm>
            <a:off x="468313" y="1689100"/>
            <a:ext cx="8047037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r>
              <a:rPr lang="en-US" altLang="en-US"/>
              <a:t>Which organelle is being described in each statement?</a:t>
            </a:r>
          </a:p>
        </p:txBody>
      </p:sp>
      <p:sp>
        <p:nvSpPr>
          <p:cNvPr id="38917" name="Rectangle 6"/>
          <p:cNvSpPr>
            <a:spLocks noChangeArrowheads="1"/>
          </p:cNvSpPr>
          <p:nvPr/>
        </p:nvSpPr>
        <p:spPr bwMode="auto">
          <a:xfrm>
            <a:off x="1692275" y="2784475"/>
            <a:ext cx="5942013" cy="4603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r>
              <a:rPr lang="en-US" altLang="en-US"/>
              <a:t>Controls what enters and leaves the cell</a:t>
            </a:r>
          </a:p>
        </p:txBody>
      </p:sp>
      <p:sp>
        <p:nvSpPr>
          <p:cNvPr id="6" name="Oval 5"/>
          <p:cNvSpPr/>
          <p:nvPr/>
        </p:nvSpPr>
        <p:spPr>
          <a:xfrm>
            <a:off x="3708400" y="3860800"/>
            <a:ext cx="1820863" cy="14398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829054"/>
      </p:ext>
    </p:extLst>
  </p:cSld>
  <p:clrMapOvr>
    <a:masterClrMapping/>
  </p:clrMapOvr>
  <p:transition>
    <p:zoom dir="in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68313" y="365125"/>
            <a:ext cx="8047037" cy="1325563"/>
          </a:xfrm>
        </p:spPr>
        <p:txBody>
          <a:bodyPr/>
          <a:lstStyle/>
          <a:p>
            <a:pPr eaLnBrk="1" hangingPunct="1"/>
            <a:r>
              <a:rPr lang="en-US" altLang="en-US" b="1" u="sng"/>
              <a:t>Match the organelle to the correct description</a:t>
            </a:r>
          </a:p>
        </p:txBody>
      </p:sp>
      <p:pic>
        <p:nvPicPr>
          <p:cNvPr id="4096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4005263"/>
            <a:ext cx="465772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TextBox 5"/>
          <p:cNvSpPr txBox="1">
            <a:spLocks noChangeArrowheads="1"/>
          </p:cNvSpPr>
          <p:nvPr/>
        </p:nvSpPr>
        <p:spPr bwMode="auto">
          <a:xfrm>
            <a:off x="468313" y="1689100"/>
            <a:ext cx="8047037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r>
              <a:rPr lang="en-US" altLang="en-US"/>
              <a:t>Which organelle is being described in each statement?</a:t>
            </a:r>
          </a:p>
        </p:txBody>
      </p:sp>
      <p:sp>
        <p:nvSpPr>
          <p:cNvPr id="40965" name="Rectangle 6"/>
          <p:cNvSpPr>
            <a:spLocks noChangeArrowheads="1"/>
          </p:cNvSpPr>
          <p:nvPr/>
        </p:nvSpPr>
        <p:spPr bwMode="auto">
          <a:xfrm>
            <a:off x="1692275" y="2784475"/>
            <a:ext cx="5942013" cy="8302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r>
              <a:rPr lang="en-US" altLang="en-US"/>
              <a:t>Made up of cellulose in plants; outer structural support for plant cells.</a:t>
            </a:r>
          </a:p>
        </p:txBody>
      </p:sp>
      <p:sp>
        <p:nvSpPr>
          <p:cNvPr id="6" name="Oval 5"/>
          <p:cNvSpPr/>
          <p:nvPr/>
        </p:nvSpPr>
        <p:spPr>
          <a:xfrm>
            <a:off x="2339975" y="3860800"/>
            <a:ext cx="1533525" cy="12969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45214"/>
      </p:ext>
    </p:extLst>
  </p:cSld>
  <p:clrMapOvr>
    <a:masterClrMapping/>
  </p:clrMapOvr>
  <p:transition>
    <p:zoom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8254" y="1850197"/>
            <a:ext cx="7732178" cy="2516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Focusing knobs:</a:t>
            </a:r>
          </a:p>
          <a:p>
            <a:endParaRPr lang="en-US" sz="13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7175" indent="-257175">
              <a:buFont typeface="+mj-lt"/>
              <a:buAutoNum type="arabicPeriod"/>
            </a:pP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Coarse adjustment knob: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Used for focus on scanning. Usually the low power lens is used.</a:t>
            </a:r>
            <a:endParaRPr lang="en-US" sz="13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1450"/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3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Fine adjustment knob: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Used for focus on the high power lens.</a:t>
            </a:r>
            <a:endParaRPr lang="en-US" sz="13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609543"/>
      </p:ext>
    </p:extLst>
  </p:cSld>
  <p:clrMapOvr>
    <a:masterClrMapping/>
  </p:clrMapOvr>
  <p:transition>
    <p:zoom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692150"/>
            <a:ext cx="77724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  <a:latin typeface="PalatiaBold"/>
              </a:rPr>
              <a:t>Here’s what a “cell” is!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4581525"/>
            <a:ext cx="7031037" cy="3048000"/>
          </a:xfrm>
        </p:spPr>
        <p:txBody>
          <a:bodyPr/>
          <a:lstStyle/>
          <a:p>
            <a:pPr marL="0" indent="0" eaLnBrk="1" hangingPunct="1">
              <a:buClr>
                <a:schemeClr val="tx2"/>
              </a:buClr>
              <a:buFont typeface="Arial" panose="020B0604020202020204" pitchFamily="34" charset="0"/>
              <a:buNone/>
            </a:pPr>
            <a:r>
              <a:rPr lang="en-US" altLang="en-US">
                <a:latin typeface="PalatiaBold" charset="0"/>
              </a:rPr>
              <a:t>Cell - the smallest unit of an organism that carries on the </a:t>
            </a:r>
            <a:r>
              <a:rPr lang="en-US" altLang="en-US" u="sng">
                <a:latin typeface="PalatiaBold" charset="0"/>
              </a:rPr>
              <a:t>functions</a:t>
            </a:r>
            <a:r>
              <a:rPr lang="en-US" altLang="en-US">
                <a:latin typeface="PalatiaBold" charset="0"/>
              </a:rPr>
              <a:t> of life.</a:t>
            </a:r>
          </a:p>
        </p:txBody>
      </p:sp>
      <p:graphicFrame>
        <p:nvGraphicFramePr>
          <p:cNvPr id="7172" name="Object 1024"/>
          <p:cNvGraphicFramePr>
            <a:graphicFrameLocks noChangeAspect="1"/>
          </p:cNvGraphicFramePr>
          <p:nvPr/>
        </p:nvGraphicFramePr>
        <p:xfrm>
          <a:off x="3608388" y="2078038"/>
          <a:ext cx="749300" cy="226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308100" imgH="3949700" progId="MS_ClipArt_Gallery">
                  <p:embed/>
                </p:oleObj>
              </mc:Choice>
              <mc:Fallback>
                <p:oleObj r:id="rId2" imgW="1308100" imgH="3949700" progId="MS_ClipArt_Gallery">
                  <p:embed/>
                  <p:pic>
                    <p:nvPicPr>
                      <p:cNvPr id="7172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8388" y="2078038"/>
                        <a:ext cx="749300" cy="2262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2286000" y="6237312"/>
            <a:ext cx="71056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hlinkClick r:id="rId4"/>
              </a:rPr>
              <a:t>https://www.youtube.com/watch?v=_u3GEXZPDa8</a:t>
            </a:r>
            <a:r>
              <a:rPr lang="en-US" sz="1800" dirty="0"/>
              <a:t> </a:t>
            </a:r>
          </a:p>
        </p:txBody>
      </p:sp>
    </p:spTree>
  </p:cSld>
  <p:clrMapOvr>
    <a:masterClrMapping/>
  </p:clrMapOvr>
  <p:transition>
    <p:zoom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68313" y="266700"/>
            <a:ext cx="7886700" cy="1325563"/>
          </a:xfrm>
        </p:spPr>
        <p:txBody>
          <a:bodyPr/>
          <a:lstStyle/>
          <a:p>
            <a:pPr eaLnBrk="1" hangingPunct="1"/>
            <a:r>
              <a:rPr lang="en-US" altLang="en-US" b="1" u="sng">
                <a:latin typeface="PalatiaBold" charset="0"/>
              </a:rPr>
              <a:t>Levels of organisation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271463" y="1412875"/>
            <a:ext cx="7886700" cy="2376488"/>
          </a:xfrm>
        </p:spPr>
        <p:txBody>
          <a:bodyPr/>
          <a:lstStyle/>
          <a:p>
            <a:pPr eaLnBrk="1" hangingPunct="1"/>
            <a:r>
              <a:rPr lang="en-US" altLang="en-US">
                <a:latin typeface="PalatiaBold" charset="0"/>
              </a:rPr>
              <a:t>If similar cells work together they form a </a:t>
            </a:r>
            <a:r>
              <a:rPr lang="en-US" altLang="en-US">
                <a:solidFill>
                  <a:srgbClr val="FF0000"/>
                </a:solidFill>
                <a:latin typeface="PalatiaBold" charset="0"/>
              </a:rPr>
              <a:t>tissue</a:t>
            </a:r>
            <a:r>
              <a:rPr lang="en-US" altLang="en-US">
                <a:latin typeface="PalatiaBold" charset="0"/>
              </a:rPr>
              <a:t>.</a:t>
            </a:r>
          </a:p>
          <a:p>
            <a:pPr eaLnBrk="1" hangingPunct="1"/>
            <a:r>
              <a:rPr lang="en-US" altLang="en-US">
                <a:latin typeface="PalatiaBold" charset="0"/>
              </a:rPr>
              <a:t>Tissues work together to perform a specialized function. They form an </a:t>
            </a:r>
            <a:r>
              <a:rPr lang="en-US" altLang="en-US">
                <a:solidFill>
                  <a:srgbClr val="FF0000"/>
                </a:solidFill>
                <a:latin typeface="PalatiaBold" charset="0"/>
              </a:rPr>
              <a:t>organ</a:t>
            </a:r>
            <a:r>
              <a:rPr lang="en-US" altLang="en-US">
                <a:latin typeface="PalatiaBold" charset="0"/>
              </a:rPr>
              <a:t>, like the heart.</a:t>
            </a:r>
          </a:p>
          <a:p>
            <a:pPr eaLnBrk="1" hangingPunct="1"/>
            <a:r>
              <a:rPr lang="en-US" altLang="en-US">
                <a:latin typeface="PalatiaBold" charset="0"/>
              </a:rPr>
              <a:t>Various organs work together forming an </a:t>
            </a:r>
            <a:r>
              <a:rPr lang="en-US" altLang="en-US">
                <a:solidFill>
                  <a:srgbClr val="FF0000"/>
                </a:solidFill>
                <a:latin typeface="PalatiaBold" charset="0"/>
              </a:rPr>
              <a:t>organ system</a:t>
            </a:r>
            <a:r>
              <a:rPr lang="en-US" altLang="en-US">
                <a:latin typeface="PalatiaBold" charset="0"/>
              </a:rPr>
              <a:t>. </a:t>
            </a:r>
          </a:p>
          <a:p>
            <a:pPr eaLnBrk="1" hangingPunct="1"/>
            <a:r>
              <a:rPr lang="en-US" altLang="en-US">
                <a:latin typeface="PalatiaBold" charset="0"/>
              </a:rPr>
              <a:t>Organ systems make up </a:t>
            </a:r>
            <a:r>
              <a:rPr lang="en-US" altLang="en-US">
                <a:solidFill>
                  <a:srgbClr val="FF0000"/>
                </a:solidFill>
                <a:latin typeface="PalatiaBold" charset="0"/>
              </a:rPr>
              <a:t>organisms</a:t>
            </a:r>
            <a:r>
              <a:rPr lang="en-US" altLang="en-US">
                <a:latin typeface="PalatiaBold" charset="0"/>
              </a:rPr>
              <a:t>.</a:t>
            </a:r>
            <a:endParaRPr lang="en-US" altLang="en-US">
              <a:solidFill>
                <a:srgbClr val="FF0000"/>
              </a:solidFill>
              <a:latin typeface="PalatiaBold" charset="0"/>
            </a:endParaRPr>
          </a:p>
        </p:txBody>
      </p:sp>
      <p:pic>
        <p:nvPicPr>
          <p:cNvPr id="819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3573463"/>
            <a:ext cx="8840787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1114425" y="981075"/>
            <a:ext cx="64087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r>
              <a:rPr lang="en-US" altLang="en-US" sz="2800">
                <a:solidFill>
                  <a:srgbClr val="002060"/>
                </a:solidFill>
              </a:rPr>
              <a:t>“All living things are made up of cells”</a:t>
            </a:r>
          </a:p>
        </p:txBody>
      </p:sp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628650" y="2063750"/>
            <a:ext cx="80660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r>
              <a:rPr lang="en-US" altLang="en-US"/>
              <a:t>Some living things are made up of one cell or many cells.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71550" y="2838450"/>
          <a:ext cx="7380288" cy="3535363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690144">
                  <a:extLst>
                    <a:ext uri="{9D8B030D-6E8A-4147-A177-3AD203B41FA5}">
                      <a16:colId xmlns:a16="http://schemas.microsoft.com/office/drawing/2014/main" val="3426762927"/>
                    </a:ext>
                  </a:extLst>
                </a:gridCol>
                <a:gridCol w="3690144">
                  <a:extLst>
                    <a:ext uri="{9D8B030D-6E8A-4147-A177-3AD203B41FA5}">
                      <a16:colId xmlns:a16="http://schemas.microsoft.com/office/drawing/2014/main" val="3907772231"/>
                    </a:ext>
                  </a:extLst>
                </a:gridCol>
              </a:tblGrid>
              <a:tr h="64055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Unicellular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Multicellular</a:t>
                      </a:r>
                    </a:p>
                  </a:txBody>
                  <a:tcPr marT="45711" marB="45711"/>
                </a:tc>
                <a:extLst>
                  <a:ext uri="{0D108BD9-81ED-4DB2-BD59-A6C34878D82A}">
                    <a16:rowId xmlns:a16="http://schemas.microsoft.com/office/drawing/2014/main" val="3386011403"/>
                  </a:ext>
                </a:extLst>
              </a:tr>
              <a:tr h="514792">
                <a:tc>
                  <a:txBody>
                    <a:bodyPr/>
                    <a:lstStyle/>
                    <a:p>
                      <a:r>
                        <a:rPr lang="en-US" sz="2000" dirty="0"/>
                        <a:t>Consist of</a:t>
                      </a:r>
                      <a:r>
                        <a:rPr lang="en-US" sz="2000" baseline="0" dirty="0"/>
                        <a:t> just one cell </a:t>
                      </a:r>
                      <a:endParaRPr lang="en-US" sz="20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Consists of many cells</a:t>
                      </a:r>
                    </a:p>
                  </a:txBody>
                  <a:tcPr marT="45711" marB="45711"/>
                </a:tc>
                <a:extLst>
                  <a:ext uri="{0D108BD9-81ED-4DB2-BD59-A6C34878D82A}">
                    <a16:rowId xmlns:a16="http://schemas.microsoft.com/office/drawing/2014/main" val="1897325290"/>
                  </a:ext>
                </a:extLst>
              </a:tr>
              <a:tr h="2380013">
                <a:tc>
                  <a:txBody>
                    <a:bodyPr/>
                    <a:lstStyle/>
                    <a:p>
                      <a:r>
                        <a:rPr lang="en-US" sz="2000" dirty="0"/>
                        <a:t>Ex. Bacteria,</a:t>
                      </a:r>
                      <a:r>
                        <a:rPr lang="en-US" sz="2000" baseline="0" dirty="0"/>
                        <a:t> protozoa and yeast</a:t>
                      </a:r>
                      <a:endParaRPr lang="en-US" sz="2000" dirty="0"/>
                    </a:p>
                    <a:p>
                      <a:endParaRPr lang="en-US" sz="2000" dirty="0"/>
                    </a:p>
                    <a:p>
                      <a:endParaRPr lang="en-US" sz="2000" dirty="0"/>
                    </a:p>
                    <a:p>
                      <a:endParaRPr lang="en-US" sz="2000" dirty="0"/>
                    </a:p>
                    <a:p>
                      <a:endParaRPr lang="en-US" sz="2000" dirty="0"/>
                    </a:p>
                    <a:p>
                      <a:endParaRPr lang="en-US" sz="2000" dirty="0"/>
                    </a:p>
                    <a:p>
                      <a:endParaRPr lang="en-US" sz="20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Ex. Humans,</a:t>
                      </a:r>
                      <a:r>
                        <a:rPr lang="en-US" sz="2000" baseline="0" dirty="0"/>
                        <a:t> animals, plants and insects</a:t>
                      </a:r>
                      <a:endParaRPr lang="en-US" sz="2000" dirty="0"/>
                    </a:p>
                  </a:txBody>
                  <a:tcPr marT="45711" marB="45711"/>
                </a:tc>
                <a:extLst>
                  <a:ext uri="{0D108BD9-81ED-4DB2-BD59-A6C34878D82A}">
                    <a16:rowId xmlns:a16="http://schemas.microsoft.com/office/drawing/2014/main" val="302312501"/>
                  </a:ext>
                </a:extLst>
              </a:tr>
            </a:tbl>
          </a:graphicData>
        </a:graphic>
      </p:graphicFrame>
      <p:pic>
        <p:nvPicPr>
          <p:cNvPr id="10258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4873625"/>
            <a:ext cx="308451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9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3"/>
          <a:stretch>
            <a:fillRect/>
          </a:stretch>
        </p:blipFill>
        <p:spPr bwMode="auto">
          <a:xfrm>
            <a:off x="5076825" y="4873625"/>
            <a:ext cx="3024188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en-GB" altLang="en-US">
                <a:solidFill>
                  <a:srgbClr val="002060"/>
                </a:solidFill>
                <a:latin typeface="PalatiaBold" charset="0"/>
              </a:rPr>
              <a:t>Specialized</a:t>
            </a:r>
            <a:r>
              <a:rPr lang="en-GB" altLang="en-US">
                <a:latin typeface="PalatiaBold" charset="0"/>
              </a:rPr>
              <a:t> </a:t>
            </a:r>
            <a:r>
              <a:rPr lang="en-GB" altLang="en-US">
                <a:solidFill>
                  <a:srgbClr val="002060"/>
                </a:solidFill>
                <a:latin typeface="PalatiaBold" charset="0"/>
              </a:rPr>
              <a:t>cells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42900" y="1749425"/>
            <a:ext cx="794543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r>
              <a:rPr lang="en-GB" altLang="en-US"/>
              <a:t>Most plants and animals are multicellular. The human body is made up of around 200 different types of cell, all working together.</a:t>
            </a:r>
          </a:p>
        </p:txBody>
      </p:sp>
      <p:sp>
        <p:nvSpPr>
          <p:cNvPr id="958468" name="Text Box 4"/>
          <p:cNvSpPr txBox="1">
            <a:spLocks noChangeArrowheads="1"/>
          </p:cNvSpPr>
          <p:nvPr/>
        </p:nvSpPr>
        <p:spPr bwMode="auto">
          <a:xfrm>
            <a:off x="342900" y="3298825"/>
            <a:ext cx="7945438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r>
              <a:rPr lang="en-GB" altLang="en-US">
                <a:solidFill>
                  <a:srgbClr val="000066"/>
                </a:solidFill>
              </a:rPr>
              <a:t>Most cells are specialized, meaning that each type of cell has a specific structure and function.</a:t>
            </a:r>
            <a:endParaRPr lang="en-GB" altLang="en-US">
              <a:solidFill>
                <a:srgbClr val="000066"/>
              </a:solidFill>
              <a:cs typeface="Arial" panose="020B0604020202020204" pitchFamily="34" charset="0"/>
            </a:endParaRPr>
          </a:p>
        </p:txBody>
      </p:sp>
      <p:sp>
        <p:nvSpPr>
          <p:cNvPr id="958470" name="Text Box 6"/>
          <p:cNvSpPr txBox="1">
            <a:spLocks noChangeArrowheads="1"/>
          </p:cNvSpPr>
          <p:nvPr/>
        </p:nvSpPr>
        <p:spPr bwMode="auto">
          <a:xfrm>
            <a:off x="342900" y="4581525"/>
            <a:ext cx="8335963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GB" altLang="en-US"/>
              <a:t>All cells have certain common features and structures called </a:t>
            </a:r>
            <a:r>
              <a:rPr lang="en-GB" altLang="en-US" b="1">
                <a:solidFill>
                  <a:srgbClr val="10BC45"/>
                </a:solidFill>
              </a:rPr>
              <a:t>organelles</a:t>
            </a:r>
            <a:r>
              <a:rPr lang="en-GB" altLang="en-US"/>
              <a:t>.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58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58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8468" grpId="0"/>
      <p:bldP spid="9584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u="sng">
                <a:solidFill>
                  <a:srgbClr val="000099"/>
                </a:solidFill>
              </a:rPr>
              <a:t>Three common organelles 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628650" y="1844675"/>
            <a:ext cx="7886700" cy="3028950"/>
          </a:xfrm>
        </p:spPr>
        <p:txBody>
          <a:bodyPr rtlCol="0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If we study a cell under a microscope, we would come across three features in almost every cell: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b="1" i="1" dirty="0">
                <a:solidFill>
                  <a:srgbClr val="008000"/>
                </a:solidFill>
              </a:rPr>
              <a:t>Nucleus                </a:t>
            </a:r>
            <a:r>
              <a:rPr lang="en-US" sz="2800" i="1" dirty="0"/>
              <a:t> </a:t>
            </a:r>
            <a:r>
              <a:rPr lang="en-US" sz="2800" b="1" i="1" dirty="0">
                <a:solidFill>
                  <a:srgbClr val="FF0000"/>
                </a:solidFill>
              </a:rPr>
              <a:t>Cell membrane</a:t>
            </a:r>
            <a:r>
              <a:rPr lang="en-US" sz="2400" b="1" i="1" dirty="0">
                <a:solidFill>
                  <a:srgbClr val="008000"/>
                </a:solidFill>
              </a:rPr>
              <a:t>                 </a:t>
            </a:r>
            <a:r>
              <a:rPr lang="en-US" sz="2800" b="1" i="1" dirty="0">
                <a:solidFill>
                  <a:srgbClr val="000099"/>
                </a:solidFill>
              </a:rPr>
              <a:t>Cytoplasm</a:t>
            </a: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All activities inside the cell and interactions of the cell with its environment are possible due to these features. </a:t>
            </a:r>
          </a:p>
        </p:txBody>
      </p:sp>
    </p:spTree>
  </p:cSld>
  <p:clrMapOvr>
    <a:masterClrMapping/>
  </p:clrMapOvr>
  <p:transition>
    <p:zoom dir="in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1"/>
          <p:cNvSpPr>
            <a:spLocks noGrp="1"/>
          </p:cNvSpPr>
          <p:nvPr>
            <p:ph/>
          </p:nvPr>
        </p:nvSpPr>
        <p:spPr>
          <a:xfrm>
            <a:off x="811213" y="476250"/>
            <a:ext cx="7958137" cy="4953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2800" u="sng">
                <a:solidFill>
                  <a:srgbClr val="000099"/>
                </a:solidFill>
                <a:latin typeface="PalatiaBold" charset="0"/>
              </a:rPr>
              <a:t>A closer look at animal and plant cells </a:t>
            </a: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212725" y="4208463"/>
            <a:ext cx="3667125" cy="15684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r>
              <a:rPr lang="en-US" altLang="en-US"/>
              <a:t>Cheek cells are easily obtained and can be used to illustrate the main features of an animal cell.</a:t>
            </a: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4649788" y="4208463"/>
            <a:ext cx="4141787" cy="15684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r>
              <a:rPr lang="en-US" altLang="en-US"/>
              <a:t>Onion cells are easily viewed under a microscope and can be used to illustrate the main features of a plant cell.</a:t>
            </a:r>
          </a:p>
        </p:txBody>
      </p:sp>
      <p:pic>
        <p:nvPicPr>
          <p:cNvPr id="16389" name="Picture 2" descr="Bite Back at Mouth Cancer - What to Look for and How - Practice Pl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09"/>
          <a:stretch>
            <a:fillRect/>
          </a:stretch>
        </p:blipFill>
        <p:spPr bwMode="auto">
          <a:xfrm>
            <a:off x="179388" y="1773238"/>
            <a:ext cx="3667125" cy="202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4" descr="FreshPoint | Onions, Yell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585913"/>
            <a:ext cx="3932237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 dir="in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34655</TotalTime>
  <Words>1023</Words>
  <Application>Microsoft Office PowerPoint</Application>
  <PresentationFormat>On-screen Show (4:3)</PresentationFormat>
  <Paragraphs>168</Paragraphs>
  <Slides>26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Calibri</vt:lpstr>
      <vt:lpstr>Calibri Light</vt:lpstr>
      <vt:lpstr>Comic Sans MS</vt:lpstr>
      <vt:lpstr>hurme_no2-webfont</vt:lpstr>
      <vt:lpstr>PalatiaBold</vt:lpstr>
      <vt:lpstr>Times New Roman</vt:lpstr>
      <vt:lpstr>Office Theme</vt:lpstr>
      <vt:lpstr>MS_ClipArt_Gallery</vt:lpstr>
      <vt:lpstr>How does a microscope work?</vt:lpstr>
      <vt:lpstr>PowerPoint Presentation</vt:lpstr>
      <vt:lpstr>PowerPoint Presentation</vt:lpstr>
      <vt:lpstr>Here’s what a “cell” is!</vt:lpstr>
      <vt:lpstr>Levels of organisation</vt:lpstr>
      <vt:lpstr>PowerPoint Presentation</vt:lpstr>
      <vt:lpstr>Specialized cells</vt:lpstr>
      <vt:lpstr>Three common organelles </vt:lpstr>
      <vt:lpstr>PowerPoint Presentation</vt:lpstr>
      <vt:lpstr>PowerPoint Presentation</vt:lpstr>
      <vt:lpstr>Parts of animal and plant cell </vt:lpstr>
      <vt:lpstr>PowerPoint Presentation</vt:lpstr>
      <vt:lpstr>Cell Membrane</vt:lpstr>
      <vt:lpstr>Cytoplasm</vt:lpstr>
      <vt:lpstr>Nucleus</vt:lpstr>
      <vt:lpstr>Mitochondria </vt:lpstr>
      <vt:lpstr>Chloroplast(ONLY IN PLANTS)</vt:lpstr>
      <vt:lpstr>Large vacuole (ONLY IN PLANTS)</vt:lpstr>
      <vt:lpstr>Cell wall (ONLY IN PLANTS)</vt:lpstr>
      <vt:lpstr>How are plant and animal cells different?</vt:lpstr>
      <vt:lpstr>Match the organelle to the correct description</vt:lpstr>
      <vt:lpstr>Match the organelle to the correct description</vt:lpstr>
      <vt:lpstr>Match the organelle to the correct description</vt:lpstr>
      <vt:lpstr>Match the organelle to the correct description</vt:lpstr>
      <vt:lpstr>Match the organelle to the correct description</vt:lpstr>
      <vt:lpstr>Match the organelle to the correct description</vt:lpstr>
    </vt:vector>
  </TitlesOfParts>
  <Company>SCSD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Lori Newell</dc:creator>
  <cp:lastModifiedBy>rozana saman</cp:lastModifiedBy>
  <cp:revision>207</cp:revision>
  <cp:lastPrinted>2000-11-16T22:38:09Z</cp:lastPrinted>
  <dcterms:created xsi:type="dcterms:W3CDTF">2005-11-28T03:41:38Z</dcterms:created>
  <dcterms:modified xsi:type="dcterms:W3CDTF">2023-02-08T11:04:16Z</dcterms:modified>
</cp:coreProperties>
</file>