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5"/>
  </p:notes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349" r:id="rId14"/>
    <p:sldId id="271" r:id="rId15"/>
    <p:sldId id="272" r:id="rId16"/>
    <p:sldId id="273" r:id="rId17"/>
    <p:sldId id="274" r:id="rId18"/>
    <p:sldId id="275" r:id="rId19"/>
    <p:sldId id="278" r:id="rId20"/>
    <p:sldId id="279" r:id="rId21"/>
    <p:sldId id="280" r:id="rId22"/>
    <p:sldId id="281" r:id="rId23"/>
    <p:sldId id="35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b31236405e9249b" providerId="LiveId" clId="{5C71CA09-E443-4A5B-BDE7-D04F826C3207}"/>
    <pc:docChg chg="addSld delSld modSld">
      <pc:chgData name="" userId="4b31236405e9249b" providerId="LiveId" clId="{5C71CA09-E443-4A5B-BDE7-D04F826C3207}" dt="2023-01-24T08:18:34.873" v="20" actId="2696"/>
      <pc:docMkLst>
        <pc:docMk/>
      </pc:docMkLst>
      <pc:sldChg chg="del">
        <pc:chgData name="" userId="4b31236405e9249b" providerId="LiveId" clId="{5C71CA09-E443-4A5B-BDE7-D04F826C3207}" dt="2023-01-24T08:18:34.873" v="20" actId="2696"/>
        <pc:sldMkLst>
          <pc:docMk/>
          <pc:sldMk cId="2814484237" sldId="276"/>
        </pc:sldMkLst>
      </pc:sldChg>
      <pc:sldChg chg="modSp add">
        <pc:chgData name="" userId="4b31236405e9249b" providerId="LiveId" clId="{5C71CA09-E443-4A5B-BDE7-D04F826C3207}" dt="2023-01-24T06:17:32.784" v="19" actId="12"/>
        <pc:sldMkLst>
          <pc:docMk/>
          <pc:sldMk cId="1226128853" sldId="350"/>
        </pc:sldMkLst>
        <pc:spChg chg="mod">
          <ac:chgData name="" userId="4b31236405e9249b" providerId="LiveId" clId="{5C71CA09-E443-4A5B-BDE7-D04F826C3207}" dt="2023-01-24T06:17:04.457" v="7" actId="20577"/>
          <ac:spMkLst>
            <pc:docMk/>
            <pc:sldMk cId="1226128853" sldId="350"/>
            <ac:spMk id="2" creationId="{660B11DD-2096-4722-A7C8-9D442E4813F6}"/>
          </ac:spMkLst>
        </pc:spChg>
        <pc:spChg chg="mod">
          <ac:chgData name="" userId="4b31236405e9249b" providerId="LiveId" clId="{5C71CA09-E443-4A5B-BDE7-D04F826C3207}" dt="2023-01-24T06:17:32.784" v="19" actId="12"/>
          <ac:spMkLst>
            <pc:docMk/>
            <pc:sldMk cId="1226128853" sldId="350"/>
            <ac:spMk id="3" creationId="{6522BDF0-BB38-4836-B53D-18C5D9F7A8E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269AF-C9C1-43C3-923D-97125C6F35A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5B93B-F410-47CD-9392-893ABAF9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12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798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1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6742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70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55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3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27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69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0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8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0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9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AE686-AA75-4F7A-8D88-CDC7AEE5D550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39A39F5-2EC0-4BE1-8086-E87C58D16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2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pyfCuXVSk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7700" y="2298148"/>
            <a:ext cx="7727099" cy="2868168"/>
          </a:xfrm>
        </p:spPr>
        <p:txBody>
          <a:bodyPr/>
          <a:lstStyle/>
          <a:p>
            <a:pPr algn="ctr"/>
            <a:r>
              <a:rPr lang="en-US" sz="5400" dirty="0"/>
              <a:t>Properties </a:t>
            </a:r>
            <a:r>
              <a:rPr lang="en-US" dirty="0"/>
              <a:t>o</a:t>
            </a:r>
            <a:r>
              <a:rPr lang="en-US" sz="5400" dirty="0"/>
              <a:t>f metals</a:t>
            </a:r>
            <a:endParaRPr lang="ar-JO" sz="4400" dirty="0"/>
          </a:p>
        </p:txBody>
      </p:sp>
      <p:pic>
        <p:nvPicPr>
          <p:cNvPr id="3" name="Content Placeholder 3" descr="MixedMetals(mayFranInt_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5603" y="676576"/>
            <a:ext cx="5020345" cy="324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2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9852" y="594642"/>
            <a:ext cx="7239000" cy="1143000"/>
          </a:xfrm>
        </p:spPr>
        <p:txBody>
          <a:bodyPr/>
          <a:lstStyle/>
          <a:p>
            <a:pPr algn="ctr"/>
            <a:r>
              <a:rPr lang="en-US" sz="4800" dirty="0"/>
              <a:t>Metals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808" y="2643182"/>
            <a:ext cx="10167966" cy="384621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Have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Luster</a:t>
            </a:r>
            <a:r>
              <a:rPr lang="en-US" sz="2400" dirty="0"/>
              <a:t> – shiny .</a:t>
            </a:r>
          </a:p>
          <a:p>
            <a:pPr algn="l" rtl="0"/>
            <a:r>
              <a:rPr lang="en-US" sz="2400" dirty="0"/>
              <a:t> </a:t>
            </a:r>
            <a:r>
              <a:rPr lang="en-US" sz="2400" u="sng" dirty="0"/>
              <a:t>Good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conductors</a:t>
            </a:r>
            <a:r>
              <a:rPr lang="en-US" sz="2400" u="sng" dirty="0"/>
              <a:t> </a:t>
            </a:r>
            <a:r>
              <a:rPr lang="en-US" sz="2400" dirty="0"/>
              <a:t>– ( heat and electricity move through them easily ) .</a:t>
            </a:r>
          </a:p>
          <a:p>
            <a:pPr algn="l" rtl="0"/>
            <a:r>
              <a:rPr lang="en-US" sz="2400" dirty="0"/>
              <a:t>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Malleable</a:t>
            </a:r>
            <a:r>
              <a:rPr lang="en-US" sz="2400" dirty="0"/>
              <a:t> – Can be hammered into a different shape .</a:t>
            </a:r>
          </a:p>
          <a:p>
            <a:r>
              <a:rPr lang="en-US" sz="2400" u="sng" dirty="0"/>
              <a:t>Ductile</a:t>
            </a:r>
            <a:r>
              <a:rPr lang="en-US" sz="2400" dirty="0"/>
              <a:t> - can be pulled out to make wires. </a:t>
            </a:r>
          </a:p>
          <a:p>
            <a:pPr algn="l" rtl="0"/>
            <a:r>
              <a:rPr lang="en-US" sz="2400" dirty="0"/>
              <a:t>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High density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/>
              <a:t>– Heavy for their size .</a:t>
            </a:r>
          </a:p>
          <a:p>
            <a:pPr algn="l" rtl="0"/>
            <a:r>
              <a:rPr lang="en-US" sz="2400" dirty="0"/>
              <a:t> Metals are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solid</a:t>
            </a:r>
            <a:r>
              <a:rPr lang="en-US" sz="2400" dirty="0"/>
              <a:t> , except for mercury .</a:t>
            </a:r>
          </a:p>
          <a:p>
            <a:r>
              <a:rPr lang="en-US" sz="2400" dirty="0"/>
              <a:t> Metals have a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high melting and boiling point </a:t>
            </a:r>
            <a:r>
              <a:rPr lang="en-US" sz="2400" dirty="0"/>
              <a:t>.</a:t>
            </a:r>
          </a:p>
          <a:p>
            <a:endParaRPr lang="ar-JO" sz="2400" dirty="0"/>
          </a:p>
          <a:p>
            <a:pPr algn="l" rtl="0"/>
            <a:endParaRPr lang="ar-J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256857" y="1928802"/>
            <a:ext cx="6000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- Physical properties of metals :</a:t>
            </a:r>
            <a:endParaRPr lang="ar-JO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81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77" y="2327739"/>
            <a:ext cx="10034307" cy="2868168"/>
          </a:xfrm>
        </p:spPr>
        <p:txBody>
          <a:bodyPr/>
          <a:lstStyle/>
          <a:p>
            <a:pPr algn="ctr"/>
            <a:r>
              <a:rPr lang="en-US" dirty="0"/>
              <a:t>Properties of non-metals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2889592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109012455-56a58ed13df78cf77288d7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53124" y="1857364"/>
            <a:ext cx="2493102" cy="1667262"/>
          </a:xfrm>
        </p:spPr>
      </p:pic>
      <p:sp>
        <p:nvSpPr>
          <p:cNvPr id="4" name="TextBox 3"/>
          <p:cNvSpPr txBox="1"/>
          <p:nvPr/>
        </p:nvSpPr>
        <p:spPr>
          <a:xfrm>
            <a:off x="3095604" y="642919"/>
            <a:ext cx="54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Examples of non-metal</a:t>
            </a:r>
            <a:endParaRPr lang="ar-JO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5539" y="4500571"/>
            <a:ext cx="1785935" cy="1785935"/>
          </a:xfrm>
          <a:prstGeom prst="rect">
            <a:avLst/>
          </a:prstGeom>
        </p:spPr>
      </p:pic>
      <p:pic>
        <p:nvPicPr>
          <p:cNvPr id="8" name="Picture 7" descr="downlo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38942" y="4509421"/>
            <a:ext cx="1785950" cy="17859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95538" y="3786191"/>
            <a:ext cx="235745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Phosphorus</a:t>
            </a:r>
            <a:endParaRPr lang="ar-JO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96066" y="3786191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Chlorine</a:t>
            </a:r>
            <a:endParaRPr lang="ar-JO" sz="2400" dirty="0"/>
          </a:p>
        </p:txBody>
      </p:sp>
      <p:pic>
        <p:nvPicPr>
          <p:cNvPr id="10242" name="Picture 2" descr="Image result for phosphoru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48" y="1698467"/>
            <a:ext cx="2714644" cy="2049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282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1" y="1714488"/>
            <a:ext cx="9473058" cy="3155686"/>
          </a:xfrm>
        </p:spPr>
        <p:txBody>
          <a:bodyPr>
            <a:normAutofit/>
          </a:bodyPr>
          <a:lstStyle/>
          <a:p>
            <a:r>
              <a:rPr lang="en-US" sz="2400" dirty="0"/>
              <a:t>Non-metals could be solid , liquid or gas . but most non-metals are gases, at room temperature.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pPr algn="l" rtl="0"/>
            <a:r>
              <a:rPr lang="en-US" sz="2400" dirty="0"/>
              <a:t>Gases: N, H, O</a:t>
            </a:r>
          </a:p>
          <a:p>
            <a:pPr algn="l" rtl="0"/>
            <a:r>
              <a:rPr lang="en-US" sz="2400" dirty="0"/>
              <a:t>Solids: C, S</a:t>
            </a:r>
          </a:p>
          <a:p>
            <a:pPr algn="l" rtl="0"/>
            <a:r>
              <a:rPr lang="en-US" sz="2400" dirty="0"/>
              <a:t>Liquid: Br</a:t>
            </a: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5538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non-metals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646" y="2751561"/>
            <a:ext cx="3699841" cy="369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4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1714488"/>
            <a:ext cx="7786710" cy="117664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Non-metals do not have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/>
              <a:t>luster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;</a:t>
            </a:r>
            <a:r>
              <a:rPr lang="en-US" sz="2400" dirty="0"/>
              <a:t> they are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Dull</a:t>
            </a:r>
            <a:r>
              <a:rPr lang="en-US" sz="2400" dirty="0"/>
              <a:t> .</a:t>
            </a:r>
          </a:p>
          <a:p>
            <a:pPr algn="l" rtl="0"/>
            <a:r>
              <a:rPr lang="en-US" sz="2400" dirty="0"/>
              <a:t>Exception: Iodine</a:t>
            </a: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5538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non-metals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9848" y="2739274"/>
            <a:ext cx="2497618" cy="2044421"/>
          </a:xfrm>
          <a:prstGeom prst="rect">
            <a:avLst/>
          </a:prstGeom>
        </p:spPr>
      </p:pic>
      <p:pic>
        <p:nvPicPr>
          <p:cNvPr id="9" name="Picture 8" descr="s8m1l4image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60417" y="3091185"/>
            <a:ext cx="2340270" cy="214081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47528" y="4831891"/>
            <a:ext cx="178595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Carbon</a:t>
            </a:r>
            <a:endParaRPr lang="ar-JO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628526" y="4840841"/>
            <a:ext cx="2286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Sulfur</a:t>
            </a:r>
            <a:endParaRPr lang="ar-JO" sz="2000" dirty="0"/>
          </a:p>
        </p:txBody>
      </p:sp>
      <p:pic>
        <p:nvPicPr>
          <p:cNvPr id="1026" name="Picture 2" descr="What is the colour of solid iodine? - Quor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6" t="18766" r="12516" b="9921"/>
          <a:stretch/>
        </p:blipFill>
        <p:spPr bwMode="auto">
          <a:xfrm>
            <a:off x="7517350" y="3397690"/>
            <a:ext cx="187220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38976" y="4840841"/>
            <a:ext cx="228601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Iodine</a:t>
            </a:r>
            <a:endParaRPr lang="ar-JO" sz="2000" dirty="0"/>
          </a:p>
        </p:txBody>
      </p:sp>
    </p:spTree>
    <p:extLst>
      <p:ext uri="{BB962C8B-B14F-4D97-AF65-F5344CB8AC3E}">
        <p14:creationId xmlns:p14="http://schemas.microsoft.com/office/powerpoint/2010/main" val="2387295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374" y="1607440"/>
            <a:ext cx="8172400" cy="1211596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They are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poor conductors </a:t>
            </a:r>
            <a:r>
              <a:rPr lang="en-US" sz="2400" dirty="0"/>
              <a:t>of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heat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electricity </a:t>
            </a:r>
            <a:r>
              <a:rPr lang="en-US" sz="2400" dirty="0"/>
              <a:t>.</a:t>
            </a:r>
          </a:p>
          <a:p>
            <a:pPr algn="l" rtl="0"/>
            <a:endParaRPr lang="en-US" sz="2400" dirty="0"/>
          </a:p>
          <a:p>
            <a:pPr algn="l" rtl="0"/>
            <a:r>
              <a:rPr lang="en-US" sz="2400" dirty="0"/>
              <a:t>Exception: Graphite conducts electricity</a:t>
            </a:r>
            <a:endParaRPr lang="ar-JO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639616" y="548680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non-metals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652" y="3064760"/>
            <a:ext cx="2381250" cy="1990725"/>
          </a:xfrm>
          <a:prstGeom prst="rect">
            <a:avLst/>
          </a:prstGeom>
        </p:spPr>
      </p:pic>
      <p:pic>
        <p:nvPicPr>
          <p:cNvPr id="2054" name="Picture 6" descr="Properties of Graphite | Major Applications in everyday 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5301209"/>
            <a:ext cx="2325796" cy="13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0016" y="3669759"/>
            <a:ext cx="2579658" cy="230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522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1" y="1714488"/>
            <a:ext cx="8737561" cy="1643074"/>
          </a:xfrm>
        </p:spPr>
        <p:txBody>
          <a:bodyPr>
            <a:normAutofit/>
          </a:bodyPr>
          <a:lstStyle/>
          <a:p>
            <a:r>
              <a:rPr lang="en-US" sz="2400" dirty="0"/>
              <a:t>Non-metals are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brittle</a:t>
            </a:r>
            <a:r>
              <a:rPr lang="en-US" sz="2400" dirty="0"/>
              <a:t> so they break easily .</a:t>
            </a:r>
          </a:p>
          <a:p>
            <a:pPr algn="l" rtl="0"/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5538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non-metals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445" t="19687" r="43164" b="18437"/>
          <a:stretch>
            <a:fillRect/>
          </a:stretch>
        </p:blipFill>
        <p:spPr bwMode="auto">
          <a:xfrm>
            <a:off x="5810248" y="3357563"/>
            <a:ext cx="3435518" cy="263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15234" t="26250" r="51367" b="29687"/>
          <a:stretch>
            <a:fillRect/>
          </a:stretch>
        </p:blipFill>
        <p:spPr bwMode="auto">
          <a:xfrm>
            <a:off x="2024034" y="335756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938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77315"/>
            <a:ext cx="8401080" cy="144762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400" dirty="0"/>
              <a:t> Non-metals have:</a:t>
            </a:r>
          </a:p>
          <a:p>
            <a:pPr algn="l" rtl="0"/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Low melting and boiling point 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Low density.</a:t>
            </a:r>
            <a:endParaRPr lang="en-US" sz="2400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39616" y="3697314"/>
            <a:ext cx="2520280" cy="252028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639616" y="548680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non-metals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7" descr="e48e6fc3-cc6e-4bd2-bd0b-2bd1ad766cf6image27.png"/>
          <p:cNvPicPr>
            <a:picLocks noChangeAspect="1"/>
          </p:cNvPicPr>
          <p:nvPr/>
        </p:nvPicPr>
        <p:blipFill>
          <a:blip r:embed="rId3" cstate="print"/>
          <a:srcRect t="12337" b="3770"/>
          <a:stretch>
            <a:fillRect/>
          </a:stretch>
        </p:blipFill>
        <p:spPr>
          <a:xfrm>
            <a:off x="6168008" y="3697315"/>
            <a:ext cx="2808312" cy="235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4034" y="214290"/>
            <a:ext cx="7239000" cy="1143000"/>
          </a:xfrm>
        </p:spPr>
        <p:txBody>
          <a:bodyPr/>
          <a:lstStyle/>
          <a:p>
            <a:pPr algn="ctr"/>
            <a:r>
              <a:rPr lang="en-US" sz="4800" dirty="0"/>
              <a:t>Non-Metals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839" y="2643182"/>
            <a:ext cx="9713796" cy="465214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Dull</a:t>
            </a:r>
            <a:r>
              <a:rPr lang="en-US" sz="2400" dirty="0"/>
              <a:t> – not shiny .</a:t>
            </a:r>
          </a:p>
          <a:p>
            <a:pPr algn="l" rtl="0"/>
            <a:r>
              <a:rPr lang="en-US" sz="2400" dirty="0"/>
              <a:t>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Non-conductors</a:t>
            </a:r>
            <a:r>
              <a:rPr lang="en-US" sz="2400" dirty="0"/>
              <a:t> – ( heat and electricity do not move through them easily ) .</a:t>
            </a:r>
          </a:p>
          <a:p>
            <a:pPr algn="l" rtl="0"/>
            <a:r>
              <a:rPr lang="en-US" sz="2400" dirty="0"/>
              <a:t>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Brittle</a:t>
            </a:r>
            <a:r>
              <a:rPr lang="en-US" sz="2400" dirty="0"/>
              <a:t> – break easily .</a:t>
            </a:r>
          </a:p>
          <a:p>
            <a:pPr algn="l" rtl="0"/>
            <a:r>
              <a:rPr lang="en-US" sz="2400" dirty="0"/>
              <a:t>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Low density </a:t>
            </a:r>
            <a:r>
              <a:rPr lang="en-US" sz="2400" dirty="0"/>
              <a:t>.</a:t>
            </a:r>
          </a:p>
          <a:p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Low melting and boiling point </a:t>
            </a:r>
            <a:r>
              <a:rPr lang="en-US" sz="2400" u="sng" dirty="0"/>
              <a:t>. </a:t>
            </a:r>
          </a:p>
          <a:p>
            <a:pPr algn="l" rtl="0"/>
            <a:r>
              <a:rPr lang="en-US" sz="2400" dirty="0"/>
              <a:t> Non-metals could be solid , liquid or gas . but most non-metals are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</a:rPr>
              <a:t>gases</a:t>
            </a:r>
            <a:r>
              <a:rPr lang="en-US" sz="2400" dirty="0"/>
              <a:t>, at room temperature . </a:t>
            </a:r>
            <a:endParaRPr lang="ar-JO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024034" y="1689075"/>
            <a:ext cx="76134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- Physical properties of non-metals :</a:t>
            </a:r>
            <a:endParaRPr lang="ar-JO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16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521" y="2385797"/>
            <a:ext cx="9352136" cy="2868168"/>
          </a:xfrm>
        </p:spPr>
        <p:txBody>
          <a:bodyPr/>
          <a:lstStyle/>
          <a:p>
            <a:pPr algn="ctr"/>
            <a:r>
              <a:rPr lang="en-US" dirty="0"/>
              <a:t>Properties of Metalloids</a:t>
            </a:r>
            <a:endParaRPr lang="ar-JO" sz="4400" dirty="0"/>
          </a:p>
        </p:txBody>
      </p:sp>
    </p:spTree>
    <p:extLst>
      <p:ext uri="{BB962C8B-B14F-4D97-AF65-F5344CB8AC3E}">
        <p14:creationId xmlns:p14="http://schemas.microsoft.com/office/powerpoint/2010/main" val="4062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6" y="1979184"/>
            <a:ext cx="9477404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Metals are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solid</a:t>
            </a:r>
            <a:r>
              <a:rPr lang="en-US" sz="2400" dirty="0"/>
              <a:t> at room temperature , except for mercury .</a:t>
            </a: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5538" y="500042"/>
            <a:ext cx="585791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 descr="Mercury-Drops-Quick-Silver.jpg"/>
          <p:cNvPicPr>
            <a:picLocks noChangeAspect="1"/>
          </p:cNvPicPr>
          <p:nvPr/>
        </p:nvPicPr>
        <p:blipFill>
          <a:blip r:embed="rId2" cstate="print"/>
          <a:srcRect b="12854"/>
          <a:stretch>
            <a:fillRect/>
          </a:stretch>
        </p:blipFill>
        <p:spPr>
          <a:xfrm>
            <a:off x="5738810" y="3500439"/>
            <a:ext cx="3500462" cy="1715913"/>
          </a:xfrm>
          <a:prstGeom prst="rect">
            <a:avLst/>
          </a:prstGeom>
        </p:spPr>
      </p:pic>
      <p:pic>
        <p:nvPicPr>
          <p:cNvPr id="7" name="Picture 6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52596" y="3429000"/>
            <a:ext cx="3476630" cy="2085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81884" y="557214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Mercury</a:t>
            </a:r>
            <a:endParaRPr lang="ar-JO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6988975" y="4822041"/>
            <a:ext cx="785818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011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1" y="1714488"/>
            <a:ext cx="9430461" cy="2578608"/>
          </a:xfrm>
        </p:spPr>
        <p:txBody>
          <a:bodyPr>
            <a:normAutofit/>
          </a:bodyPr>
          <a:lstStyle/>
          <a:p>
            <a:pPr algn="l" rtl="0"/>
            <a:r>
              <a:rPr lang="ar-JO" dirty="0"/>
              <a:t> </a:t>
            </a:r>
            <a:r>
              <a:rPr lang="en-US" sz="2400" dirty="0">
                <a:solidFill>
                  <a:srgbClr val="373D3F"/>
                </a:solidFill>
                <a:latin typeface="proxima-nova"/>
              </a:rPr>
              <a:t>A </a:t>
            </a:r>
            <a:r>
              <a:rPr lang="en-US" sz="2400" b="1" dirty="0">
                <a:solidFill>
                  <a:srgbClr val="373D3F"/>
                </a:solidFill>
                <a:latin typeface="proxima-nova"/>
              </a:rPr>
              <a:t>metalloid </a:t>
            </a:r>
            <a:r>
              <a:rPr lang="en-US" sz="2400" dirty="0">
                <a:solidFill>
                  <a:srgbClr val="373D3F"/>
                </a:solidFill>
                <a:latin typeface="proxima-nova"/>
              </a:rPr>
              <a:t>is an element that has properties that are intermediate between those of metals and nonmetals.  Metalloids can also be called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proxima-nova"/>
              </a:rPr>
              <a:t>semi-metals</a:t>
            </a:r>
            <a:r>
              <a:rPr lang="en-US" sz="2400" dirty="0">
                <a:solidFill>
                  <a:srgbClr val="373D3F"/>
                </a:solidFill>
                <a:latin typeface="proxima-nova"/>
              </a:rPr>
              <a:t>. </a:t>
            </a:r>
            <a:endParaRPr lang="ar-JO" dirty="0"/>
          </a:p>
        </p:txBody>
      </p:sp>
      <p:sp>
        <p:nvSpPr>
          <p:cNvPr id="5" name="TextBox 4"/>
          <p:cNvSpPr txBox="1"/>
          <p:nvPr/>
        </p:nvSpPr>
        <p:spPr>
          <a:xfrm>
            <a:off x="2595538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metalloids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9536" y="3501009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>
                <a:solidFill>
                  <a:srgbClr val="373D3F"/>
                </a:solidFill>
                <a:latin typeface="proxima-nova"/>
              </a:rPr>
              <a:t>On the periodic table, the elements colored orange, which generally border the stair-step line, are considered to be </a:t>
            </a:r>
            <a:r>
              <a:rPr lang="en-US" u="sng" dirty="0">
                <a:solidFill>
                  <a:srgbClr val="373D3F"/>
                </a:solidFill>
                <a:latin typeface="proxima-nova"/>
              </a:rPr>
              <a:t>metalloids</a:t>
            </a:r>
            <a:r>
              <a:rPr lang="en-US" dirty="0">
                <a:solidFill>
                  <a:srgbClr val="373D3F"/>
                </a:solidFill>
                <a:latin typeface="proxima-nova"/>
              </a:rPr>
              <a:t>. 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416" t="39172" r="28225" b="24407"/>
          <a:stretch/>
        </p:blipFill>
        <p:spPr>
          <a:xfrm>
            <a:off x="3287689" y="4147339"/>
            <a:ext cx="5641479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12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20" y="3000372"/>
            <a:ext cx="7786710" cy="2786082"/>
          </a:xfrm>
        </p:spPr>
        <p:txBody>
          <a:bodyPr>
            <a:normAutofit/>
          </a:bodyPr>
          <a:lstStyle/>
          <a:p>
            <a:pPr algn="l" rtl="0"/>
            <a:r>
              <a:rPr lang="ar-JO" sz="2400" dirty="0"/>
              <a:t> </a:t>
            </a:r>
            <a:r>
              <a:rPr lang="en-US" sz="2400" dirty="0"/>
              <a:t>Metalloids are solids that could be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shiny</a:t>
            </a:r>
            <a:r>
              <a:rPr lang="en-US" sz="2400" dirty="0"/>
              <a:t> or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dull</a:t>
            </a:r>
            <a:r>
              <a:rPr lang="en-US" sz="2400" dirty="0"/>
              <a:t> .</a:t>
            </a:r>
          </a:p>
          <a:p>
            <a:pPr algn="l" rtl="0">
              <a:buNone/>
            </a:pPr>
            <a:endParaRPr lang="en-US" sz="2400" dirty="0"/>
          </a:p>
          <a:p>
            <a:pPr algn="l" rtl="0"/>
            <a:r>
              <a:rPr lang="en-US" sz="2400" dirty="0"/>
              <a:t>They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conduct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electricity</a:t>
            </a:r>
            <a:r>
              <a:rPr lang="en-US" sz="2400" dirty="0">
                <a:solidFill>
                  <a:srgbClr val="4800A1"/>
                </a:solidFill>
              </a:rPr>
              <a:t> </a:t>
            </a:r>
            <a:r>
              <a:rPr lang="en-US" sz="2400" dirty="0"/>
              <a:t>and</a:t>
            </a:r>
            <a:r>
              <a:rPr lang="en-US" sz="2400" dirty="0">
                <a:solidFill>
                  <a:srgbClr val="4800A1"/>
                </a:solidFill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heat</a:t>
            </a:r>
            <a:r>
              <a:rPr lang="en-US" sz="2400" dirty="0"/>
              <a:t> better than nonmetals but not as well as metals .</a:t>
            </a:r>
          </a:p>
          <a:p>
            <a:pPr algn="l" rtl="0"/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66976" y="1357298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metalloids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587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5604" y="642919"/>
            <a:ext cx="5429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Examples of metalloids</a:t>
            </a:r>
            <a:endParaRPr lang="ar-JO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78" name="AutoShape 6" descr="Image result for bells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3080" name="AutoShape 8" descr="Image result for bells"/>
          <p:cNvSpPr>
            <a:spLocks noChangeAspect="1" noChangeArrowheads="1"/>
          </p:cNvSpPr>
          <p:nvPr/>
        </p:nvSpPr>
        <p:spPr bwMode="auto">
          <a:xfrm>
            <a:off x="10447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2" name="Rectangle 1"/>
          <p:cNvSpPr/>
          <p:nvPr/>
        </p:nvSpPr>
        <p:spPr>
          <a:xfrm>
            <a:off x="1703511" y="1772817"/>
            <a:ext cx="10223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373D3F"/>
                </a:solidFill>
              </a:rPr>
              <a:t>Silicon</a:t>
            </a:r>
            <a:r>
              <a:rPr lang="en-US" sz="2400" dirty="0">
                <a:solidFill>
                  <a:srgbClr val="373D3F"/>
                </a:solidFill>
              </a:rPr>
              <a:t> is a typical metalloid.</a:t>
            </a:r>
          </a:p>
          <a:p>
            <a:pPr algn="l"/>
            <a:endParaRPr lang="en-US" sz="2400" dirty="0">
              <a:solidFill>
                <a:srgbClr val="373D3F"/>
              </a:solidFill>
            </a:endParaRPr>
          </a:p>
          <a:p>
            <a:pPr algn="l"/>
            <a:r>
              <a:rPr lang="en-US" sz="2400" dirty="0">
                <a:solidFill>
                  <a:srgbClr val="373D3F"/>
                </a:solidFill>
              </a:rPr>
              <a:t>It has </a:t>
            </a:r>
            <a:r>
              <a:rPr lang="en-US" sz="2400" b="1" dirty="0">
                <a:solidFill>
                  <a:srgbClr val="373D3F"/>
                </a:solidFill>
              </a:rPr>
              <a:t>luster </a:t>
            </a:r>
            <a:r>
              <a:rPr lang="en-US" sz="2400" dirty="0">
                <a:solidFill>
                  <a:srgbClr val="373D3F"/>
                </a:solidFill>
              </a:rPr>
              <a:t>like a metal, but is </a:t>
            </a:r>
            <a:r>
              <a:rPr lang="en-US" sz="2400" b="1" dirty="0">
                <a:solidFill>
                  <a:srgbClr val="373D3F"/>
                </a:solidFill>
              </a:rPr>
              <a:t>brittle</a:t>
            </a:r>
            <a:r>
              <a:rPr lang="en-US" sz="2400" dirty="0">
                <a:solidFill>
                  <a:srgbClr val="373D3F"/>
                </a:solidFill>
              </a:rPr>
              <a:t> like a nonmetal. Its electrical conductivity is in between that of a metal and a nonmetal.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3933057"/>
            <a:ext cx="2452508" cy="16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03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B11DD-2096-4722-A7C8-9D442E481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2BDF0-BB38-4836-B53D-18C5D9F7A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https://www.youtube.com/watch?v=BowQcGw9IYk&amp;t=8s </a:t>
            </a:r>
          </a:p>
          <a:p>
            <a:r>
              <a:rPr lang="en-US" dirty="0">
                <a:hlinkClick r:id="rId2"/>
              </a:rPr>
              <a:t>https://www.youtube.com/watch?v=dpyfCuXVSkg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8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82" y="1714488"/>
            <a:ext cx="7786710" cy="117664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Metals have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luster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dirty="0"/>
              <a:t>, this means they are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shiny</a:t>
            </a:r>
            <a:r>
              <a:rPr lang="en-US" sz="2400" dirty="0"/>
              <a:t>  .</a:t>
            </a: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95538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 descr="Fashion-jewelry-shiny-silver-big-wide-stainless-steel-metal-cuff-bangle-bracelets-large-heavy-bangles-f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472" y="3214686"/>
            <a:ext cx="2714644" cy="2511950"/>
          </a:xfrm>
          <a:prstGeom prst="rect">
            <a:avLst/>
          </a:prstGeom>
        </p:spPr>
      </p:pic>
      <p:pic>
        <p:nvPicPr>
          <p:cNvPr id="7" name="Picture 6" descr="tmpn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5934" y="3214686"/>
            <a:ext cx="3595712" cy="25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060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157" y="1643050"/>
            <a:ext cx="9350059" cy="1176642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Metals have a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high melting and boiling point </a:t>
            </a:r>
            <a:r>
              <a:rPr lang="en-US" sz="2400" dirty="0"/>
              <a:t>.</a:t>
            </a:r>
          </a:p>
          <a:p>
            <a:pPr algn="l" rtl="0"/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24100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refractory-metal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24308" y="324735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7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1857364"/>
            <a:ext cx="9230139" cy="92869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/>
              <a:t> Metals are good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conductors</a:t>
            </a:r>
            <a:r>
              <a:rPr lang="en-US" sz="2400" dirty="0"/>
              <a:t> of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heat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electricity </a:t>
            </a:r>
            <a:r>
              <a:rPr lang="en-US" sz="2400" dirty="0"/>
              <a:t>.</a:t>
            </a: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452662" y="500042"/>
            <a:ext cx="5857916" cy="707886"/>
          </a:xfrm>
          <a:prstGeom prst="rect">
            <a:avLst/>
          </a:prstGeom>
          <a:noFill/>
        </p:spPr>
        <p:txBody>
          <a:bodyPr wrap="square" rtlCol="1" anchor="ctr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 descr="1650351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597" y="3214686"/>
            <a:ext cx="3003571" cy="2928958"/>
          </a:xfrm>
          <a:prstGeom prst="rect">
            <a:avLst/>
          </a:prstGeom>
        </p:spPr>
      </p:pic>
      <p:pic>
        <p:nvPicPr>
          <p:cNvPr id="7" name="Picture 6" descr="StainlessSteelCookwar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67306" y="3214686"/>
            <a:ext cx="4328536" cy="292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6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2595" y="2071678"/>
            <a:ext cx="9437647" cy="250033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Ductility</a:t>
            </a:r>
            <a:r>
              <a:rPr lang="en-US" sz="2400" dirty="0"/>
              <a:t> ;</a:t>
            </a:r>
          </a:p>
          <a:p>
            <a:pPr algn="l" rtl="0">
              <a:buNone/>
            </a:pPr>
            <a:r>
              <a:rPr lang="en-US" sz="2400" dirty="0"/>
              <a:t>   metals are </a:t>
            </a:r>
            <a:r>
              <a:rPr lang="en-US" sz="2400" dirty="0">
                <a:solidFill>
                  <a:schemeClr val="tx2"/>
                </a:solidFill>
              </a:rPr>
              <a:t>ductile</a:t>
            </a:r>
            <a:r>
              <a:rPr lang="en-US" sz="2400" dirty="0"/>
              <a:t> – they can be pulled out to make wires. </a:t>
            </a: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66976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https://parawire.com/wp-content/uploads/2016/03/copper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759" y="3722594"/>
            <a:ext cx="1944216" cy="243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ages-na.ssl-images-amazon.com/images/I/817PbVmCrtL._SL1500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843" y="4263304"/>
            <a:ext cx="2428099" cy="18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4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226" y="2051799"/>
            <a:ext cx="9119595" cy="250033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/>
              <a:t>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Malleable</a:t>
            </a:r>
            <a:r>
              <a:rPr lang="en-US" sz="2400" dirty="0"/>
              <a:t> ;</a:t>
            </a:r>
          </a:p>
          <a:p>
            <a:pPr algn="l" rtl="0">
              <a:buNone/>
            </a:pPr>
            <a:r>
              <a:rPr lang="en-US" sz="2400" dirty="0"/>
              <a:t>   metals can be hammered into shape without breaking .</a:t>
            </a: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66976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rcRect t="10526" b="5263"/>
          <a:stretch>
            <a:fillRect/>
          </a:stretch>
        </p:blipFill>
        <p:spPr>
          <a:xfrm>
            <a:off x="6312024" y="3891572"/>
            <a:ext cx="2872672" cy="2419092"/>
          </a:xfrm>
          <a:prstGeom prst="rect">
            <a:avLst/>
          </a:prstGeom>
        </p:spPr>
      </p:pic>
      <p:pic>
        <p:nvPicPr>
          <p:cNvPr id="2050" name="Picture 2" descr="https://media.gettyimages.com/photos/gold-is-a-soft-yellow-very-unreactive-metallic-element-the-rarity-and-picture-id90742396?s=612x6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8" y="3870078"/>
            <a:ext cx="3168352" cy="252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8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879" y="1643049"/>
            <a:ext cx="7829576" cy="135390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Density</a:t>
            </a:r>
            <a:r>
              <a:rPr lang="en-US" sz="32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dirty="0"/>
              <a:t> ; </a:t>
            </a:r>
            <a:r>
              <a:rPr lang="en-US" sz="2400" dirty="0"/>
              <a:t>how massive something is for its volume.</a:t>
            </a:r>
            <a:endParaRPr lang="en-US" sz="3200" dirty="0"/>
          </a:p>
          <a:p>
            <a:pPr algn="l" rtl="0"/>
            <a:r>
              <a:rPr lang="en-US" sz="2400" dirty="0"/>
              <a:t>metals are very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dense</a:t>
            </a:r>
            <a:r>
              <a:rPr lang="en-US" sz="2400" dirty="0"/>
              <a:t> .</a:t>
            </a:r>
            <a:endParaRPr lang="ar-JO" sz="2400" dirty="0"/>
          </a:p>
          <a:p>
            <a:pPr algn="l" rtl="0"/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24100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30614" y="1503631"/>
            <a:ext cx="2160240" cy="1632739"/>
          </a:xfrm>
          <a:prstGeom prst="rect">
            <a:avLst/>
          </a:prstGeom>
        </p:spPr>
      </p:pic>
      <p:pic>
        <p:nvPicPr>
          <p:cNvPr id="3076" name="Picture 4" descr="https://cdn.pixabay.com/photo/2018/01/08/23/15/marbles-3070512__34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93"/>
          <a:stretch/>
        </p:blipFill>
        <p:spPr bwMode="auto">
          <a:xfrm>
            <a:off x="5825678" y="3684305"/>
            <a:ext cx="2790072" cy="214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ages-na.ssl-images-amazon.com/images/I/51Jj6oDq5hL._AC_SX425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00" y="3809288"/>
            <a:ext cx="2657306" cy="18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07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4031" y="1651315"/>
            <a:ext cx="9924629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b="1" u="sng" dirty="0">
                <a:solidFill>
                  <a:schemeClr val="tx2">
                    <a:lumMod val="75000"/>
                  </a:schemeClr>
                </a:solidFill>
              </a:rPr>
              <a:t>Other properties </a:t>
            </a:r>
            <a:r>
              <a:rPr lang="en-US" sz="2400" dirty="0"/>
              <a:t>;</a:t>
            </a:r>
          </a:p>
          <a:p>
            <a:pPr marL="0" indent="0">
              <a:buNone/>
            </a:pPr>
            <a:endParaRPr lang="en-US" sz="2400" dirty="0"/>
          </a:p>
          <a:p>
            <a:pPr algn="l" rtl="0"/>
            <a:r>
              <a:rPr lang="en-US" sz="2400" dirty="0"/>
              <a:t> Metals are </a:t>
            </a:r>
            <a:r>
              <a:rPr lang="en-US" sz="2400" dirty="0">
                <a:solidFill>
                  <a:schemeClr val="tx2"/>
                </a:solidFill>
              </a:rPr>
              <a:t>sonorous </a:t>
            </a:r>
            <a:r>
              <a:rPr lang="en-US" sz="2400" dirty="0"/>
              <a:t>- metals make sound when they are hit. </a:t>
            </a:r>
          </a:p>
          <a:p>
            <a:pPr algn="l" rtl="0"/>
            <a:r>
              <a:rPr lang="en-US" sz="2400" dirty="0"/>
              <a:t> Metals are </a:t>
            </a:r>
            <a:r>
              <a:rPr lang="en-US" sz="2400" dirty="0">
                <a:solidFill>
                  <a:schemeClr val="tx2"/>
                </a:solidFill>
              </a:rPr>
              <a:t>strong </a:t>
            </a:r>
            <a:r>
              <a:rPr lang="en-US" sz="2400" dirty="0"/>
              <a:t>– big forces are needed to break them.</a:t>
            </a:r>
          </a:p>
          <a:p>
            <a:pPr algn="l" rtl="0"/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/>
              <a:t>metals are </a:t>
            </a:r>
            <a:r>
              <a:rPr lang="en-US" sz="2400" dirty="0">
                <a:solidFill>
                  <a:schemeClr val="tx2"/>
                </a:solidFill>
              </a:rPr>
              <a:t>hard</a:t>
            </a:r>
            <a:r>
              <a:rPr lang="en-US" sz="2400" dirty="0"/>
              <a:t> – it is not easy to scratch them.</a:t>
            </a:r>
          </a:p>
          <a:p>
            <a:pPr algn="l" rtl="0">
              <a:buNone/>
            </a:pPr>
            <a:endParaRPr lang="en-US" sz="2400" dirty="0"/>
          </a:p>
          <a:p>
            <a:pPr algn="l" rtl="0">
              <a:buNone/>
            </a:pPr>
            <a:endParaRPr lang="ar-JO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66976" y="500042"/>
            <a:ext cx="58579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Properties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of</a:t>
            </a:r>
            <a:r>
              <a:rPr lang="en-US" sz="36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metals </a:t>
            </a:r>
            <a:endParaRPr lang="ar-JO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098" name="Picture 2" descr="Materials: Metals and Non-metals notes for Class 8, CBSE NCERT Bas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851" y="4469377"/>
            <a:ext cx="1512168" cy="18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00788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568</Words>
  <Application>Microsoft Office PowerPoint</Application>
  <PresentationFormat>Widescreen</PresentationFormat>
  <Paragraphs>84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proxima-nova</vt:lpstr>
      <vt:lpstr>Tahoma</vt:lpstr>
      <vt:lpstr>Wingdings 3</vt:lpstr>
      <vt:lpstr>Wisp</vt:lpstr>
      <vt:lpstr>Properties of metals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Metals</vt:lpstr>
      <vt:lpstr>Properties of non-metals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Non-Metals</vt:lpstr>
      <vt:lpstr>Properties of Metalloids</vt:lpstr>
      <vt:lpstr>PowerPoint Presentation</vt:lpstr>
      <vt:lpstr>PowerPoint Presentation</vt:lpstr>
      <vt:lpstr>PowerPoint Presentation</vt:lpstr>
      <vt:lpstr>Videos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metals</dc:title>
  <dc:creator>rozana saman</dc:creator>
  <cp:lastModifiedBy>R.Saman</cp:lastModifiedBy>
  <cp:revision>56</cp:revision>
  <dcterms:created xsi:type="dcterms:W3CDTF">2021-03-05T20:42:34Z</dcterms:created>
  <dcterms:modified xsi:type="dcterms:W3CDTF">2023-01-24T08:18:36Z</dcterms:modified>
</cp:coreProperties>
</file>