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61E9A-3A11-4B3C-9702-CF8AA95E20FC}"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0953F-B9E5-4519-92E2-32306D7E3B4C}" type="slidenum">
              <a:rPr lang="en-US" smtClean="0"/>
              <a:t>‹#›</a:t>
            </a:fld>
            <a:endParaRPr lang="en-US"/>
          </a:p>
        </p:txBody>
      </p:sp>
    </p:spTree>
    <p:extLst>
      <p:ext uri="{BB962C8B-B14F-4D97-AF65-F5344CB8AC3E}">
        <p14:creationId xmlns:p14="http://schemas.microsoft.com/office/powerpoint/2010/main" val="34384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0953F-B9E5-4519-92E2-32306D7E3B4C}" type="slidenum">
              <a:rPr lang="en-US" smtClean="0"/>
              <a:t>3</a:t>
            </a:fld>
            <a:endParaRPr lang="en-US"/>
          </a:p>
        </p:txBody>
      </p:sp>
    </p:spTree>
    <p:extLst>
      <p:ext uri="{BB962C8B-B14F-4D97-AF65-F5344CB8AC3E}">
        <p14:creationId xmlns:p14="http://schemas.microsoft.com/office/powerpoint/2010/main" val="325553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0953F-B9E5-4519-92E2-32306D7E3B4C}" type="slidenum">
              <a:rPr lang="en-US" smtClean="0"/>
              <a:t>20</a:t>
            </a:fld>
            <a:endParaRPr lang="en-US"/>
          </a:p>
        </p:txBody>
      </p:sp>
    </p:spTree>
    <p:extLst>
      <p:ext uri="{BB962C8B-B14F-4D97-AF65-F5344CB8AC3E}">
        <p14:creationId xmlns:p14="http://schemas.microsoft.com/office/powerpoint/2010/main" val="72341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B3BF-4912-4F31-9226-51C87E5A6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17D2B-3D46-41CD-A019-D123F2BB7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F7FDC8-9602-49F8-80E5-BE23D7B0B452}"/>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E165E257-DC40-4317-B3A4-25CFEF363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160E8-65AB-45B3-B28D-BE3FBABED4B3}"/>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263034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A09C-0CA5-4C84-8B55-3C8971461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E25136-C8D8-4437-88C0-9ED2D54D4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B0AA6-2BFD-4F55-8508-FFE5E829996B}"/>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784150D7-C06A-41A0-AB4D-B6B8744F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A3646-1B89-478A-9D93-999CCB731B98}"/>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314742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7BD52-C611-4940-A464-6D9EF182C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D05F0-22CA-4E4A-AF96-041D0ABE8C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F20F2-0BA9-4C2C-BF55-28E9EBF691F6}"/>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B8CEDB29-2AC1-4B25-A046-ADD38A0ED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1E648-3582-4B99-98A1-DBAE6C357A22}"/>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18239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116A-B041-4096-9367-1B2F05596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33783-CB2E-496B-BCB0-4D8A3D1ED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EEE92-0091-4FBE-AE02-96E718A99425}"/>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FA3A8E83-504D-43BF-85C3-B3D205810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9432F-8E40-481A-B62C-1E1E608562CB}"/>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369818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CE44-CF8B-4752-B44B-51F1A9737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87068-229D-4A30-9AF6-55D93B831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4C0EE6-BEA3-4179-A83B-CE671A745188}"/>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D89AED84-44B4-48FC-B765-827B2390A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10B3E-0015-42C9-BC0B-368E222E39AD}"/>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01746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B399-63C5-440E-AF2E-65D9C0B94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BE070-FE63-40FC-9DBB-8A278D63D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273A0-D646-4B25-A3FB-8F1A1E3CE3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C7CBC5-2892-42C3-8E38-503A15DB7EBE}"/>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6" name="Footer Placeholder 5">
            <a:extLst>
              <a:ext uri="{FF2B5EF4-FFF2-40B4-BE49-F238E27FC236}">
                <a16:creationId xmlns:a16="http://schemas.microsoft.com/office/drawing/2014/main" id="{EF750B1F-ACEA-4AAF-9DA3-E67ED144C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35DA7-31D9-4958-9097-4FABAFD50C05}"/>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2990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B442-9908-4A6C-AB5D-6484B9951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2CAEB-F848-450B-A3C7-FD78F780F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7BE27-41D0-45CA-BBFB-35BBEE7933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B7CC4-C2CA-45EB-839B-28D3AA2F1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C630A-8D85-4577-A640-612506E1B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A2DB44-0474-4C18-A431-19BC9093C653}"/>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8" name="Footer Placeholder 7">
            <a:extLst>
              <a:ext uri="{FF2B5EF4-FFF2-40B4-BE49-F238E27FC236}">
                <a16:creationId xmlns:a16="http://schemas.microsoft.com/office/drawing/2014/main" id="{D219F385-2634-4408-B18F-F7E1D677E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DCA0B-D4B5-4116-8859-8302F52BA1A1}"/>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175962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3698-311A-4ED1-9A33-145038009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F3EF1-ACE5-499B-B596-401632143D2C}"/>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4" name="Footer Placeholder 3">
            <a:extLst>
              <a:ext uri="{FF2B5EF4-FFF2-40B4-BE49-F238E27FC236}">
                <a16:creationId xmlns:a16="http://schemas.microsoft.com/office/drawing/2014/main" id="{2FC75794-163E-418D-8F15-2FC93D5E6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314674-1AD1-4EA2-99AB-E9A94636BD7C}"/>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1496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C4509-6542-41EB-AA8A-7033B9E7DE56}"/>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3" name="Footer Placeholder 2">
            <a:extLst>
              <a:ext uri="{FF2B5EF4-FFF2-40B4-BE49-F238E27FC236}">
                <a16:creationId xmlns:a16="http://schemas.microsoft.com/office/drawing/2014/main" id="{927F6B49-42D1-445C-A67F-788F855A30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F6A6A2-144B-40C8-9AFB-620CE136AF5C}"/>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296671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4487-C194-439E-91E7-DD93E424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1A6CF4-A1D0-4324-9842-1C311649C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F567EC-E954-4133-A5E5-29271B41A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95BD0-6F79-410D-A416-9C07F975E507}"/>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6" name="Footer Placeholder 5">
            <a:extLst>
              <a:ext uri="{FF2B5EF4-FFF2-40B4-BE49-F238E27FC236}">
                <a16:creationId xmlns:a16="http://schemas.microsoft.com/office/drawing/2014/main" id="{41941F90-1960-42CE-9DB4-D6FDDB19B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493EE-2876-47EF-862B-8C31E4E3A525}"/>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68858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ACEB-9FBA-402D-A5B2-15D1F9178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9D5AF-34A2-4CD9-A735-BD96EC961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67D7E-9A76-4CD7-A848-6AB03B294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A9575-9A4B-4F57-805A-03B7A0E23E74}"/>
              </a:ext>
            </a:extLst>
          </p:cNvPr>
          <p:cNvSpPr>
            <a:spLocks noGrp="1"/>
          </p:cNvSpPr>
          <p:nvPr>
            <p:ph type="dt" sz="half" idx="10"/>
          </p:nvPr>
        </p:nvSpPr>
        <p:spPr/>
        <p:txBody>
          <a:bodyPr/>
          <a:lstStyle/>
          <a:p>
            <a:fld id="{8E345251-666D-481F-98B0-5D03757EB3F6}" type="datetimeFigureOut">
              <a:rPr lang="en-US" smtClean="0"/>
              <a:t>2/6/2023</a:t>
            </a:fld>
            <a:endParaRPr lang="en-US"/>
          </a:p>
        </p:txBody>
      </p:sp>
      <p:sp>
        <p:nvSpPr>
          <p:cNvPr id="6" name="Footer Placeholder 5">
            <a:extLst>
              <a:ext uri="{FF2B5EF4-FFF2-40B4-BE49-F238E27FC236}">
                <a16:creationId xmlns:a16="http://schemas.microsoft.com/office/drawing/2014/main" id="{CCEFA7A0-7A1C-4C89-8BE4-8103D86A4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15F76-8365-4A9B-A0EC-E55CD04E0969}"/>
              </a:ext>
            </a:extLst>
          </p:cNvPr>
          <p:cNvSpPr>
            <a:spLocks noGrp="1"/>
          </p:cNvSpPr>
          <p:nvPr>
            <p:ph type="sldNum" sz="quarter" idx="12"/>
          </p:nvPr>
        </p:nvSpPr>
        <p:spPr/>
        <p:txBody>
          <a:bodyPr/>
          <a:lstStyle/>
          <a:p>
            <a:fld id="{2797C416-3EA8-4829-B1FE-87CC52721FDE}" type="slidenum">
              <a:rPr lang="en-US" smtClean="0"/>
              <a:t>‹#›</a:t>
            </a:fld>
            <a:endParaRPr lang="en-US"/>
          </a:p>
        </p:txBody>
      </p:sp>
    </p:spTree>
    <p:extLst>
      <p:ext uri="{BB962C8B-B14F-4D97-AF65-F5344CB8AC3E}">
        <p14:creationId xmlns:p14="http://schemas.microsoft.com/office/powerpoint/2010/main" val="417071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81044-8AC2-4702-931B-E338338FF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0D86F8-7773-4C24-913E-4680B178D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CFCB0-9094-4EC8-94B5-F53E15E60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5251-666D-481F-98B0-5D03757EB3F6}" type="datetimeFigureOut">
              <a:rPr lang="en-US" smtClean="0"/>
              <a:t>2/6/2023</a:t>
            </a:fld>
            <a:endParaRPr lang="en-US"/>
          </a:p>
        </p:txBody>
      </p:sp>
      <p:sp>
        <p:nvSpPr>
          <p:cNvPr id="5" name="Footer Placeholder 4">
            <a:extLst>
              <a:ext uri="{FF2B5EF4-FFF2-40B4-BE49-F238E27FC236}">
                <a16:creationId xmlns:a16="http://schemas.microsoft.com/office/drawing/2014/main" id="{04ADFBBF-7A91-42E6-AD5B-E9473B746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9CBB9F-4F4B-49E5-8BF3-164828117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C416-3EA8-4829-B1FE-87CC52721FDE}" type="slidenum">
              <a:rPr lang="en-US" smtClean="0"/>
              <a:t>‹#›</a:t>
            </a:fld>
            <a:endParaRPr lang="en-US"/>
          </a:p>
        </p:txBody>
      </p:sp>
    </p:spTree>
    <p:extLst>
      <p:ext uri="{BB962C8B-B14F-4D97-AF65-F5344CB8AC3E}">
        <p14:creationId xmlns:p14="http://schemas.microsoft.com/office/powerpoint/2010/main" val="218998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19.png"/><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F2874E-FC2A-4D48-A15E-51CF1FAFA60C}"/>
              </a:ext>
            </a:extLst>
          </p:cNvPr>
          <p:cNvSpPr txBox="1"/>
          <p:nvPr/>
        </p:nvSpPr>
        <p:spPr>
          <a:xfrm>
            <a:off x="1228299" y="1458269"/>
            <a:ext cx="9185510" cy="4825745"/>
          </a:xfrm>
          <a:prstGeom prst="rect">
            <a:avLst/>
          </a:prstGeom>
          <a:noFill/>
        </p:spPr>
        <p:txBody>
          <a:bodyPr wrap="square">
            <a:spAutoFit/>
          </a:bodyPr>
          <a:lstStyle/>
          <a:p>
            <a:pPr marL="285750" indent="-285750" algn="r" rtl="1">
              <a:lnSpc>
                <a:spcPct val="200000"/>
              </a:lnSpc>
              <a:buFont typeface="Arial" panose="020B0604020202020204" pitchFamily="34" charset="0"/>
              <a:buChar char="•"/>
            </a:pPr>
            <a:r>
              <a:rPr lang="ar-JO" sz="4000" b="1" dirty="0">
                <a:solidFill>
                  <a:srgbClr val="0033CC"/>
                </a:solidFill>
              </a:rPr>
              <a:t>أَنْ يَقْرَأَ الطَّالِبُ النَّصَّ قِرَاءَةً مُتَمَعِّنَةً.</a:t>
            </a:r>
          </a:p>
          <a:p>
            <a:pPr marL="285750" indent="-285750" algn="r" rtl="1">
              <a:lnSpc>
                <a:spcPct val="200000"/>
              </a:lnSpc>
              <a:buFont typeface="Arial" panose="020B0604020202020204" pitchFamily="34" charset="0"/>
              <a:buChar char="•"/>
            </a:pPr>
            <a:r>
              <a:rPr lang="ar-JO" sz="4000" b="1" dirty="0">
                <a:solidFill>
                  <a:srgbClr val="0033CC"/>
                </a:solidFill>
              </a:rPr>
              <a:t>أَنْ يَتَعَرَّفَ الطَّالِبُ مَعَاني المُفْرَدَاتِ وَالتَّراكَيبِ الجَديدةِ.</a:t>
            </a:r>
          </a:p>
          <a:p>
            <a:pPr marL="285750" indent="-285750" algn="r" rtl="1">
              <a:lnSpc>
                <a:spcPct val="200000"/>
              </a:lnSpc>
              <a:buFont typeface="Arial" panose="020B0604020202020204" pitchFamily="34" charset="0"/>
              <a:buChar char="•"/>
            </a:pPr>
            <a:r>
              <a:rPr lang="ar-JO" sz="4000" b="1" dirty="0">
                <a:solidFill>
                  <a:srgbClr val="0033CC"/>
                </a:solidFill>
              </a:rPr>
              <a:t>أَنْ يُجِيبَ الطَّالِبُ عَنْ أَسْئِلَةِ المُعْجَمِ وَالدَّلالَةِ.</a:t>
            </a:r>
          </a:p>
          <a:p>
            <a:pPr marL="285750" indent="-285750" algn="r" rtl="1">
              <a:lnSpc>
                <a:spcPct val="200000"/>
              </a:lnSpc>
              <a:buFont typeface="Arial" panose="020B0604020202020204" pitchFamily="34" charset="0"/>
              <a:buChar char="•"/>
            </a:pPr>
            <a:r>
              <a:rPr lang="ar-JO" sz="4000" b="1" dirty="0">
                <a:solidFill>
                  <a:srgbClr val="0033CC"/>
                </a:solidFill>
              </a:rPr>
              <a:t>أَنْ يُجِيبَ الطَّالِبُ عَنْ أَسْئِلَةِ الاسْتيعابِ القِرائِيّ.</a:t>
            </a:r>
          </a:p>
        </p:txBody>
      </p:sp>
      <p:sp>
        <p:nvSpPr>
          <p:cNvPr id="2" name="TextBox 1">
            <a:extLst>
              <a:ext uri="{FF2B5EF4-FFF2-40B4-BE49-F238E27FC236}">
                <a16:creationId xmlns:a16="http://schemas.microsoft.com/office/drawing/2014/main" id="{ECBE7E05-3171-44FF-9831-16BD33F22943}"/>
              </a:ext>
            </a:extLst>
          </p:cNvPr>
          <p:cNvSpPr txBox="1"/>
          <p:nvPr/>
        </p:nvSpPr>
        <p:spPr>
          <a:xfrm>
            <a:off x="4339988" y="395785"/>
            <a:ext cx="2879678" cy="923330"/>
          </a:xfrm>
          <a:prstGeom prst="rect">
            <a:avLst/>
          </a:prstGeom>
          <a:solidFill>
            <a:schemeClr val="bg2"/>
          </a:solidFill>
          <a:ln>
            <a:solidFill>
              <a:schemeClr val="bg2"/>
            </a:solidFill>
          </a:ln>
          <a:scene3d>
            <a:camera prst="orthographicFront"/>
            <a:lightRig rig="threePt" dir="t"/>
          </a:scene3d>
          <a:sp3d>
            <a:bevelT w="165100" prst="coolSlant"/>
          </a:sp3d>
        </p:spPr>
        <p:txBody>
          <a:bodyPr wrap="square" rtlCol="0">
            <a:spAutoFit/>
          </a:bodyPr>
          <a:lstStyle/>
          <a:p>
            <a:pPr algn="ctr" rtl="1"/>
            <a:r>
              <a:rPr lang="ar-JO" sz="5400" b="1" spc="300" dirty="0">
                <a:solidFill>
                  <a:srgbClr val="C00000"/>
                </a:solidFill>
                <a:effectLst>
                  <a:outerShdw blurRad="38100" dist="38100" dir="2700000" algn="tl">
                    <a:srgbClr val="000000">
                      <a:alpha val="43137"/>
                    </a:srgbClr>
                  </a:outerShdw>
                </a:effectLst>
              </a:rPr>
              <a:t>الأَهداف</a:t>
            </a:r>
            <a:endParaRPr lang="en-US" sz="5400" b="1" spc="3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87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1406769" y="1348247"/>
            <a:ext cx="10557803" cy="5521704"/>
          </a:xfrm>
          <a:prstGeom prst="rect">
            <a:avLst/>
          </a:prstGeom>
          <a:noFill/>
        </p:spPr>
        <p:txBody>
          <a:bodyPr wrap="square">
            <a:spAutoFit/>
          </a:bodyPr>
          <a:lstStyle/>
          <a:p>
            <a:pPr marL="457200" algn="just" rtl="1">
              <a:lnSpc>
                <a:spcPct val="150000"/>
              </a:lnSpc>
              <a:buFont typeface="+mj-lt"/>
              <a:buAutoNum type="arabicPeriod" startAt="3"/>
            </a:pPr>
            <a:r>
              <a:rPr lang="ar-JO" sz="4000" b="0" i="0" dirty="0">
                <a:solidFill>
                  <a:srgbClr val="000000"/>
                </a:solidFill>
                <a:effectLst/>
                <a:latin typeface="Times New Roman" panose="02020603050405020304" pitchFamily="18" charset="0"/>
                <a:cs typeface="+mj-cs"/>
              </a:rPr>
              <a:t>وَظِّفِ الْكَلِماتِ الْآتِيَةَ في جُمَلٍ مُفيدَةٍ مِنْ إِنْشائِكَ:</a:t>
            </a:r>
            <a:endParaRPr lang="ar-JO" sz="7200" b="0" i="0" dirty="0">
              <a:solidFill>
                <a:srgbClr val="0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باهِظ: </a:t>
            </a:r>
            <a:r>
              <a:rPr lang="ar-JO" sz="4000" b="0" i="0" dirty="0">
                <a:effectLst/>
                <a:latin typeface="Times New Roman" panose="02020603050405020304" pitchFamily="18" charset="0"/>
                <a:cs typeface="+mj-cs"/>
              </a:rPr>
              <a:t>كانَ الميكروويف باهظَ الثَّمنِ.</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أَثارَتْ: </a:t>
            </a:r>
            <a:r>
              <a:rPr lang="ar-JO" sz="4000" b="0" i="0" dirty="0">
                <a:effectLst/>
                <a:latin typeface="Times New Roman" panose="02020603050405020304" pitchFamily="18" charset="0"/>
                <a:cs typeface="+mj-cs"/>
              </a:rPr>
              <a:t>أَثارتْ حبَّةُ التُّفاحِ الّتي سقطَتْ على الأرضِ تفكيرَ العالِم نيوتن.</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طَهْي: </a:t>
            </a:r>
            <a:r>
              <a:rPr lang="ar-JO" sz="4000" b="0" i="0" dirty="0">
                <a:effectLst/>
                <a:latin typeface="Times New Roman" panose="02020603050405020304" pitchFamily="18" charset="0"/>
                <a:cs typeface="+mj-cs"/>
              </a:rPr>
              <a:t>تحبُّ أُمي طَهْيَ الطَّعامِ </a:t>
            </a:r>
            <a:r>
              <a:rPr lang="ar-JO" sz="4000" b="0" i="0">
                <a:effectLst/>
                <a:latin typeface="Times New Roman" panose="02020603050405020304" pitchFamily="18" charset="0"/>
                <a:cs typeface="+mj-cs"/>
              </a:rPr>
              <a:t>الشّهي للعائلةِ.</a:t>
            </a:r>
            <a:endParaRPr lang="ar-JO" sz="4000" b="0" i="0" dirty="0">
              <a:solidFill>
                <a:srgbClr val="C00000"/>
              </a:solidFill>
              <a:effectLst/>
              <a:latin typeface="Times New Roman" panose="02020603050405020304" pitchFamily="18" charset="0"/>
              <a:cs typeface="+mj-cs"/>
            </a:endParaRPr>
          </a:p>
          <a:p>
            <a:pPr marL="1024255" indent="-571500" algn="just" rtl="1">
              <a:lnSpc>
                <a:spcPct val="150000"/>
              </a:lnSpc>
              <a:buFont typeface="Arial" panose="020B0604020202020204" pitchFamily="34" charset="0"/>
              <a:buChar char="•"/>
            </a:pPr>
            <a:r>
              <a:rPr lang="ar-JO" sz="4000" b="0" i="0" dirty="0">
                <a:solidFill>
                  <a:srgbClr val="C00000"/>
                </a:solidFill>
                <a:effectLst/>
                <a:latin typeface="Times New Roman" panose="02020603050405020304" pitchFamily="18" charset="0"/>
                <a:cs typeface="+mj-cs"/>
              </a:rPr>
              <a:t>تَعْتَمِدُ: </a:t>
            </a:r>
            <a:r>
              <a:rPr lang="ar-JO" sz="4000" b="0" i="0" dirty="0">
                <a:effectLst/>
                <a:latin typeface="Times New Roman" panose="02020603050405020304" pitchFamily="18" charset="0"/>
                <a:cs typeface="+mj-cs"/>
              </a:rPr>
              <a:t>تعْتمدُ الزِّراعةُ على مياهِ الأمطارِ.</a:t>
            </a:r>
            <a:endParaRPr lang="ar-JO" sz="7200" b="0" i="0" dirty="0">
              <a:solidFill>
                <a:srgbClr val="C00000"/>
              </a:solidFill>
              <a:effectLst/>
              <a:latin typeface="Times New Roman" panose="02020603050405020304" pitchFamily="18" charset="0"/>
              <a:cs typeface="+mj-cs"/>
            </a:endParaRPr>
          </a:p>
        </p:txBody>
      </p:sp>
      <p:pic>
        <p:nvPicPr>
          <p:cNvPr id="6" name="Picture 2" descr="Big Kids Writing and Technology Clip Art | Kids writing, Art for kids,  Drawing for kids">
            <a:extLst>
              <a:ext uri="{FF2B5EF4-FFF2-40B4-BE49-F238E27FC236}">
                <a16:creationId xmlns:a16="http://schemas.microsoft.com/office/drawing/2014/main" id="{4F51E3E3-458B-42C8-A1BC-C7721CA6CB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6" b="97429" l="1502" r="95796"/>
                    </a14:imgEffect>
                  </a14:imgLayer>
                </a14:imgProps>
              </a:ext>
              <a:ext uri="{28A0092B-C50C-407E-A947-70E740481C1C}">
                <a14:useLocalDpi xmlns:a14="http://schemas.microsoft.com/office/drawing/2010/main" val="0"/>
              </a:ext>
            </a:extLst>
          </a:blip>
          <a:srcRect/>
          <a:stretch>
            <a:fillRect/>
          </a:stretch>
        </p:blipFill>
        <p:spPr bwMode="auto">
          <a:xfrm>
            <a:off x="554516" y="279101"/>
            <a:ext cx="2385631" cy="25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5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pic>
        <p:nvPicPr>
          <p:cNvPr id="8194" name="Picture 2" descr="Percy Spenser Biography">
            <a:extLst>
              <a:ext uri="{FF2B5EF4-FFF2-40B4-BE49-F238E27FC236}">
                <a16:creationId xmlns:a16="http://schemas.microsoft.com/office/drawing/2014/main" id="{A4A060C5-A0A4-42B0-8C1C-214381E76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 y="369415"/>
            <a:ext cx="4460631" cy="582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6B61D9-0A57-4A4A-9A93-DAC422D43118}"/>
              </a:ext>
            </a:extLst>
          </p:cNvPr>
          <p:cNvSpPr txBox="1"/>
          <p:nvPr/>
        </p:nvSpPr>
        <p:spPr>
          <a:xfrm>
            <a:off x="4896729" y="1728075"/>
            <a:ext cx="6974057" cy="2267737"/>
          </a:xfrm>
          <a:prstGeom prst="rect">
            <a:avLst/>
          </a:prstGeom>
          <a:noFill/>
        </p:spPr>
        <p:txBody>
          <a:bodyPr wrap="square">
            <a:spAutoFit/>
          </a:bodyPr>
          <a:lstStyle/>
          <a:p>
            <a:pPr marL="457200" algn="just" rtl="1">
              <a:lnSpc>
                <a:spcPct val="200000"/>
              </a:lnSpc>
              <a:spcAft>
                <a:spcPts val="1000"/>
              </a:spcAft>
              <a:buFont typeface="+mj-lt"/>
              <a:buAutoNum type="arabicPeriod"/>
            </a:pPr>
            <a:r>
              <a:rPr lang="ar-JO" sz="3600" b="0" i="0" dirty="0">
                <a:solidFill>
                  <a:srgbClr val="000000"/>
                </a:solidFill>
                <a:effectLst/>
                <a:latin typeface="Times New Roman" panose="02020603050405020304" pitchFamily="18" charset="0"/>
                <a:cs typeface="+mj-cs"/>
              </a:rPr>
              <a:t>بِمَ كانَ (سبِنْسَر) مُنْهَمِكًا قَبْلَ أَنْ يَخْتَرِعَ </a:t>
            </a:r>
          </a:p>
          <a:p>
            <a:pPr marL="457200" algn="just" rtl="1">
              <a:lnSpc>
                <a:spcPct val="200000"/>
              </a:lnSpc>
              <a:spcAft>
                <a:spcPts val="1000"/>
              </a:spcAft>
            </a:pPr>
            <a:r>
              <a:rPr lang="ar-JO" sz="3600" b="0" i="0" dirty="0">
                <a:solidFill>
                  <a:srgbClr val="000000"/>
                </a:solidFill>
                <a:effectLst/>
                <a:latin typeface="Times New Roman" panose="02020603050405020304" pitchFamily="18" charset="0"/>
                <a:cs typeface="+mj-cs"/>
              </a:rPr>
              <a:t>(المَيْكروويف)؟</a:t>
            </a:r>
          </a:p>
        </p:txBody>
      </p:sp>
    </p:spTree>
    <p:extLst>
      <p:ext uri="{BB962C8B-B14F-4D97-AF65-F5344CB8AC3E}">
        <p14:creationId xmlns:p14="http://schemas.microsoft.com/office/powerpoint/2010/main" val="9685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pic>
        <p:nvPicPr>
          <p:cNvPr id="6" name="Picture 2" descr="Percy Spenser Biography">
            <a:extLst>
              <a:ext uri="{FF2B5EF4-FFF2-40B4-BE49-F238E27FC236}">
                <a16:creationId xmlns:a16="http://schemas.microsoft.com/office/drawing/2014/main" id="{25CF19C9-275C-490A-8C1A-A313C4F17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98" y="369415"/>
            <a:ext cx="4460631" cy="582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6B61D9-0A57-4A4A-9A93-DAC422D43118}"/>
              </a:ext>
            </a:extLst>
          </p:cNvPr>
          <p:cNvSpPr txBox="1"/>
          <p:nvPr/>
        </p:nvSpPr>
        <p:spPr>
          <a:xfrm>
            <a:off x="1406769" y="1348247"/>
            <a:ext cx="10557803" cy="4611968"/>
          </a:xfrm>
          <a:prstGeom prst="rect">
            <a:avLst/>
          </a:prstGeom>
          <a:noFill/>
        </p:spPr>
        <p:txBody>
          <a:bodyPr wrap="square">
            <a:spAutoFit/>
          </a:bodyPr>
          <a:lstStyle/>
          <a:p>
            <a:pPr marL="457200" algn="just" rtl="1">
              <a:lnSpc>
                <a:spcPct val="200000"/>
              </a:lnSpc>
              <a:spcAft>
                <a:spcPts val="1000"/>
              </a:spcAft>
              <a:buFont typeface="+mj-lt"/>
              <a:buAutoNum type="arabicPeriod"/>
            </a:pPr>
            <a:r>
              <a:rPr lang="ar-JO" sz="3600" b="0" i="0" dirty="0">
                <a:solidFill>
                  <a:srgbClr val="000000"/>
                </a:solidFill>
                <a:effectLst/>
                <a:latin typeface="Times New Roman" panose="02020603050405020304" pitchFamily="18" charset="0"/>
                <a:cs typeface="+mj-cs"/>
              </a:rPr>
              <a:t>بِمَ كانَ (سبِنْسَر) مُنْهَمِكًا قَبْلَ أَنْ يَخْتَرِعَ </a:t>
            </a:r>
          </a:p>
          <a:p>
            <a:pPr marL="457200" algn="just" rtl="1">
              <a:lnSpc>
                <a:spcPct val="200000"/>
              </a:lnSpc>
              <a:spcAft>
                <a:spcPts val="1000"/>
              </a:spcAft>
            </a:pPr>
            <a:r>
              <a:rPr lang="ar-JO" sz="3600" b="0" i="0" dirty="0">
                <a:solidFill>
                  <a:srgbClr val="000000"/>
                </a:solidFill>
                <a:effectLst/>
                <a:latin typeface="Times New Roman" panose="02020603050405020304" pitchFamily="18" charset="0"/>
                <a:cs typeface="+mj-cs"/>
              </a:rPr>
              <a:t>(المَيْكروويف)؟</a:t>
            </a:r>
            <a:endParaRPr lang="ar-JO" sz="13800" b="0" i="0" dirty="0">
              <a:solidFill>
                <a:srgbClr val="000000"/>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كانَ الْمُهَنْدِسُ (بيرْس سبِنْسَر) مُنْهَمِكًا في </a:t>
            </a:r>
          </a:p>
          <a:p>
            <a:pPr marL="413385" algn="just" rtl="1">
              <a:lnSpc>
                <a:spcPct val="200000"/>
              </a:lnSpc>
            </a:pPr>
            <a:r>
              <a:rPr lang="ar-JO" sz="3600" b="0" i="0" dirty="0">
                <a:solidFill>
                  <a:srgbClr val="E67E22"/>
                </a:solidFill>
                <a:effectLst/>
                <a:latin typeface="Times New Roman" panose="02020603050405020304" pitchFamily="18" charset="0"/>
                <a:cs typeface="+mj-cs"/>
              </a:rPr>
              <a:t>صِناعَةِ أَحَدِ أَجْهِزَةِ (الرّادارِ).</a:t>
            </a:r>
            <a:endParaRPr lang="ar-JO" sz="13800" b="0" i="0" dirty="0">
              <a:solidFill>
                <a:srgbClr val="000000"/>
              </a:solidFill>
              <a:effectLst/>
              <a:latin typeface="Times New Roman" panose="02020603050405020304" pitchFamily="18" charset="0"/>
              <a:cs typeface="+mj-cs"/>
            </a:endParaRPr>
          </a:p>
        </p:txBody>
      </p:sp>
    </p:spTree>
    <p:extLst>
      <p:ext uri="{BB962C8B-B14F-4D97-AF65-F5344CB8AC3E}">
        <p14:creationId xmlns:p14="http://schemas.microsoft.com/office/powerpoint/2010/main" val="337330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2"/>
            </a:pPr>
            <a:r>
              <a:rPr lang="ar-JO" sz="3600" b="0" i="0" dirty="0">
                <a:solidFill>
                  <a:srgbClr val="000000"/>
                </a:solidFill>
                <a:effectLst/>
                <a:latin typeface="Times New Roman" panose="02020603050405020304" pitchFamily="18" charset="0"/>
                <a:cs typeface="+mj-cs"/>
              </a:rPr>
              <a:t>ماذا فَعَلَ عِنْدَما وَجَدَ قِطْعَةَ الشّوكولاتَةِ منصَهرَةً؟</a:t>
            </a:r>
            <a:endParaRPr lang="ar-JO" sz="23900" b="0" i="0" dirty="0">
              <a:solidFill>
                <a:srgbClr val="000000"/>
              </a:solidFill>
              <a:effectLst/>
              <a:latin typeface="Times New Roman" panose="02020603050405020304" pitchFamily="18" charset="0"/>
              <a:cs typeface="+mj-cs"/>
            </a:endParaRPr>
          </a:p>
        </p:txBody>
      </p:sp>
      <p:pic>
        <p:nvPicPr>
          <p:cNvPr id="10242" name="Picture 2" descr="Free Png Download Melted Chocolate Png Images Background - Melting Chocolate  Bar Png Clipart (#534767) - PikPng">
            <a:extLst>
              <a:ext uri="{FF2B5EF4-FFF2-40B4-BE49-F238E27FC236}">
                <a16:creationId xmlns:a16="http://schemas.microsoft.com/office/drawing/2014/main" id="{26E01C37-A361-45E0-8486-89B3E6757F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2" b="94903" l="5357" r="9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716822" y="2492290"/>
            <a:ext cx="6143478" cy="416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4355488"/>
          </a:xfrm>
          <a:prstGeom prst="rect">
            <a:avLst/>
          </a:prstGeom>
          <a:noFill/>
        </p:spPr>
        <p:txBody>
          <a:bodyPr wrap="square">
            <a:spAutoFit/>
          </a:bodyPr>
          <a:lstStyle/>
          <a:p>
            <a:pPr marL="457200" algn="just" rtl="1">
              <a:lnSpc>
                <a:spcPct val="200000"/>
              </a:lnSpc>
              <a:buFont typeface="+mj-lt"/>
              <a:buAutoNum type="arabicPeriod" startAt="2"/>
            </a:pPr>
            <a:r>
              <a:rPr lang="ar-JO" sz="3600" b="0" i="0" dirty="0">
                <a:solidFill>
                  <a:srgbClr val="000000"/>
                </a:solidFill>
                <a:effectLst/>
                <a:latin typeface="Times New Roman" panose="02020603050405020304" pitchFamily="18" charset="0"/>
                <a:cs typeface="+mj-cs"/>
              </a:rPr>
              <a:t>ماذا فَعَلَ عِنْدَما وَجَدَ قِطْعَةَ الشّوكولاتَةِ منصَهرَةً؟</a:t>
            </a:r>
            <a:endParaRPr lang="ar-JO" sz="23900" b="0" i="0" dirty="0">
              <a:solidFill>
                <a:srgbClr val="000000"/>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أَحْضَرَ كيسًا مِنَ الذُّرَةِ، وَأَمْسَكَ بِهِ بِجِوارِ</a:t>
            </a:r>
            <a:endParaRPr lang="en-US" sz="3600" b="0" i="0" dirty="0">
              <a:solidFill>
                <a:srgbClr val="E67E22"/>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 صِمامٍ إِلِكْتُرونِيٍّ يُشَغِّلُ جِهازَ (الرّادارِ)،</a:t>
            </a:r>
            <a:endParaRPr lang="en-US" sz="3600" b="0" i="0" dirty="0">
              <a:solidFill>
                <a:srgbClr val="E67E22"/>
              </a:solidFill>
              <a:effectLst/>
              <a:latin typeface="Times New Roman" panose="02020603050405020304" pitchFamily="18" charset="0"/>
              <a:cs typeface="+mj-cs"/>
            </a:endParaRPr>
          </a:p>
          <a:p>
            <a:pPr marL="413385" algn="just" rtl="1">
              <a:lnSpc>
                <a:spcPct val="200000"/>
              </a:lnSpc>
            </a:pPr>
            <a:r>
              <a:rPr lang="ar-JO" sz="3600" b="0" i="0" dirty="0">
                <a:solidFill>
                  <a:srgbClr val="E67E22"/>
                </a:solidFill>
                <a:effectLst/>
                <a:latin typeface="Times New Roman" panose="02020603050405020304" pitchFamily="18" charset="0"/>
                <a:cs typeface="+mj-cs"/>
              </a:rPr>
              <a:t> وَفي دَقائِقَ أَخَذَتْ حَبَّاتُ الذُّرَةِ تَنْفَجِرُ وَتَتَناثَرُ.</a:t>
            </a:r>
            <a:endParaRPr lang="ar-JO" sz="23900" b="0" i="0" dirty="0">
              <a:solidFill>
                <a:srgbClr val="000000"/>
              </a:solidFill>
              <a:effectLst/>
              <a:latin typeface="Times New Roman" panose="02020603050405020304" pitchFamily="18" charset="0"/>
              <a:cs typeface="+mj-cs"/>
            </a:endParaRPr>
          </a:p>
        </p:txBody>
      </p:sp>
      <p:pic>
        <p:nvPicPr>
          <p:cNvPr id="6" name="Picture 2" descr="Free Png Download Melted Chocolate Png Images Background - Melting Chocolate  Bar Png Clipart (#534767) - PikPng">
            <a:extLst>
              <a:ext uri="{FF2B5EF4-FFF2-40B4-BE49-F238E27FC236}">
                <a16:creationId xmlns:a16="http://schemas.microsoft.com/office/drawing/2014/main" id="{946D64A0-9DE9-4BF4-9A61-59C078AAD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2" b="94903" l="5357" r="95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95423" y="2506358"/>
            <a:ext cx="4664148" cy="315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9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3"/>
            </a:pPr>
            <a:r>
              <a:rPr lang="ar-JO" sz="3600" b="0" i="0" dirty="0">
                <a:solidFill>
                  <a:srgbClr val="000000"/>
                </a:solidFill>
                <a:effectLst/>
                <a:latin typeface="Times New Roman" panose="02020603050405020304" pitchFamily="18" charset="0"/>
                <a:cs typeface="+mj-cs"/>
              </a:rPr>
              <a:t>لِماذا انصَهَرَت قِطْعَةُ الشّوكولاتَةِ في جَيْبِهِ مَعَ أَنَّ الْغُرْفَةَ كانَتْ بارِدَةً؟</a:t>
            </a:r>
            <a:endParaRPr lang="ar-JO" sz="23900" b="0" i="0" dirty="0">
              <a:solidFill>
                <a:srgbClr val="000000"/>
              </a:solidFill>
              <a:effectLst/>
              <a:latin typeface="Times New Roman" panose="02020603050405020304" pitchFamily="18" charset="0"/>
              <a:cs typeface="+mj-cs"/>
            </a:endParaRPr>
          </a:p>
        </p:txBody>
      </p:sp>
      <p:pic>
        <p:nvPicPr>
          <p:cNvPr id="12290" name="Picture 2" descr="Temperature Clip Art At Clker - Temperature Png - Free Transparent PNG  Clipart Images Download">
            <a:extLst>
              <a:ext uri="{FF2B5EF4-FFF2-40B4-BE49-F238E27FC236}">
                <a16:creationId xmlns:a16="http://schemas.microsoft.com/office/drawing/2014/main" id="{4873A9B7-A9ED-4CD0-8927-D309CA1C7E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3613" l="10000" r="90000">
                        <a14:foregroundMark x1="41310" y1="16168" x2="40833" y2="46906"/>
                        <a14:foregroundMark x1="32500" y1="32136" x2="32500" y2="32136"/>
                        <a14:foregroundMark x1="57143" y1="25349" x2="57143" y2="25349"/>
                        <a14:foregroundMark x1="79524" y1="49102" x2="79524" y2="49102"/>
                        <a14:foregroundMark x1="81786" y1="52695" x2="81786" y2="52695"/>
                        <a14:foregroundMark x1="84048" y1="47106" x2="84048" y2="47106"/>
                        <a14:foregroundMark x1="81429" y1="41916" x2="81429" y2="41916"/>
                        <a14:foregroundMark x1="78095" y1="37924" x2="78095" y2="37924"/>
                        <a14:foregroundMark x1="74405" y1="41317" x2="74405" y2="41317"/>
                        <a14:foregroundMark x1="73452" y1="47505" x2="73452" y2="47505"/>
                        <a14:foregroundMark x1="74762" y1="53094" x2="74762" y2="53094"/>
                        <a14:foregroundMark x1="78095" y1="55090" x2="78095" y2="55090"/>
                        <a14:foregroundMark x1="22024" y1="47106" x2="22024" y2="47106"/>
                        <a14:foregroundMark x1="25119" y1="40319" x2="25119" y2="40319"/>
                        <a14:foregroundMark x1="18095" y1="48104" x2="18095" y2="48104"/>
                        <a14:foregroundMark x1="20000" y1="39122" x2="20000" y2="39122"/>
                        <a14:foregroundMark x1="24762" y1="55090" x2="24762" y2="55090"/>
                        <a14:foregroundMark x1="20000" y1="54691" x2="20000" y2="54691"/>
                        <a14:foregroundMark x1="29405" y1="47106" x2="29405" y2="47106"/>
                      </a14:backgroundRemoval>
                    </a14:imgEffect>
                  </a14:imgLayer>
                </a14:imgProps>
              </a:ext>
              <a:ext uri="{28A0092B-C50C-407E-A947-70E740481C1C}">
                <a14:useLocalDpi xmlns:a14="http://schemas.microsoft.com/office/drawing/2010/main" val="0"/>
              </a:ext>
            </a:extLst>
          </a:blip>
          <a:srcRect/>
          <a:stretch>
            <a:fillRect/>
          </a:stretch>
        </p:blipFill>
        <p:spPr bwMode="auto">
          <a:xfrm>
            <a:off x="3249636" y="2849610"/>
            <a:ext cx="6101275" cy="36389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3247492"/>
          </a:xfrm>
          <a:prstGeom prst="rect">
            <a:avLst/>
          </a:prstGeom>
          <a:noFill/>
        </p:spPr>
        <p:txBody>
          <a:bodyPr wrap="square">
            <a:spAutoFit/>
          </a:bodyPr>
          <a:lstStyle/>
          <a:p>
            <a:pPr marL="457200" algn="just" rtl="1">
              <a:lnSpc>
                <a:spcPct val="200000"/>
              </a:lnSpc>
              <a:buFont typeface="+mj-lt"/>
              <a:buAutoNum type="arabicPeriod" startAt="3"/>
            </a:pPr>
            <a:r>
              <a:rPr lang="ar-JO" sz="3600" b="0" i="0" dirty="0">
                <a:solidFill>
                  <a:srgbClr val="000000"/>
                </a:solidFill>
                <a:effectLst/>
                <a:latin typeface="Times New Roman" panose="02020603050405020304" pitchFamily="18" charset="0"/>
                <a:cs typeface="+mj-cs"/>
              </a:rPr>
              <a:t>لِماذا انصَهَرَت قِطْعَةُ الشّوكولاتَةِ في جَيْبِهِ مَعَ أَنَّ الْغُرْفَةَ كانَتْ بارِدَةً؟</a:t>
            </a:r>
            <a:endParaRPr lang="ar-JO" sz="23900" b="0" i="0" dirty="0">
              <a:solidFill>
                <a:srgbClr val="000000"/>
              </a:solidFill>
              <a:effectLst/>
              <a:latin typeface="Times New Roman" panose="02020603050405020304" pitchFamily="18" charset="0"/>
              <a:cs typeface="+mj-cs"/>
            </a:endParaRPr>
          </a:p>
          <a:p>
            <a:pPr marL="503555" algn="just" rtl="1">
              <a:lnSpc>
                <a:spcPct val="200000"/>
              </a:lnSpc>
            </a:pPr>
            <a:r>
              <a:rPr lang="ar-JO" sz="3600" b="0" i="0" dirty="0">
                <a:solidFill>
                  <a:srgbClr val="E67E22"/>
                </a:solidFill>
                <a:effectLst/>
                <a:latin typeface="Times New Roman" panose="02020603050405020304" pitchFamily="18" charset="0"/>
                <a:cs typeface="+mj-cs"/>
              </a:rPr>
              <a:t>انصَهَرَت قِطْعَةُ الشّوكولاتَةِ في جَيْبِهِ مَعَ أَنَّ الْغُرْفَةَ كانَتْ بارِدَةً بِسَبَبِ مَوْجاتِ الرّادْيو الْقَصيرَةَ أَوْ ما يُسَمّى (بِالْـمَيْكروويف).</a:t>
            </a:r>
            <a:endParaRPr lang="ar-JO" sz="23900" b="0" i="0" dirty="0">
              <a:solidFill>
                <a:srgbClr val="000000"/>
              </a:solidFill>
              <a:effectLst/>
              <a:latin typeface="Times New Roman" panose="02020603050405020304" pitchFamily="18" charset="0"/>
              <a:cs typeface="+mj-cs"/>
            </a:endParaRPr>
          </a:p>
        </p:txBody>
      </p:sp>
      <p:pic>
        <p:nvPicPr>
          <p:cNvPr id="6" name="Picture 2" descr="Temperature Clip Art At Clker - Temperature Png - Free Transparent PNG  Clipart Images Download">
            <a:extLst>
              <a:ext uri="{FF2B5EF4-FFF2-40B4-BE49-F238E27FC236}">
                <a16:creationId xmlns:a16="http://schemas.microsoft.com/office/drawing/2014/main" id="{B72384ED-5B7D-4F0A-9F0E-3518B07E12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3613" l="10000" r="90000">
                        <a14:foregroundMark x1="41310" y1="16168" x2="40833" y2="46906"/>
                        <a14:foregroundMark x1="32500" y1="32136" x2="32500" y2="32136"/>
                        <a14:foregroundMark x1="57143" y1="25349" x2="57143" y2="25349"/>
                        <a14:foregroundMark x1="79524" y1="49102" x2="79524" y2="49102"/>
                        <a14:foregroundMark x1="81786" y1="52695" x2="81786" y2="52695"/>
                        <a14:foregroundMark x1="84048" y1="47106" x2="84048" y2="47106"/>
                        <a14:foregroundMark x1="81429" y1="41916" x2="81429" y2="41916"/>
                        <a14:foregroundMark x1="78095" y1="37924" x2="78095" y2="37924"/>
                        <a14:foregroundMark x1="74405" y1="41317" x2="74405" y2="41317"/>
                        <a14:foregroundMark x1="73452" y1="47505" x2="73452" y2="47505"/>
                        <a14:foregroundMark x1="74762" y1="53094" x2="74762" y2="53094"/>
                        <a14:foregroundMark x1="78095" y1="55090" x2="78095" y2="55090"/>
                        <a14:foregroundMark x1="22024" y1="47106" x2="22024" y2="47106"/>
                        <a14:foregroundMark x1="25119" y1="40319" x2="25119" y2="40319"/>
                        <a14:foregroundMark x1="18095" y1="48104" x2="18095" y2="48104"/>
                        <a14:foregroundMark x1="20000" y1="39122" x2="20000" y2="39122"/>
                        <a14:foregroundMark x1="24762" y1="55090" x2="24762" y2="55090"/>
                        <a14:foregroundMark x1="20000" y1="54691" x2="20000" y2="54691"/>
                        <a14:foregroundMark x1="29405" y1="47106" x2="29405" y2="47106"/>
                      </a14:backgroundRemoval>
                    </a14:imgEffect>
                  </a14:imgLayer>
                </a14:imgProps>
              </a:ext>
              <a:ext uri="{28A0092B-C50C-407E-A947-70E740481C1C}">
                <a14:useLocalDpi xmlns:a14="http://schemas.microsoft.com/office/drawing/2010/main" val="0"/>
              </a:ext>
            </a:extLst>
          </a:blip>
          <a:srcRect/>
          <a:stretch>
            <a:fillRect/>
          </a:stretch>
        </p:blipFill>
        <p:spPr bwMode="auto">
          <a:xfrm>
            <a:off x="602066" y="3890619"/>
            <a:ext cx="4373792" cy="260865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5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85140" y="1348246"/>
            <a:ext cx="11575364" cy="2139496"/>
          </a:xfrm>
          <a:prstGeom prst="rect">
            <a:avLst/>
          </a:prstGeom>
          <a:noFill/>
        </p:spPr>
        <p:txBody>
          <a:bodyPr wrap="square">
            <a:spAutoFit/>
          </a:bodyPr>
          <a:lstStyle/>
          <a:p>
            <a:pPr marL="457200" algn="just" rtl="1">
              <a:lnSpc>
                <a:spcPct val="200000"/>
              </a:lnSpc>
              <a:buFont typeface="+mj-lt"/>
              <a:buAutoNum type="arabicPeriod" startAt="4"/>
            </a:pPr>
            <a:r>
              <a:rPr lang="ar-JO" sz="3600" b="0" i="0" dirty="0">
                <a:solidFill>
                  <a:srgbClr val="000000"/>
                </a:solidFill>
                <a:effectLst/>
                <a:latin typeface="Times New Roman" panose="02020603050405020304" pitchFamily="18" charset="0"/>
                <a:cs typeface="+mj-cs"/>
              </a:rPr>
              <a:t>لِماذا اقْتُصِرَ اسْتِعْمالُ الْـمَيْكروويف في بِدايَةِ </a:t>
            </a:r>
            <a:endParaRPr lang="en-US" sz="3600" b="0" i="0" dirty="0">
              <a:solidFill>
                <a:srgbClr val="000000"/>
              </a:solidFill>
              <a:effectLst/>
              <a:latin typeface="Times New Roman" panose="02020603050405020304" pitchFamily="18" charset="0"/>
              <a:cs typeface="+mj-cs"/>
            </a:endParaRPr>
          </a:p>
          <a:p>
            <a:pPr marL="457200" algn="just" rtl="1">
              <a:lnSpc>
                <a:spcPct val="200000"/>
              </a:lnSpc>
            </a:pPr>
            <a:r>
              <a:rPr lang="ar-JO" sz="3600" b="0" i="0" dirty="0">
                <a:solidFill>
                  <a:srgbClr val="000000"/>
                </a:solidFill>
                <a:effectLst/>
                <a:latin typeface="Times New Roman" panose="02020603050405020304" pitchFamily="18" charset="0"/>
                <a:cs typeface="+mj-cs"/>
              </a:rPr>
              <a:t>اخْتِراعِهِ عَلى الْفَنادِقِ وَالْمَطاعِمِ؟</a:t>
            </a:r>
            <a:endParaRPr lang="ar-JO" sz="23900" b="0" i="0" dirty="0">
              <a:solidFill>
                <a:srgbClr val="000000"/>
              </a:solidFill>
              <a:effectLst/>
              <a:latin typeface="Times New Roman" panose="02020603050405020304" pitchFamily="18" charset="0"/>
              <a:cs typeface="+mj-cs"/>
            </a:endParaRPr>
          </a:p>
        </p:txBody>
      </p:sp>
      <p:pic>
        <p:nvPicPr>
          <p:cNvPr id="14338" name="Picture 2" descr="Download restaurant png png images background | TOPpng">
            <a:extLst>
              <a:ext uri="{FF2B5EF4-FFF2-40B4-BE49-F238E27FC236}">
                <a16:creationId xmlns:a16="http://schemas.microsoft.com/office/drawing/2014/main" id="{2E7545FE-CDA6-413C-B914-3A47001A7A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73" b="93364" l="0" r="99405"/>
                    </a14:imgEffect>
                  </a14:imgLayer>
                </a14:imgProps>
              </a:ext>
              <a:ext uri="{28A0092B-C50C-407E-A947-70E740481C1C}">
                <a14:useLocalDpi xmlns:a14="http://schemas.microsoft.com/office/drawing/2010/main" val="0"/>
              </a:ext>
            </a:extLst>
          </a:blip>
          <a:srcRect/>
          <a:stretch>
            <a:fillRect/>
          </a:stretch>
        </p:blipFill>
        <p:spPr bwMode="auto">
          <a:xfrm>
            <a:off x="321214" y="42198"/>
            <a:ext cx="3331700" cy="34074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otel PNG, Hotel Transparent Background - FreeIconsPNG">
            <a:extLst>
              <a:ext uri="{FF2B5EF4-FFF2-40B4-BE49-F238E27FC236}">
                <a16:creationId xmlns:a16="http://schemas.microsoft.com/office/drawing/2014/main" id="{CAFA3970-CA1F-43E8-BD4D-72DC9D0A3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346" y="3341300"/>
            <a:ext cx="3040481" cy="323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6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308318" y="1466502"/>
            <a:ext cx="11575364" cy="3247492"/>
          </a:xfrm>
          <a:prstGeom prst="rect">
            <a:avLst/>
          </a:prstGeom>
          <a:noFill/>
        </p:spPr>
        <p:txBody>
          <a:bodyPr wrap="square">
            <a:spAutoFit/>
          </a:bodyPr>
          <a:lstStyle/>
          <a:p>
            <a:pPr marL="457200" algn="just" rtl="1">
              <a:lnSpc>
                <a:spcPct val="200000"/>
              </a:lnSpc>
              <a:buFont typeface="+mj-lt"/>
              <a:buAutoNum type="arabicPeriod" startAt="4"/>
            </a:pPr>
            <a:r>
              <a:rPr lang="ar-JO" sz="3600" b="0" i="0" dirty="0">
                <a:solidFill>
                  <a:srgbClr val="000000"/>
                </a:solidFill>
                <a:effectLst/>
                <a:latin typeface="Times New Roman" panose="02020603050405020304" pitchFamily="18" charset="0"/>
                <a:cs typeface="+mj-cs"/>
              </a:rPr>
              <a:t>لِماذا اقْتُصِرَ اسْتِعْمالُ الْـمَيْكروويف في بِدايَةِ اخْتِراعِهِ عَلى الْفَنادِقِ وَالْمَطاعِمِ؟</a:t>
            </a:r>
            <a:endParaRPr lang="ar-JO" sz="23900" b="0" i="0" dirty="0">
              <a:solidFill>
                <a:srgbClr val="000000"/>
              </a:solidFill>
              <a:effectLst/>
              <a:latin typeface="Times New Roman" panose="02020603050405020304" pitchFamily="18" charset="0"/>
              <a:cs typeface="+mj-cs"/>
            </a:endParaRPr>
          </a:p>
          <a:p>
            <a:pPr marL="727075" algn="just" rtl="1">
              <a:lnSpc>
                <a:spcPct val="200000"/>
              </a:lnSpc>
            </a:pPr>
            <a:r>
              <a:rPr lang="ar-JO" sz="3600" b="0" i="0" dirty="0">
                <a:solidFill>
                  <a:srgbClr val="E67E22"/>
                </a:solidFill>
                <a:effectLst/>
                <a:latin typeface="Times New Roman" panose="02020603050405020304" pitchFamily="18" charset="0"/>
                <a:cs typeface="+mj-cs"/>
              </a:rPr>
              <a:t>لِأَنَّ وَزْنَهُ كَبيرٌ، وَحَجْمَهُ بِحَجْمِ الثَّلّاجَةِ، كَما كانَ ثَمَنُهُ باهِظًا.</a:t>
            </a:r>
            <a:endParaRPr lang="ar-JO" sz="23900" b="0" i="0" dirty="0">
              <a:solidFill>
                <a:srgbClr val="000000"/>
              </a:solidFill>
              <a:effectLst/>
              <a:latin typeface="Times New Roman" panose="02020603050405020304" pitchFamily="18" charset="0"/>
              <a:cs typeface="+mj-cs"/>
            </a:endParaRPr>
          </a:p>
        </p:txBody>
      </p:sp>
      <p:pic>
        <p:nvPicPr>
          <p:cNvPr id="6" name="Picture 2" descr="Download restaurant png png images background | TOPpng">
            <a:extLst>
              <a:ext uri="{FF2B5EF4-FFF2-40B4-BE49-F238E27FC236}">
                <a16:creationId xmlns:a16="http://schemas.microsoft.com/office/drawing/2014/main" id="{67321498-AB64-40CA-8945-A36220F7C9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773" b="93364" l="0" r="99405"/>
                    </a14:imgEffect>
                  </a14:imgLayer>
                </a14:imgProps>
              </a:ext>
              <a:ext uri="{28A0092B-C50C-407E-A947-70E740481C1C}">
                <a14:useLocalDpi xmlns:a14="http://schemas.microsoft.com/office/drawing/2010/main" val="0"/>
              </a:ext>
            </a:extLst>
          </a:blip>
          <a:srcRect/>
          <a:stretch>
            <a:fillRect/>
          </a:stretch>
        </p:blipFill>
        <p:spPr bwMode="auto">
          <a:xfrm>
            <a:off x="532457" y="2630654"/>
            <a:ext cx="1884450" cy="1927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tel PNG, Hotel Transparent Background - FreeIconsPNG">
            <a:extLst>
              <a:ext uri="{FF2B5EF4-FFF2-40B4-BE49-F238E27FC236}">
                <a16:creationId xmlns:a16="http://schemas.microsoft.com/office/drawing/2014/main" id="{EFC8AFEA-AC47-4732-84D6-9B5EA6D4D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156" y="4832250"/>
            <a:ext cx="1809652" cy="192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8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31501"/>
          </a:xfrm>
          <a:prstGeom prst="rect">
            <a:avLst/>
          </a:prstGeom>
          <a:noFill/>
        </p:spPr>
        <p:txBody>
          <a:bodyPr wrap="square">
            <a:spAutoFit/>
          </a:bodyPr>
          <a:lstStyle/>
          <a:p>
            <a:pPr marL="457200" algn="just" rtl="1">
              <a:lnSpc>
                <a:spcPct val="200000"/>
              </a:lnSpc>
              <a:buFont typeface="+mj-lt"/>
              <a:buAutoNum type="arabicPeriod" startAt="5"/>
            </a:pPr>
            <a:r>
              <a:rPr lang="ar-JO" sz="3600" b="0" i="0" dirty="0">
                <a:solidFill>
                  <a:srgbClr val="000000"/>
                </a:solidFill>
                <a:effectLst/>
                <a:latin typeface="Times New Roman" panose="02020603050405020304" pitchFamily="18" charset="0"/>
                <a:cs typeface="+mj-cs"/>
              </a:rPr>
              <a:t>ماذا أَفادَ النّاسُ مِنَ اخْتِراعِ المَيْكروويف؟</a:t>
            </a:r>
            <a:endParaRPr lang="ar-JO" sz="23900" b="0" i="0" dirty="0">
              <a:solidFill>
                <a:srgbClr val="000000"/>
              </a:solidFill>
              <a:effectLst/>
              <a:latin typeface="Times New Roman" panose="02020603050405020304" pitchFamily="18" charset="0"/>
              <a:cs typeface="+mj-cs"/>
            </a:endParaRPr>
          </a:p>
        </p:txBody>
      </p:sp>
      <p:pic>
        <p:nvPicPr>
          <p:cNvPr id="16386" name="Picture 2" descr="Child Housewife Stay-at-home Dad 専業主婦 Woman - Heart Transparent PNG">
            <a:extLst>
              <a:ext uri="{FF2B5EF4-FFF2-40B4-BE49-F238E27FC236}">
                <a16:creationId xmlns:a16="http://schemas.microsoft.com/office/drawing/2014/main" id="{87C0E36A-9EFD-44B2-88B7-DD39F62570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67" l="10000" r="90000"/>
                    </a14:imgEffect>
                  </a14:imgLayer>
                </a14:imgProps>
              </a:ext>
              <a:ext uri="{28A0092B-C50C-407E-A947-70E740481C1C}">
                <a14:useLocalDpi xmlns:a14="http://schemas.microsoft.com/office/drawing/2010/main" val="0"/>
              </a:ext>
            </a:extLst>
          </a:blip>
          <a:srcRect/>
          <a:stretch>
            <a:fillRect/>
          </a:stretch>
        </p:blipFill>
        <p:spPr bwMode="auto">
          <a:xfrm>
            <a:off x="326127" y="1301484"/>
            <a:ext cx="5231150" cy="472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6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7000" b="-2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3ED0C1-F3B5-4A3E-B5FB-300280AF89A4}"/>
              </a:ext>
            </a:extLst>
          </p:cNvPr>
          <p:cNvSpPr txBox="1"/>
          <p:nvPr/>
        </p:nvSpPr>
        <p:spPr>
          <a:xfrm>
            <a:off x="2841674" y="2413337"/>
            <a:ext cx="6921304" cy="1200329"/>
          </a:xfrm>
          <a:prstGeom prst="rect">
            <a:avLst/>
          </a:prstGeom>
          <a:noFill/>
        </p:spPr>
        <p:txBody>
          <a:bodyPr wrap="square" rtlCol="0">
            <a:spAutoFit/>
          </a:bodyPr>
          <a:lstStyle/>
          <a:p>
            <a:pPr algn="ctr" rtl="1"/>
            <a:r>
              <a:rPr lang="ar-JO" sz="7200" b="1" dirty="0">
                <a:solidFill>
                  <a:srgbClr val="C00000"/>
                </a:solidFill>
                <a:effectLst>
                  <a:outerShdw blurRad="38100" dist="38100" dir="2700000" algn="tl">
                    <a:srgbClr val="000000">
                      <a:alpha val="43137"/>
                    </a:srgbClr>
                  </a:outerShdw>
                </a:effectLst>
              </a:rPr>
              <a:t>اختِراعُ </a:t>
            </a:r>
            <a:r>
              <a:rPr lang="ar-JO" sz="7200" b="1">
                <a:solidFill>
                  <a:srgbClr val="C00000"/>
                </a:solidFill>
                <a:effectLst>
                  <a:outerShdw blurRad="38100" dist="38100" dir="2700000" algn="tl">
                    <a:srgbClr val="000000">
                      <a:alpha val="43137"/>
                    </a:srgbClr>
                  </a:outerShdw>
                </a:effectLst>
              </a:rPr>
              <a:t>(الْمَيْكروويف</a:t>
            </a:r>
            <a:r>
              <a:rPr lang="ar-JO" sz="7200" b="1" dirty="0">
                <a:solidFill>
                  <a:srgbClr val="C00000"/>
                </a:solidFill>
                <a:effectLst>
                  <a:outerShdw blurRad="38100" dist="38100" dir="2700000" algn="tl">
                    <a:srgbClr val="000000">
                      <a:alpha val="43137"/>
                    </a:srgbClr>
                  </a:outerShdw>
                </a:effectLst>
              </a:rPr>
              <a:t>)</a:t>
            </a:r>
            <a:endParaRPr lang="en-US" sz="7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01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2139496"/>
          </a:xfrm>
          <a:prstGeom prst="rect">
            <a:avLst/>
          </a:prstGeom>
          <a:noFill/>
        </p:spPr>
        <p:txBody>
          <a:bodyPr wrap="square">
            <a:spAutoFit/>
          </a:bodyPr>
          <a:lstStyle/>
          <a:p>
            <a:pPr marL="457200" algn="just" rtl="1">
              <a:lnSpc>
                <a:spcPct val="200000"/>
              </a:lnSpc>
              <a:buFont typeface="+mj-lt"/>
              <a:buAutoNum type="arabicPeriod" startAt="5"/>
            </a:pPr>
            <a:r>
              <a:rPr lang="ar-JO" sz="3600" b="0" i="0" dirty="0">
                <a:solidFill>
                  <a:srgbClr val="000000"/>
                </a:solidFill>
                <a:effectLst/>
                <a:latin typeface="Times New Roman" panose="02020603050405020304" pitchFamily="18" charset="0"/>
                <a:cs typeface="+mj-cs"/>
              </a:rPr>
              <a:t>ماذا أَفادَ النّاسُ مِنَ اخْتِراعِ المَيْكروويف؟</a:t>
            </a:r>
            <a:endParaRPr lang="ar-JO" sz="23900" b="0" i="0" dirty="0">
              <a:solidFill>
                <a:srgbClr val="000000"/>
              </a:solidFill>
              <a:effectLst/>
              <a:latin typeface="Times New Roman" panose="02020603050405020304" pitchFamily="18" charset="0"/>
              <a:cs typeface="+mj-cs"/>
            </a:endParaRPr>
          </a:p>
          <a:p>
            <a:pPr marL="503555" algn="just" rtl="1">
              <a:lnSpc>
                <a:spcPct val="200000"/>
              </a:lnSpc>
            </a:pPr>
            <a:r>
              <a:rPr lang="ar-JO" sz="3600" b="0" i="0" dirty="0">
                <a:solidFill>
                  <a:srgbClr val="E67E22"/>
                </a:solidFill>
                <a:effectLst/>
                <a:latin typeface="Times New Roman" panose="02020603050405020304" pitchFamily="18" charset="0"/>
                <a:cs typeface="+mj-cs"/>
              </a:rPr>
              <a:t>أَفادَ النّاسُ مِنَ اخْتِراعِ المَيْكروويف فَأَصْبَحَتِ الْوَجْباتُ السَّريعَةُ تَعْتَمِدُ عَلَيْهِ.</a:t>
            </a:r>
            <a:endParaRPr lang="ar-JO" sz="23900" b="0" i="0" dirty="0">
              <a:solidFill>
                <a:srgbClr val="000000"/>
              </a:solidFill>
              <a:effectLst/>
              <a:latin typeface="Times New Roman" panose="02020603050405020304" pitchFamily="18" charset="0"/>
              <a:cs typeface="+mj-cs"/>
            </a:endParaRPr>
          </a:p>
        </p:txBody>
      </p:sp>
      <p:pic>
        <p:nvPicPr>
          <p:cNvPr id="6" name="Picture 2" descr="Child Housewife Stay-at-home Dad 専業主婦 Woman - Heart Transparent PNG">
            <a:extLst>
              <a:ext uri="{FF2B5EF4-FFF2-40B4-BE49-F238E27FC236}">
                <a16:creationId xmlns:a16="http://schemas.microsoft.com/office/drawing/2014/main" id="{A111177B-79A4-4ED8-A2D3-B185269FB75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67" l="10000" r="90000"/>
                    </a14:imgEffect>
                  </a14:imgLayer>
                </a14:imgProps>
              </a:ext>
              <a:ext uri="{28A0092B-C50C-407E-A947-70E740481C1C}">
                <a14:useLocalDpi xmlns:a14="http://schemas.microsoft.com/office/drawing/2010/main" val="0"/>
              </a:ext>
            </a:extLst>
          </a:blip>
          <a:srcRect/>
          <a:stretch>
            <a:fillRect/>
          </a:stretch>
        </p:blipFill>
        <p:spPr bwMode="auto">
          <a:xfrm>
            <a:off x="4458017" y="3867571"/>
            <a:ext cx="3250175" cy="29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6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4163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6. قارِنْ بَيْنَ (الْـمَيْكروويف) مِنْ بِدايَةِ اخْتِراعِهِ حَتّى الْآنَ كَما وَرَدَ في النَّصِّ.</a:t>
            </a:r>
            <a:endParaRPr lang="ar-JO" sz="23900" b="0" i="0" dirty="0">
              <a:solidFill>
                <a:srgbClr val="000000"/>
              </a:solidFill>
              <a:effectLst/>
              <a:latin typeface="Times New Roman" panose="02020603050405020304" pitchFamily="18" charset="0"/>
              <a:cs typeface="+mj-cs"/>
            </a:endParaRPr>
          </a:p>
        </p:txBody>
      </p:sp>
      <p:pic>
        <p:nvPicPr>
          <p:cNvPr id="18434" name="Picture 2" descr="No Idea What Sticker by Carawrrr for iOS &amp; Android | GIPHY">
            <a:extLst>
              <a:ext uri="{FF2B5EF4-FFF2-40B4-BE49-F238E27FC236}">
                <a16:creationId xmlns:a16="http://schemas.microsoft.com/office/drawing/2014/main" id="{4E403208-6181-4EC4-A791-9E7A53BFF2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4541" y="2901462"/>
            <a:ext cx="3106615" cy="310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1748" y="1207796"/>
            <a:ext cx="11575364" cy="822789"/>
          </a:xfrm>
          <a:prstGeom prst="rect">
            <a:avLst/>
          </a:prstGeom>
          <a:noFill/>
        </p:spPr>
        <p:txBody>
          <a:bodyPr wrap="square">
            <a:spAutoFit/>
          </a:bodyPr>
          <a:lstStyle/>
          <a:p>
            <a:pPr marL="457200" algn="just" rtl="1">
              <a:lnSpc>
                <a:spcPct val="200000"/>
              </a:lnSpc>
            </a:pPr>
            <a:r>
              <a:rPr lang="ar-JO" sz="2800" b="0" i="0" dirty="0">
                <a:solidFill>
                  <a:srgbClr val="000000"/>
                </a:solidFill>
                <a:effectLst/>
                <a:latin typeface="Times New Roman" panose="02020603050405020304" pitchFamily="18" charset="0"/>
                <a:cs typeface="+mj-cs"/>
              </a:rPr>
              <a:t>6. قارِنْ بَيْنَ (الْـمَيْكروويف) مِنْ بِدايَةِ اخْتِراعِهِ حَتّى الْآنَ كَما وَرَدَ في النَّصِّ.</a:t>
            </a:r>
            <a:endParaRPr lang="ar-JO" sz="16600" b="0" i="0" dirty="0">
              <a:solidFill>
                <a:srgbClr val="000000"/>
              </a:solidFill>
              <a:effectLst/>
              <a:latin typeface="Times New Roman" panose="02020603050405020304" pitchFamily="18" charset="0"/>
              <a:cs typeface="+mj-cs"/>
            </a:endParaRPr>
          </a:p>
        </p:txBody>
      </p:sp>
      <p:graphicFrame>
        <p:nvGraphicFramePr>
          <p:cNvPr id="4" name="Table 3">
            <a:extLst>
              <a:ext uri="{FF2B5EF4-FFF2-40B4-BE49-F238E27FC236}">
                <a16:creationId xmlns:a16="http://schemas.microsoft.com/office/drawing/2014/main" id="{54AC93B2-5CDF-422D-953F-3837F2899D28}"/>
              </a:ext>
            </a:extLst>
          </p:cNvPr>
          <p:cNvGraphicFramePr>
            <a:graphicFrameLocks noGrp="1"/>
          </p:cNvGraphicFramePr>
          <p:nvPr>
            <p:extLst>
              <p:ext uri="{D42A27DB-BD31-4B8C-83A1-F6EECF244321}">
                <p14:modId xmlns:p14="http://schemas.microsoft.com/office/powerpoint/2010/main" val="1258209192"/>
              </p:ext>
            </p:extLst>
          </p:nvPr>
        </p:nvGraphicFramePr>
        <p:xfrm>
          <a:off x="1364566" y="2196421"/>
          <a:ext cx="9493346" cy="4317550"/>
        </p:xfrm>
        <a:graphic>
          <a:graphicData uri="http://schemas.openxmlformats.org/drawingml/2006/table">
            <a:tbl>
              <a:tblPr rtl="1" firstRow="1" firstCol="1" bandRow="1">
                <a:tableStyleId>{22838BEF-8BB2-4498-84A7-C5851F593DF1}</a:tableStyleId>
              </a:tblPr>
              <a:tblGrid>
                <a:gridCol w="4482552">
                  <a:extLst>
                    <a:ext uri="{9D8B030D-6E8A-4147-A177-3AD203B41FA5}">
                      <a16:colId xmlns:a16="http://schemas.microsoft.com/office/drawing/2014/main" val="3548641737"/>
                    </a:ext>
                  </a:extLst>
                </a:gridCol>
                <a:gridCol w="5010794">
                  <a:extLst>
                    <a:ext uri="{9D8B030D-6E8A-4147-A177-3AD203B41FA5}">
                      <a16:colId xmlns:a16="http://schemas.microsoft.com/office/drawing/2014/main" val="2568070039"/>
                    </a:ext>
                  </a:extLst>
                </a:gridCol>
              </a:tblGrid>
              <a:tr h="703448">
                <a:tc>
                  <a:txBody>
                    <a:bodyPr/>
                    <a:lstStyle/>
                    <a:p>
                      <a:pPr marL="0" marR="0" algn="ctr" rtl="1">
                        <a:lnSpc>
                          <a:spcPct val="115000"/>
                        </a:lnSpc>
                        <a:spcBef>
                          <a:spcPts val="0"/>
                        </a:spcBef>
                        <a:spcAft>
                          <a:spcPts val="1000"/>
                        </a:spcAft>
                      </a:pPr>
                      <a:r>
                        <a:rPr lang="ar-JO" sz="2800" b="1" dirty="0">
                          <a:effectLst/>
                        </a:rPr>
                        <a:t>بِدايَةُ اِخْتِراعِهِ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a:effectLst/>
                        </a:rPr>
                        <a:t>الآنَ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3988874"/>
                  </a:ext>
                </a:extLst>
              </a:tr>
              <a:tr h="1455327">
                <a:tc>
                  <a:txBody>
                    <a:bodyPr/>
                    <a:lstStyle/>
                    <a:p>
                      <a:pPr marL="0" marR="0" algn="ctr" rtl="1">
                        <a:lnSpc>
                          <a:spcPct val="115000"/>
                        </a:lnSpc>
                        <a:spcBef>
                          <a:spcPts val="0"/>
                        </a:spcBef>
                        <a:spcAft>
                          <a:spcPts val="1000"/>
                        </a:spcAft>
                      </a:pPr>
                      <a:r>
                        <a:rPr lang="ar-JO" sz="2800" b="1" dirty="0">
                          <a:effectLst/>
                        </a:rPr>
                        <a:t>كَبيرُ الحَجْمِ، وَحَجْمُهُ بِحَجْمِ الثَّلّاجَةِ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صَغُرَ حَجْمُهُ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1010403"/>
                  </a:ext>
                </a:extLst>
              </a:tr>
              <a:tr h="703448">
                <a:tc>
                  <a:txBody>
                    <a:bodyPr/>
                    <a:lstStyle/>
                    <a:p>
                      <a:pPr marL="0" marR="0" algn="ctr" rtl="1">
                        <a:lnSpc>
                          <a:spcPct val="115000"/>
                        </a:lnSpc>
                        <a:spcBef>
                          <a:spcPts val="0"/>
                        </a:spcBef>
                        <a:spcAft>
                          <a:spcPts val="1000"/>
                        </a:spcAft>
                      </a:pPr>
                      <a:r>
                        <a:rPr lang="ar-JO" sz="2800" b="1" dirty="0">
                          <a:effectLst/>
                        </a:rPr>
                        <a:t>ثَمَنُهُ باهِظٌ</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أَصبَحَ ثَمَنُهُ مُناسِبًا</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5392873"/>
                  </a:ext>
                </a:extLst>
              </a:tr>
              <a:tr h="1455327">
                <a:tc>
                  <a:txBody>
                    <a:bodyPr/>
                    <a:lstStyle/>
                    <a:p>
                      <a:pPr marL="0" marR="0" algn="ctr" rtl="1">
                        <a:lnSpc>
                          <a:spcPct val="115000"/>
                        </a:lnSpc>
                        <a:spcBef>
                          <a:spcPts val="0"/>
                        </a:spcBef>
                        <a:spcAft>
                          <a:spcPts val="1000"/>
                        </a:spcAft>
                      </a:pPr>
                      <a:r>
                        <a:rPr lang="ar-JO" sz="2800" b="1" dirty="0">
                          <a:effectLst/>
                        </a:rPr>
                        <a:t>اقْتُصِرَ اسْتِعْمالُهُ عَلى الْفَنادِقِ وَالْمَطاعِمِ وَالْقِطاراتِ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15000"/>
                        </a:lnSpc>
                        <a:spcBef>
                          <a:spcPts val="0"/>
                        </a:spcBef>
                        <a:spcAft>
                          <a:spcPts val="1000"/>
                        </a:spcAft>
                      </a:pPr>
                      <a:r>
                        <a:rPr lang="ar-JO" sz="2800" b="1" dirty="0">
                          <a:effectLst/>
                        </a:rPr>
                        <a:t>أَصْبَحَ الْعَديدُ مِنَ الْبُيوتِ الْيومَ يَمْتَلِكُ فرْنَ (الميكروويف)</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5979795"/>
                  </a:ext>
                </a:extLst>
              </a:tr>
            </a:tbl>
          </a:graphicData>
        </a:graphic>
      </p:graphicFrame>
      <p:pic>
        <p:nvPicPr>
          <p:cNvPr id="7" name="Picture 2" descr="No Idea What Sticker by Carawrrr for iOS &amp; Android | GIPHY">
            <a:extLst>
              <a:ext uri="{FF2B5EF4-FFF2-40B4-BE49-F238E27FC236}">
                <a16:creationId xmlns:a16="http://schemas.microsoft.com/office/drawing/2014/main" id="{E09B3CE4-5BAC-48C6-A704-3393F9209A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6861" y="98470"/>
            <a:ext cx="1726809" cy="172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8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104163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7. ما أَهمِّيَّةُ الاختراعاتِ الْحَديثَةِ في حَياتنا؟</a:t>
            </a:r>
            <a:endParaRPr lang="ar-JO" sz="23900" b="0" i="0" dirty="0">
              <a:solidFill>
                <a:srgbClr val="000000"/>
              </a:solidFill>
              <a:effectLst/>
              <a:latin typeface="Times New Roman" panose="02020603050405020304" pitchFamily="18" charset="0"/>
              <a:cs typeface="+mj-cs"/>
            </a:endParaRPr>
          </a:p>
        </p:txBody>
      </p:sp>
      <p:pic>
        <p:nvPicPr>
          <p:cNvPr id="20482" name="Picture 2" descr="Woman Cooking Clipart - Using Microwave Clipart, HD Png Download ,  Transparent Png Image - PNGitem">
            <a:extLst>
              <a:ext uri="{FF2B5EF4-FFF2-40B4-BE49-F238E27FC236}">
                <a16:creationId xmlns:a16="http://schemas.microsoft.com/office/drawing/2014/main" id="{42255827-1C59-4AC3-9C14-555C7AE0E63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92" b="95359" l="10000" r="90000"/>
                    </a14:imgEffect>
                  </a14:imgLayer>
                </a14:imgProps>
              </a:ext>
              <a:ext uri="{28A0092B-C50C-407E-A947-70E740481C1C}">
                <a14:useLocalDpi xmlns:a14="http://schemas.microsoft.com/office/drawing/2010/main" val="0"/>
              </a:ext>
            </a:extLst>
          </a:blip>
          <a:srcRect/>
          <a:stretch>
            <a:fillRect/>
          </a:stretch>
        </p:blipFill>
        <p:spPr bwMode="auto">
          <a:xfrm>
            <a:off x="3209953" y="-38715"/>
            <a:ext cx="2868459" cy="222805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Top I Nearly Screamed Down The Phone At The Woman Who Told Me Stickers for  Android &amp; iOS | Gfycat">
            <a:extLst>
              <a:ext uri="{FF2B5EF4-FFF2-40B4-BE49-F238E27FC236}">
                <a16:creationId xmlns:a16="http://schemas.microsoft.com/office/drawing/2014/main" id="{91A20089-E24B-4B75-AEC5-FD138EDCE0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5503" y="369415"/>
            <a:ext cx="2794450" cy="310241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ndex of /cliparts_transpa/imprimante">
            <a:extLst>
              <a:ext uri="{FF2B5EF4-FFF2-40B4-BE49-F238E27FC236}">
                <a16:creationId xmlns:a16="http://schemas.microsoft.com/office/drawing/2014/main" id="{B828B0E6-36AB-4728-A2BD-14837E1A61D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48" b="98261" l="10000" r="90000"/>
                    </a14:imgEffect>
                  </a14:imgLayer>
                </a14:imgProps>
              </a:ext>
              <a:ext uri="{28A0092B-C50C-407E-A947-70E740481C1C}">
                <a14:useLocalDpi xmlns:a14="http://schemas.microsoft.com/office/drawing/2010/main" val="0"/>
              </a:ext>
            </a:extLst>
          </a:blip>
          <a:srcRect/>
          <a:stretch>
            <a:fillRect/>
          </a:stretch>
        </p:blipFill>
        <p:spPr bwMode="auto">
          <a:xfrm>
            <a:off x="295423" y="3996255"/>
            <a:ext cx="3561862" cy="273076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Free Invention Images, Download Free Clip Art, Free Clip Art on Clipart  Library">
            <a:extLst>
              <a:ext uri="{FF2B5EF4-FFF2-40B4-BE49-F238E27FC236}">
                <a16:creationId xmlns:a16="http://schemas.microsoft.com/office/drawing/2014/main" id="{730420A3-8494-4EE2-B0BE-59C125DFDFB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871" b="89462" l="7422" r="93750"/>
                    </a14:imgEffect>
                  </a14:imgLayer>
                </a14:imgProps>
              </a:ext>
              <a:ext uri="{28A0092B-C50C-407E-A947-70E740481C1C}">
                <a14:useLocalDpi xmlns:a14="http://schemas.microsoft.com/office/drawing/2010/main" val="0"/>
              </a:ext>
            </a:extLst>
          </a:blip>
          <a:srcRect l="8411" t="27228" r="3276" b="11147"/>
          <a:stretch/>
        </p:blipFill>
        <p:spPr bwMode="auto">
          <a:xfrm>
            <a:off x="5051830" y="2761311"/>
            <a:ext cx="6357068" cy="402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14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78305" y="1289504"/>
            <a:ext cx="11575364" cy="3247492"/>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7. ما أَهمِّيَّةُ الاختراعاتِ الْحَديثَةِ في حَياتنا؟</a:t>
            </a:r>
          </a:p>
          <a:p>
            <a:pPr marL="457200" algn="just" rtl="1">
              <a:lnSpc>
                <a:spcPct val="200000"/>
              </a:lnSpc>
            </a:pPr>
            <a:r>
              <a:rPr lang="ar-JO" sz="3600" dirty="0">
                <a:solidFill>
                  <a:srgbClr val="000000"/>
                </a:solidFill>
                <a:latin typeface="Times New Roman" panose="02020603050405020304" pitchFamily="18" charset="0"/>
                <a:cs typeface="+mj-cs"/>
              </a:rPr>
              <a:t>تَوفيرُ الوقتِ والجُهدِ، تُساعدُ على</a:t>
            </a:r>
            <a:endParaRPr lang="en-US" sz="3600" dirty="0">
              <a:solidFill>
                <a:srgbClr val="000000"/>
              </a:solidFill>
              <a:latin typeface="Times New Roman" panose="02020603050405020304" pitchFamily="18" charset="0"/>
              <a:cs typeface="+mj-cs"/>
            </a:endParaRPr>
          </a:p>
          <a:p>
            <a:pPr marL="457200" algn="just" rtl="1">
              <a:lnSpc>
                <a:spcPct val="200000"/>
              </a:lnSpc>
            </a:pPr>
            <a:r>
              <a:rPr lang="ar-JO" sz="3600" dirty="0">
                <a:solidFill>
                  <a:srgbClr val="000000"/>
                </a:solidFill>
                <a:latin typeface="Times New Roman" panose="02020603050405020304" pitchFamily="18" charset="0"/>
                <a:cs typeface="+mj-cs"/>
              </a:rPr>
              <a:t> إنجازِ الأَعمَالِ بشكلٍ أَفضَل.</a:t>
            </a:r>
            <a:endParaRPr lang="ar-JO" sz="3200" b="0" i="0" dirty="0">
              <a:solidFill>
                <a:srgbClr val="000000"/>
              </a:solidFill>
              <a:effectLst/>
              <a:latin typeface="Times New Roman" panose="02020603050405020304" pitchFamily="18" charset="0"/>
              <a:cs typeface="+mj-cs"/>
            </a:endParaRPr>
          </a:p>
        </p:txBody>
      </p:sp>
      <p:pic>
        <p:nvPicPr>
          <p:cNvPr id="6" name="Picture 8" descr="Free Invention Images, Download Free Clip Art, Free Clip Art on Clipart  Library">
            <a:extLst>
              <a:ext uri="{FF2B5EF4-FFF2-40B4-BE49-F238E27FC236}">
                <a16:creationId xmlns:a16="http://schemas.microsoft.com/office/drawing/2014/main" id="{8CB5AD25-8938-40BB-BC8C-583E1A5A046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71" b="89462" l="7422" r="93750"/>
                    </a14:imgEffect>
                  </a14:imgLayer>
                </a14:imgProps>
              </a:ext>
              <a:ext uri="{28A0092B-C50C-407E-A947-70E740481C1C}">
                <a14:useLocalDpi xmlns:a14="http://schemas.microsoft.com/office/drawing/2010/main" val="0"/>
              </a:ext>
            </a:extLst>
          </a:blip>
          <a:srcRect l="8411" t="27228" r="3276" b="11147"/>
          <a:stretch/>
        </p:blipFill>
        <p:spPr bwMode="auto">
          <a:xfrm>
            <a:off x="579125" y="2331719"/>
            <a:ext cx="5926012" cy="375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4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8539088" y="98471"/>
            <a:ext cx="3652911" cy="1249775"/>
          </a:xfrm>
          <a:prstGeom prst="flowChartDisplay">
            <a:avLst/>
          </a:prstGeom>
          <a:gradFill>
            <a:gsLst>
              <a:gs pos="0">
                <a:srgbClr val="92D050"/>
              </a:gs>
              <a:gs pos="86000">
                <a:schemeClr val="accent6">
                  <a:lumMod val="40000"/>
                  <a:lumOff val="60000"/>
                </a:schemeClr>
              </a:gs>
              <a:gs pos="50000">
                <a:schemeClr val="accent6"/>
              </a:gs>
              <a:gs pos="11000">
                <a:schemeClr val="accent6">
                  <a:lumMod val="20000"/>
                  <a:lumOff val="80000"/>
                </a:schemeClr>
              </a:gs>
              <a:gs pos="100000">
                <a:srgbClr val="92D050"/>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8860300" y="369415"/>
            <a:ext cx="3010486" cy="707886"/>
          </a:xfrm>
          <a:prstGeom prst="rect">
            <a:avLst/>
          </a:prstGeom>
          <a:noFill/>
        </p:spPr>
        <p:txBody>
          <a:bodyPr wrap="square" rtlCol="0">
            <a:spAutoFit/>
          </a:bodyPr>
          <a:lstStyle/>
          <a:p>
            <a:pPr algn="ctr" rtl="1"/>
            <a:r>
              <a:rPr lang="ar-JO" sz="4000" dirty="0"/>
              <a:t>الفَهْمُ والاستيعابُ</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295423" y="1728075"/>
            <a:ext cx="11575364" cy="2035173"/>
          </a:xfrm>
          <a:prstGeom prst="rect">
            <a:avLst/>
          </a:prstGeom>
          <a:noFill/>
        </p:spPr>
        <p:txBody>
          <a:bodyPr wrap="square">
            <a:spAutoFit/>
          </a:bodyPr>
          <a:lstStyle/>
          <a:p>
            <a:pPr marL="457200" algn="just" rtl="1">
              <a:lnSpc>
                <a:spcPct val="200000"/>
              </a:lnSpc>
            </a:pPr>
            <a:r>
              <a:rPr lang="ar-JO" sz="3600" b="0" i="0" dirty="0">
                <a:solidFill>
                  <a:srgbClr val="000000"/>
                </a:solidFill>
                <a:effectLst/>
                <a:latin typeface="Times New Roman" panose="02020603050405020304" pitchFamily="18" charset="0"/>
                <a:cs typeface="+mj-cs"/>
              </a:rPr>
              <a:t>8. </a:t>
            </a:r>
            <a:r>
              <a:rPr lang="ar-JO" sz="3600" dirty="0">
                <a:solidFill>
                  <a:srgbClr val="000000"/>
                </a:solidFill>
                <a:latin typeface="Times New Roman" panose="02020603050405020304" pitchFamily="18" charset="0"/>
                <a:cs typeface="+mj-cs"/>
              </a:rPr>
              <a:t>اذكُرِ اختِراعًا تَحلُمُ بِأَنْ يَتَحقَّقَ في المُسْتَقبَلِ مُبَيِّنًا فائِدَتَهُ.</a:t>
            </a:r>
            <a:endParaRPr lang="ar-JO" sz="23900" dirty="0">
              <a:solidFill>
                <a:srgbClr val="000000"/>
              </a:solidFill>
              <a:latin typeface="Times New Roman" panose="02020603050405020304" pitchFamily="18" charset="0"/>
              <a:cs typeface="+mj-cs"/>
            </a:endParaRPr>
          </a:p>
          <a:p>
            <a:pPr marL="457200" algn="just" rtl="1">
              <a:lnSpc>
                <a:spcPct val="200000"/>
              </a:lnSpc>
            </a:pPr>
            <a:r>
              <a:rPr lang="ar-JO" sz="3200" dirty="0">
                <a:solidFill>
                  <a:srgbClr val="000000"/>
                </a:solidFill>
                <a:latin typeface="Times New Roman" panose="02020603050405020304" pitchFamily="18" charset="0"/>
                <a:cs typeface="+mj-cs"/>
              </a:rPr>
              <a:t>تُترَكُ الإِجابة للطَّالب.</a:t>
            </a:r>
          </a:p>
        </p:txBody>
      </p:sp>
    </p:spTree>
    <p:extLst>
      <p:ext uri="{BB962C8B-B14F-4D97-AF65-F5344CB8AC3E}">
        <p14:creationId xmlns:p14="http://schemas.microsoft.com/office/powerpoint/2010/main" val="268349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2569A-9BD7-4413-A3C0-4457C861E890}"/>
              </a:ext>
            </a:extLst>
          </p:cNvPr>
          <p:cNvSpPr txBox="1"/>
          <p:nvPr/>
        </p:nvSpPr>
        <p:spPr>
          <a:xfrm>
            <a:off x="98474" y="436098"/>
            <a:ext cx="11884856" cy="5910401"/>
          </a:xfrm>
          <a:prstGeom prst="rect">
            <a:avLst/>
          </a:prstGeom>
          <a:noFill/>
        </p:spPr>
        <p:txBody>
          <a:bodyPr wrap="square" rtlCol="0">
            <a:spAutoFit/>
          </a:bodyPr>
          <a:lstStyle/>
          <a:p>
            <a:pPr algn="just" rtl="1">
              <a:lnSpc>
                <a:spcPct val="150000"/>
              </a:lnSpc>
            </a:pPr>
            <a:r>
              <a:rPr lang="ar-JO" sz="3200" b="1" dirty="0"/>
              <a:t>عِندَما كانَ المُهَندِسُ (بيرْس سبِنْسَر) مُنْهَمِكًا في صِناعَةِ أَحَدِ</a:t>
            </a:r>
          </a:p>
          <a:p>
            <a:pPr algn="just" rtl="1">
              <a:lnSpc>
                <a:spcPct val="150000"/>
              </a:lnSpc>
            </a:pPr>
            <a:r>
              <a:rPr lang="ar-JO" sz="3200" b="1" dirty="0"/>
              <a:t> أَجهِزَةِ (الرّادارِ) عامَ 1946م، مدَّ يدَهُ إلى جَيبِهِ باحِثًا عَنْ شَيءٍ يأْكُلُهُ،</a:t>
            </a:r>
          </a:p>
          <a:p>
            <a:pPr algn="just" rtl="1">
              <a:lnSpc>
                <a:spcPct val="150000"/>
              </a:lnSpc>
            </a:pPr>
            <a:r>
              <a:rPr lang="ar-JO" sz="3200" b="1" dirty="0"/>
              <a:t> فَفوجِئَ بِأَنَّ قِطْعَةَ الشّوكولاتةِ الَّتي يَحْتَفِظُ بِها قَدِ انصَهَرَتْ، مَعَ أَنَّ </a:t>
            </a:r>
          </a:p>
          <a:p>
            <a:pPr algn="just" rtl="1">
              <a:lnSpc>
                <a:spcPct val="150000"/>
              </a:lnSpc>
            </a:pPr>
            <a:r>
              <a:rPr lang="ar-JO" sz="3200" b="1" dirty="0"/>
              <a:t>الْغُرفَةَ كانَتْ بارِدَةً؛ فَأَثارَت قِطْعَةُ الشّوكولاتةِ الْمُنْصَهِرَةُ تفكيرَهُ، ثُمَّ </a:t>
            </a:r>
          </a:p>
          <a:p>
            <a:pPr algn="just" rtl="1">
              <a:lnSpc>
                <a:spcPct val="150000"/>
              </a:lnSpc>
            </a:pPr>
            <a:r>
              <a:rPr lang="ar-JO" sz="3200" b="1" dirty="0"/>
              <a:t>أَحضَرَ كيسًا مِنَ الذُّرَةِ، وَأَمسكَ بِهِ بِجِوارِ صِمامٍ إِلِكْترونيٍّ يُشَغِّلُ </a:t>
            </a:r>
          </a:p>
          <a:p>
            <a:pPr algn="just" rtl="1">
              <a:lnSpc>
                <a:spcPct val="150000"/>
              </a:lnSpc>
            </a:pPr>
            <a:r>
              <a:rPr lang="ar-JO" sz="3200" b="1" dirty="0"/>
              <a:t>جِهازَ الرّادار، وَفي دقائِقَ أَخَذَتْ حَبَّاتُ الذُّرَةِ تَنْفَجِرُ وتتناثَرُ.</a:t>
            </a:r>
          </a:p>
          <a:p>
            <a:pPr algn="just" rtl="1">
              <a:lnSpc>
                <a:spcPct val="150000"/>
              </a:lnSpc>
            </a:pPr>
            <a:r>
              <a:rPr lang="ar-JO" sz="3200" b="1" dirty="0"/>
              <a:t>اكتَشَفَ (سبِنسَر) أَنَّ موجاتِ (الرّاديو) القَصيرَةَ أَو ما يُسَمّى (بالْمَيْكروويف) هِيَ السَّبَبُ؛ فَعَرَضَ تَجْرِبَتَهُ عَلى المَسؤولينَ الَّذينَ وافَقوا عَلى إنتاجِ أَجْهِزَةِ طَهْيٍ تَعْمَلُ بِهذا الجِهازِ.</a:t>
            </a:r>
          </a:p>
        </p:txBody>
      </p:sp>
      <p:pic>
        <p:nvPicPr>
          <p:cNvPr id="1026" name="Picture 2">
            <a:extLst>
              <a:ext uri="{FF2B5EF4-FFF2-40B4-BE49-F238E27FC236}">
                <a16:creationId xmlns:a16="http://schemas.microsoft.com/office/drawing/2014/main" id="{131322D4-AD51-4C48-B045-03FB1BB161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5" b="90000" l="10000" r="97674">
                        <a14:foregroundMark x1="76279" y1="32540" x2="71628" y2="15079"/>
                        <a14:foregroundMark x1="71163" y1="10000" x2="69070" y2="9048"/>
                        <a14:foregroundMark x1="70465" y1="9683" x2="58837" y2="2698"/>
                        <a14:foregroundMark x1="58372" y1="3651" x2="39302" y2="3016"/>
                        <a14:foregroundMark x1="53953" y1="22381" x2="40233" y2="31270"/>
                        <a14:foregroundMark x1="66279" y1="41587" x2="60930" y2="41905"/>
                        <a14:foregroundMark x1="77674" y1="50317" x2="77674" y2="50317"/>
                        <a14:foregroundMark x1="77674" y1="50317" x2="97674" y2="54286"/>
                        <a14:foregroundMark x1="76744" y1="76508" x2="76744" y2="76508"/>
                        <a14:foregroundMark x1="76744" y1="76508" x2="27907" y2="53968"/>
                        <a14:foregroundMark x1="76279" y1="76825" x2="15581" y2="57619"/>
                        <a14:foregroundMark x1="53023" y1="64762" x2="86744" y2="53333"/>
                        <a14:backgroundMark x1="78140" y1="50000" x2="78140" y2="50000"/>
                        <a14:backgroundMark x1="78140" y1="50000" x2="77674" y2="28254"/>
                        <a14:backgroundMark x1="76977" y1="76825" x2="94651" y2="53810"/>
                        <a14:backgroundMark x1="88140" y1="52381" x2="96977" y2="3175"/>
                      </a14:backgroundRemoval>
                    </a14:imgEffect>
                  </a14:imgLayer>
                </a14:imgProps>
              </a:ext>
              <a:ext uri="{28A0092B-C50C-407E-A947-70E740481C1C}">
                <a14:useLocalDpi xmlns:a14="http://schemas.microsoft.com/office/drawing/2010/main" val="0"/>
              </a:ext>
            </a:extLst>
          </a:blip>
          <a:srcRect l="15286" r="12854" b="38791"/>
          <a:stretch/>
        </p:blipFill>
        <p:spPr bwMode="auto">
          <a:xfrm>
            <a:off x="208670" y="436098"/>
            <a:ext cx="2919624" cy="364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3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مخترع الميكروويف | ثقافة أونلاين">
            <a:extLst>
              <a:ext uri="{FF2B5EF4-FFF2-40B4-BE49-F238E27FC236}">
                <a16:creationId xmlns:a16="http://schemas.microsoft.com/office/drawing/2014/main" id="{576FEA35-C24E-487F-A4D6-353F67B0D54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87" b="99683" l="10000" r="90000">
                        <a14:foregroundMark x1="17833" y1="95238" x2="13500" y2="34762"/>
                        <a14:foregroundMark x1="13500" y1="32063" x2="77917" y2="24762"/>
                        <a14:foregroundMark x1="75667" y1="16349" x2="72083" y2="4286"/>
                        <a14:foregroundMark x1="71750" y1="5714" x2="63167" y2="4127"/>
                        <a14:foregroundMark x1="63167" y1="1746" x2="54417" y2="4762"/>
                        <a14:foregroundMark x1="54500" y1="4603" x2="48583" y2="18889"/>
                        <a14:foregroundMark x1="77750" y1="24921" x2="86667" y2="44444"/>
                        <a14:foregroundMark x1="86667" y1="44127" x2="80583" y2="99683"/>
                        <a14:foregroundMark x1="80750" y1="99048" x2="17750" y2="95714"/>
                      </a14:backgroundRemoval>
                    </a14:imgEffect>
                  </a14:imgLayer>
                </a14:imgProps>
              </a:ext>
              <a:ext uri="{28A0092B-C50C-407E-A947-70E740481C1C}">
                <a14:useLocalDpi xmlns:a14="http://schemas.microsoft.com/office/drawing/2010/main" val="0"/>
              </a:ext>
            </a:extLst>
          </a:blip>
          <a:srcRect l="13022" t="5627" r="14260"/>
          <a:stretch/>
        </p:blipFill>
        <p:spPr bwMode="auto">
          <a:xfrm>
            <a:off x="431022" y="126609"/>
            <a:ext cx="4366017" cy="2974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92569A-9BD7-4413-A3C0-4457C861E890}"/>
              </a:ext>
            </a:extLst>
          </p:cNvPr>
          <p:cNvSpPr txBox="1"/>
          <p:nvPr/>
        </p:nvSpPr>
        <p:spPr>
          <a:xfrm>
            <a:off x="284677" y="473799"/>
            <a:ext cx="11622646" cy="5910401"/>
          </a:xfrm>
          <a:prstGeom prst="rect">
            <a:avLst/>
          </a:prstGeom>
          <a:noFill/>
        </p:spPr>
        <p:txBody>
          <a:bodyPr wrap="square" rtlCol="0">
            <a:spAutoFit/>
          </a:bodyPr>
          <a:lstStyle/>
          <a:p>
            <a:pPr algn="just" rtl="1">
              <a:lnSpc>
                <a:spcPct val="150000"/>
              </a:lnSpc>
            </a:pPr>
            <a:r>
              <a:rPr lang="ar-JO" sz="3200" b="1" dirty="0"/>
              <a:t>ظَهَرَ أَوَّلُ فُرْنٍ (بالمَيكروويف) في الأَسواقِ</a:t>
            </a:r>
            <a:r>
              <a:rPr lang="en-US" sz="3200" b="1" dirty="0"/>
              <a:t> </a:t>
            </a:r>
            <a:r>
              <a:rPr lang="ar-JO" sz="3200" b="1" dirty="0"/>
              <a:t>في عامِ</a:t>
            </a:r>
          </a:p>
          <a:p>
            <a:pPr algn="just" rtl="1">
              <a:lnSpc>
                <a:spcPct val="150000"/>
              </a:lnSpc>
            </a:pPr>
            <a:r>
              <a:rPr lang="ar-JO" sz="3200" b="1" dirty="0"/>
              <a:t> 1953م، وَكانَ وَزْنُهُ كَبيرًا، وَحجْمُهُ بِحَجمِ الثَّلاجَةِ،</a:t>
            </a:r>
          </a:p>
          <a:p>
            <a:pPr algn="just" rtl="1">
              <a:lnSpc>
                <a:spcPct val="150000"/>
              </a:lnSpc>
            </a:pPr>
            <a:r>
              <a:rPr lang="ar-JO" sz="3200" b="1" dirty="0"/>
              <a:t> كَما كانَ ثَمَنُهُ باهِظًا؛ وَلذلكَ اقتُصِرَ استعمالُهُ آنَذاكَ </a:t>
            </a:r>
          </a:p>
          <a:p>
            <a:pPr algn="just" rtl="1">
              <a:lnSpc>
                <a:spcPct val="150000"/>
              </a:lnSpc>
            </a:pPr>
            <a:r>
              <a:rPr lang="ar-JO" sz="3200" b="1" dirty="0"/>
              <a:t>على الفَنادِقِ والمَطاعِمِ وَالقِطاراتِ.</a:t>
            </a:r>
          </a:p>
          <a:p>
            <a:pPr algn="just" rtl="1">
              <a:lnSpc>
                <a:spcPct val="150000"/>
              </a:lnSpc>
            </a:pPr>
            <a:r>
              <a:rPr lang="ar-JO" sz="3200" b="1" dirty="0"/>
              <a:t>ثُمَّ طَرَأَتْ على تَصْنيعِ هذا الْفُرنِ تَحسيناتٌ كَثيرَةٌ، فَصَغُرَ حَجْمُهُ، وَأَصبَحَ ثَمَنُهُ مُناسِبًا، وَأَصبَحَ العَديدُ مِنَ البُيوتِ الْيَومَ يَمتَلِكُ فُرْنَ (الْمَيكروويف)، وَصارَتِ الوَجَباتُ السَّريعَةُ تَعْتَمدُ عليْهِ، وَفَضْلُ ذلكَ كُلِّهِ يَعودُ إِلى نَباهَةِ (سبنسر)، وَقِطْعَةِ الشُّوكولاتةِ الَّتي انصَهَرَتْ في جَيبِهِ.</a:t>
            </a:r>
          </a:p>
        </p:txBody>
      </p:sp>
    </p:spTree>
    <p:extLst>
      <p:ext uri="{BB962C8B-B14F-4D97-AF65-F5344CB8AC3E}">
        <p14:creationId xmlns:p14="http://schemas.microsoft.com/office/powerpoint/2010/main" val="205375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515729" y="1167617"/>
            <a:ext cx="7547317" cy="4964949"/>
          </a:xfrm>
          <a:prstGeom prst="rect">
            <a:avLst/>
          </a:prstGeom>
          <a:noFill/>
        </p:spPr>
        <p:txBody>
          <a:bodyPr wrap="square">
            <a:spAutoFit/>
          </a:bodyPr>
          <a:lstStyle/>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مُنْهَمِكٌ:</a:t>
            </a:r>
            <a:r>
              <a:rPr lang="ar-JO" sz="2800" b="1" i="0" dirty="0">
                <a:solidFill>
                  <a:srgbClr val="000000"/>
                </a:solidFill>
                <a:effectLst/>
                <a:latin typeface="Times New Roman" panose="02020603050405020304" pitchFamily="18" charset="0"/>
                <a:cs typeface="+mj-cs"/>
              </a:rPr>
              <a:t> مُنشغلٌ.</a:t>
            </a:r>
          </a:p>
          <a:p>
            <a:pPr marL="457200" indent="-457200" algn="r" rtl="1">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الصِّمامُ:</a:t>
            </a:r>
            <a:r>
              <a:rPr lang="ar-JO" sz="2800" b="1" i="0" dirty="0">
                <a:solidFill>
                  <a:srgbClr val="000000"/>
                </a:solidFill>
                <a:effectLst/>
                <a:latin typeface="Times New Roman" panose="02020603050405020304" pitchFamily="18" charset="0"/>
                <a:cs typeface="+mj-cs"/>
              </a:rPr>
              <a:t> </a:t>
            </a:r>
            <a:r>
              <a:rPr lang="ar-SA" sz="2800" b="1" dirty="0"/>
              <a:t>سَدّادٌ يَنْفَتِحُ عِنْدَما يَزيدُ الضَّغْطُ </a:t>
            </a:r>
            <a:r>
              <a:rPr lang="ar-JO" sz="2800" b="1" dirty="0"/>
              <a:t>على</a:t>
            </a:r>
            <a:r>
              <a:rPr lang="ar-SA" sz="2800" b="1" dirty="0"/>
              <a:t> الْحَدِّ الْمَرْسومِ</a:t>
            </a:r>
            <a:endParaRPr lang="en-US" sz="2800" b="1" dirty="0"/>
          </a:p>
          <a:p>
            <a:pPr marL="914400" indent="-4572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تتناثَرُ:</a:t>
            </a:r>
            <a:r>
              <a:rPr lang="ar-JO" sz="2800" b="1" i="0" dirty="0">
                <a:solidFill>
                  <a:srgbClr val="000000"/>
                </a:solidFill>
                <a:effectLst/>
                <a:latin typeface="Times New Roman" panose="02020603050405020304" pitchFamily="18" charset="0"/>
                <a:cs typeface="+mj-cs"/>
              </a:rPr>
              <a:t> تتفرّقُ.</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ثَمَنٌ باهِظٌ:</a:t>
            </a:r>
            <a:r>
              <a:rPr lang="ar-JO" sz="2800" b="1" i="0" dirty="0">
                <a:solidFill>
                  <a:srgbClr val="000000"/>
                </a:solidFill>
                <a:effectLst/>
                <a:latin typeface="Times New Roman" panose="02020603050405020304" pitchFamily="18" charset="0"/>
                <a:cs typeface="+mj-cs"/>
              </a:rPr>
              <a:t> غالي الثّمن.</a:t>
            </a:r>
          </a:p>
          <a:p>
            <a:pPr marL="800100" indent="-342900" algn="r" rtl="1">
              <a:lnSpc>
                <a:spcPct val="150000"/>
              </a:lnSpc>
              <a:spcAft>
                <a:spcPts val="1000"/>
              </a:spcAft>
              <a:buFont typeface="Arial" panose="020B0604020202020204" pitchFamily="34" charset="0"/>
              <a:buChar char="•"/>
            </a:pPr>
            <a:r>
              <a:rPr lang="ar-JO" sz="2800" b="1" i="0">
                <a:solidFill>
                  <a:srgbClr val="16A085"/>
                </a:solidFill>
                <a:effectLst/>
                <a:latin typeface="Times New Roman" panose="02020603050405020304" pitchFamily="18" charset="0"/>
                <a:cs typeface="+mj-cs"/>
              </a:rPr>
              <a:t>اقتُصرَ</a:t>
            </a:r>
            <a:r>
              <a:rPr lang="ar-JO" sz="2800" b="1" i="0" dirty="0">
                <a:solidFill>
                  <a:srgbClr val="16A085"/>
                </a:solidFill>
                <a:effectLst/>
                <a:latin typeface="Times New Roman" panose="02020603050405020304" pitchFamily="18" charset="0"/>
                <a:cs typeface="+mj-cs"/>
              </a:rPr>
              <a:t>:</a:t>
            </a:r>
            <a:r>
              <a:rPr lang="ar-JO" sz="2800" b="1" i="0" dirty="0">
                <a:solidFill>
                  <a:srgbClr val="000000"/>
                </a:solidFill>
                <a:effectLst/>
                <a:latin typeface="Times New Roman" panose="02020603050405020304" pitchFamily="18" charset="0"/>
                <a:cs typeface="+mj-cs"/>
              </a:rPr>
              <a:t> اكتُفِيَ.</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طَرأ:</a:t>
            </a:r>
            <a:r>
              <a:rPr lang="ar-JO" sz="2800" b="1" i="0" dirty="0">
                <a:solidFill>
                  <a:srgbClr val="000000"/>
                </a:solidFill>
                <a:effectLst/>
                <a:latin typeface="Times New Roman" panose="02020603050405020304" pitchFamily="18" charset="0"/>
                <a:cs typeface="+mj-cs"/>
              </a:rPr>
              <a:t> حَدَثَ بِسرعةٍ.</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نَباهةٌ:</a:t>
            </a:r>
            <a:r>
              <a:rPr lang="ar-JO" sz="2800" b="1" i="0" dirty="0">
                <a:solidFill>
                  <a:srgbClr val="000000"/>
                </a:solidFill>
                <a:effectLst/>
                <a:latin typeface="Times New Roman" panose="02020603050405020304" pitchFamily="18" charset="0"/>
                <a:cs typeface="+mj-cs"/>
              </a:rPr>
              <a:t> فِطنةٌ وذكاءٌ.</a:t>
            </a:r>
          </a:p>
        </p:txBody>
      </p:sp>
      <p:pic>
        <p:nvPicPr>
          <p:cNvPr id="3074" name="Picture 2" descr="Hazards of microwave cooking –">
            <a:extLst>
              <a:ext uri="{FF2B5EF4-FFF2-40B4-BE49-F238E27FC236}">
                <a16:creationId xmlns:a16="http://schemas.microsoft.com/office/drawing/2014/main" id="{BBC20F3D-89F1-4055-BEAC-6E1C9156B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729" y="4016328"/>
            <a:ext cx="3846260" cy="2562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معلومة - كيف اخترع الميكرويف ؟؟ شاهد الفيديو - YouTube">
            <a:extLst>
              <a:ext uri="{FF2B5EF4-FFF2-40B4-BE49-F238E27FC236}">
                <a16:creationId xmlns:a16="http://schemas.microsoft.com/office/drawing/2014/main" id="{446C0870-32AB-4509-A784-92E7759FD6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4" r="24625"/>
          <a:stretch/>
        </p:blipFill>
        <p:spPr bwMode="auto">
          <a:xfrm>
            <a:off x="128954" y="279101"/>
            <a:ext cx="4240202" cy="629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6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4891446" y="2738532"/>
            <a:ext cx="6984609" cy="2984920"/>
          </a:xfrm>
          <a:prstGeom prst="rect">
            <a:avLst/>
          </a:prstGeom>
          <a:noFill/>
        </p:spPr>
        <p:txBody>
          <a:bodyPr wrap="square">
            <a:spAutoFit/>
          </a:bodyPr>
          <a:lstStyle/>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المُنْصَهِرةُ: </a:t>
            </a:r>
            <a:r>
              <a:rPr lang="ar-JO" sz="2800" b="1" i="0" dirty="0">
                <a:effectLst/>
                <a:latin typeface="Times New Roman" panose="02020603050405020304" pitchFamily="18" charset="0"/>
                <a:cs typeface="+mj-cs"/>
              </a:rPr>
              <a:t>الذّائبةُ </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طهيٌ:  </a:t>
            </a:r>
            <a:r>
              <a:rPr lang="ar-JO" sz="2800" b="1" i="0" dirty="0">
                <a:effectLst/>
                <a:latin typeface="Times New Roman" panose="02020603050405020304" pitchFamily="18" charset="0"/>
                <a:cs typeface="+mj-cs"/>
              </a:rPr>
              <a:t>طبخٌ</a:t>
            </a:r>
            <a:r>
              <a:rPr lang="ar-JO" sz="2800" b="1" i="0" dirty="0">
                <a:solidFill>
                  <a:srgbClr val="16A085"/>
                </a:solidFill>
                <a:effectLst/>
                <a:latin typeface="Times New Roman" panose="02020603050405020304" pitchFamily="18" charset="0"/>
                <a:cs typeface="+mj-cs"/>
              </a:rPr>
              <a:t> </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آنذاك: </a:t>
            </a:r>
            <a:r>
              <a:rPr lang="ar-JO" sz="2800" b="1" i="0" dirty="0">
                <a:effectLst/>
                <a:latin typeface="Times New Roman" panose="02020603050405020304" pitchFamily="18" charset="0"/>
                <a:cs typeface="+mj-cs"/>
              </a:rPr>
              <a:t>في ذلك الوقتِ</a:t>
            </a:r>
          </a:p>
          <a:p>
            <a:pPr marL="800100" indent="-342900" algn="r" rtl="1">
              <a:lnSpc>
                <a:spcPct val="150000"/>
              </a:lnSpc>
              <a:spcAft>
                <a:spcPts val="1000"/>
              </a:spcAft>
              <a:buFont typeface="Arial" panose="020B0604020202020204" pitchFamily="34" charset="0"/>
              <a:buChar char="•"/>
            </a:pPr>
            <a:r>
              <a:rPr lang="ar-JO" sz="2800" b="1" i="0" dirty="0">
                <a:solidFill>
                  <a:srgbClr val="16A085"/>
                </a:solidFill>
                <a:effectLst/>
                <a:latin typeface="Times New Roman" panose="02020603050405020304" pitchFamily="18" charset="0"/>
                <a:cs typeface="+mj-cs"/>
              </a:rPr>
              <a:t>العديدُ: </a:t>
            </a:r>
            <a:r>
              <a:rPr lang="ar-JO" sz="2800" b="1" i="0" dirty="0">
                <a:effectLst/>
                <a:latin typeface="Times New Roman" panose="02020603050405020304" pitchFamily="18" charset="0"/>
                <a:cs typeface="+mj-cs"/>
              </a:rPr>
              <a:t>الكثيرُ</a:t>
            </a:r>
          </a:p>
        </p:txBody>
      </p:sp>
      <p:pic>
        <p:nvPicPr>
          <p:cNvPr id="4" name="Picture 3">
            <a:extLst>
              <a:ext uri="{FF2B5EF4-FFF2-40B4-BE49-F238E27FC236}">
                <a16:creationId xmlns:a16="http://schemas.microsoft.com/office/drawing/2014/main" id="{E6D88621-A527-485A-AED8-E944CE68D7F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8382" t="17044" r="12620" b="20493"/>
          <a:stretch/>
        </p:blipFill>
        <p:spPr>
          <a:xfrm>
            <a:off x="4079047" y="393959"/>
            <a:ext cx="3685130" cy="2344573"/>
          </a:xfrm>
          <a:prstGeom prst="rect">
            <a:avLst/>
          </a:prstGeom>
        </p:spPr>
      </p:pic>
      <p:pic>
        <p:nvPicPr>
          <p:cNvPr id="6" name="Picture 5">
            <a:extLst>
              <a:ext uri="{FF2B5EF4-FFF2-40B4-BE49-F238E27FC236}">
                <a16:creationId xmlns:a16="http://schemas.microsoft.com/office/drawing/2014/main" id="{B0D84EA1-B9E1-4688-96CE-F82C042F436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835" l="10000" r="90000"/>
                    </a14:imgEffect>
                    <a14:imgEffect>
                      <a14:brightnessContrast bright="20000"/>
                    </a14:imgEffect>
                  </a14:imgLayer>
                </a14:imgProps>
              </a:ext>
            </a:extLst>
          </a:blip>
          <a:srcRect l="19577" r="13381" b="9062"/>
          <a:stretch/>
        </p:blipFill>
        <p:spPr>
          <a:xfrm>
            <a:off x="128954" y="3699803"/>
            <a:ext cx="3950093" cy="2546570"/>
          </a:xfrm>
          <a:prstGeom prst="rect">
            <a:avLst/>
          </a:prstGeom>
        </p:spPr>
      </p:pic>
    </p:spTree>
    <p:extLst>
      <p:ext uri="{BB962C8B-B14F-4D97-AF65-F5344CB8AC3E}">
        <p14:creationId xmlns:p14="http://schemas.microsoft.com/office/powerpoint/2010/main" val="284184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78437" y="1566246"/>
            <a:ext cx="6984609" cy="3825406"/>
          </a:xfrm>
          <a:prstGeom prst="rect">
            <a:avLst/>
          </a:prstGeom>
          <a:noFill/>
        </p:spPr>
        <p:txBody>
          <a:bodyPr wrap="square">
            <a:spAutoFit/>
          </a:bodyPr>
          <a:lstStyle/>
          <a:p>
            <a:pPr marL="457200" algn="r" rtl="1">
              <a:lnSpc>
                <a:spcPct val="150000"/>
              </a:lnSpc>
              <a:spcAft>
                <a:spcPts val="1000"/>
              </a:spcAft>
              <a:buFont typeface="+mj-lt"/>
              <a:buAutoNum type="arabicPeriod" startAt="2"/>
            </a:pPr>
            <a:r>
              <a:rPr lang="ar-JO" sz="3200" b="0" i="0" dirty="0">
                <a:solidFill>
                  <a:srgbClr val="000000"/>
                </a:solidFill>
                <a:effectLst/>
                <a:latin typeface="Times New Roman" panose="02020603050405020304" pitchFamily="18" charset="0"/>
                <a:cs typeface="+mj-cs"/>
              </a:rPr>
              <a:t>هاتِ ضِدَّ كُلِّ كَلِمَةٍ مِنَ الْكَلِماتِ الْآتِيَةِ مِنَ النَّصِّ:</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تجَمَّدَتْ: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تَتَجَمَّعُ: </a:t>
            </a:r>
            <a:r>
              <a:rPr lang="ar-JO" sz="3200" b="0" i="0" dirty="0">
                <a:solidFill>
                  <a:srgbClr val="E67E22"/>
                </a:solidFill>
                <a:effectLst/>
                <a:latin typeface="Times New Roman" panose="02020603050405020304" pitchFamily="18" charset="0"/>
                <a:cs typeface="+mj-cs"/>
              </a:rPr>
              <a:t>   </a:t>
            </a:r>
            <a:r>
              <a:rPr lang="ar-JO" sz="3200" b="0" i="0" dirty="0">
                <a:solidFill>
                  <a:srgbClr val="000000"/>
                </a:solidFill>
                <a:effectLst/>
                <a:latin typeface="Times New Roman" panose="02020603050405020304" pitchFamily="18" charset="0"/>
                <a:cs typeface="+mj-cs"/>
              </a:rPr>
              <a:t>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رَفَضوا: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رَخيصٌ: </a:t>
            </a:r>
            <a:endParaRPr lang="ar-JO" sz="4000" b="0" i="0" dirty="0">
              <a:solidFill>
                <a:srgbClr val="000000"/>
              </a:solidFill>
              <a:effectLst/>
              <a:latin typeface="Times New Roman" panose="02020603050405020304" pitchFamily="18" charset="0"/>
              <a:cs typeface="+mj-cs"/>
            </a:endParaRPr>
          </a:p>
        </p:txBody>
      </p:sp>
      <p:pic>
        <p:nvPicPr>
          <p:cNvPr id="5122" name="Picture 2" descr="Arrow, business, opposite, seperate, sign icon - Download on Iconfinder">
            <a:extLst>
              <a:ext uri="{FF2B5EF4-FFF2-40B4-BE49-F238E27FC236}">
                <a16:creationId xmlns:a16="http://schemas.microsoft.com/office/drawing/2014/main" id="{3D3404E1-438C-4524-911B-A3EE3BFBF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89844" l="4883" r="94922">
                        <a14:foregroundMark x1="86523" y1="29883" x2="41797"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10798" y="1313248"/>
            <a:ext cx="4665784" cy="46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8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5078437" y="1566246"/>
            <a:ext cx="6984609" cy="3825406"/>
          </a:xfrm>
          <a:prstGeom prst="rect">
            <a:avLst/>
          </a:prstGeom>
          <a:noFill/>
        </p:spPr>
        <p:txBody>
          <a:bodyPr wrap="square">
            <a:spAutoFit/>
          </a:bodyPr>
          <a:lstStyle/>
          <a:p>
            <a:pPr marL="457200" algn="r" rtl="1">
              <a:lnSpc>
                <a:spcPct val="150000"/>
              </a:lnSpc>
              <a:spcAft>
                <a:spcPts val="1000"/>
              </a:spcAft>
              <a:buFont typeface="+mj-lt"/>
              <a:buAutoNum type="arabicPeriod" startAt="2"/>
            </a:pPr>
            <a:r>
              <a:rPr lang="ar-JO" sz="3200" b="0" i="0" dirty="0">
                <a:solidFill>
                  <a:srgbClr val="000000"/>
                </a:solidFill>
                <a:effectLst/>
                <a:latin typeface="Times New Roman" panose="02020603050405020304" pitchFamily="18" charset="0"/>
                <a:cs typeface="+mj-cs"/>
              </a:rPr>
              <a:t>هاتِ ضِدَّ كُلِّ كَلِمَةٍ مِنَ الْكَلِماتِ الْآتِيَةِ مِنَ النَّصِّ:</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تجَمَّدَتْ: </a:t>
            </a:r>
            <a:r>
              <a:rPr lang="ar-JO" sz="3200" b="0" i="0" dirty="0">
                <a:solidFill>
                  <a:srgbClr val="E67E22"/>
                </a:solidFill>
                <a:effectLst/>
                <a:latin typeface="Times New Roman" panose="02020603050405020304" pitchFamily="18" charset="0"/>
                <a:cs typeface="+mj-cs"/>
              </a:rPr>
              <a:t>انصَهَرَت.</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تَتَجَمَّعُ: </a:t>
            </a:r>
            <a:r>
              <a:rPr lang="ar-JO" sz="3200" b="0" i="0" dirty="0">
                <a:solidFill>
                  <a:srgbClr val="E67E22"/>
                </a:solidFill>
                <a:effectLst/>
                <a:latin typeface="Times New Roman" panose="02020603050405020304" pitchFamily="18" charset="0"/>
                <a:cs typeface="+mj-cs"/>
              </a:rPr>
              <a:t>تَتَناثَرُ.   </a:t>
            </a:r>
            <a:r>
              <a:rPr lang="ar-JO" sz="3200" b="0" i="0" dirty="0">
                <a:solidFill>
                  <a:srgbClr val="000000"/>
                </a:solidFill>
                <a:effectLst/>
                <a:latin typeface="Times New Roman" panose="02020603050405020304" pitchFamily="18" charset="0"/>
                <a:cs typeface="+mj-cs"/>
              </a:rPr>
              <a:t>         </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رَفَضوا: </a:t>
            </a:r>
            <a:r>
              <a:rPr lang="ar-JO" sz="3200" b="0" i="0" dirty="0">
                <a:solidFill>
                  <a:srgbClr val="E67E22"/>
                </a:solidFill>
                <a:effectLst/>
                <a:latin typeface="Times New Roman" panose="02020603050405020304" pitchFamily="18" charset="0"/>
                <a:cs typeface="+mj-cs"/>
              </a:rPr>
              <a:t>وافَقوا.</a:t>
            </a:r>
            <a:endParaRPr lang="ar-JO" sz="4000" b="0" i="0" dirty="0">
              <a:solidFill>
                <a:srgbClr val="000000"/>
              </a:solidFill>
              <a:effectLst/>
              <a:latin typeface="Times New Roman" panose="02020603050405020304" pitchFamily="18" charset="0"/>
              <a:cs typeface="+mj-cs"/>
            </a:endParaRPr>
          </a:p>
          <a:p>
            <a:pPr marL="452755" algn="r" rtl="1">
              <a:lnSpc>
                <a:spcPct val="150000"/>
              </a:lnSpc>
            </a:pPr>
            <a:r>
              <a:rPr lang="ar-JO" sz="3200" b="0" i="0" dirty="0">
                <a:solidFill>
                  <a:srgbClr val="000000"/>
                </a:solidFill>
                <a:effectLst/>
                <a:latin typeface="Times New Roman" panose="02020603050405020304" pitchFamily="18" charset="0"/>
                <a:cs typeface="+mj-cs"/>
              </a:rPr>
              <a:t>رَخيصٌ: </a:t>
            </a:r>
            <a:r>
              <a:rPr lang="ar-JO" sz="3200" b="0" i="0" dirty="0">
                <a:solidFill>
                  <a:srgbClr val="E67E22"/>
                </a:solidFill>
                <a:effectLst/>
                <a:latin typeface="Times New Roman" panose="02020603050405020304" pitchFamily="18" charset="0"/>
                <a:cs typeface="+mj-cs"/>
              </a:rPr>
              <a:t>باهِظٌ.</a:t>
            </a:r>
            <a:endParaRPr lang="ar-JO" sz="4000" b="0" i="0" dirty="0">
              <a:solidFill>
                <a:srgbClr val="000000"/>
              </a:solidFill>
              <a:effectLst/>
              <a:latin typeface="Times New Roman" panose="02020603050405020304" pitchFamily="18" charset="0"/>
              <a:cs typeface="+mj-cs"/>
            </a:endParaRPr>
          </a:p>
        </p:txBody>
      </p:sp>
      <p:pic>
        <p:nvPicPr>
          <p:cNvPr id="6" name="Picture 2" descr="Arrow, business, opposite, seperate, sign icon - Download on Iconfinder">
            <a:extLst>
              <a:ext uri="{FF2B5EF4-FFF2-40B4-BE49-F238E27FC236}">
                <a16:creationId xmlns:a16="http://schemas.microsoft.com/office/drawing/2014/main" id="{9FBD5341-296A-444F-900B-EC88E3BFB2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89844" l="4883" r="94922">
                        <a14:foregroundMark x1="86523" y1="29883" x2="41797" y2="32813"/>
                      </a14:backgroundRemoval>
                    </a14:imgEffect>
                  </a14:imgLayer>
                </a14:imgProps>
              </a:ext>
              <a:ext uri="{28A0092B-C50C-407E-A947-70E740481C1C}">
                <a14:useLocalDpi xmlns:a14="http://schemas.microsoft.com/office/drawing/2010/main" val="0"/>
              </a:ext>
            </a:extLst>
          </a:blip>
          <a:srcRect/>
          <a:stretch>
            <a:fillRect/>
          </a:stretch>
        </p:blipFill>
        <p:spPr bwMode="auto">
          <a:xfrm>
            <a:off x="853001" y="1791550"/>
            <a:ext cx="4665784" cy="466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7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lowchart: Display 1">
            <a:extLst>
              <a:ext uri="{FF2B5EF4-FFF2-40B4-BE49-F238E27FC236}">
                <a16:creationId xmlns:a16="http://schemas.microsoft.com/office/drawing/2014/main" id="{C4BF5E26-075A-4541-9B61-8CBFF5657FB1}"/>
              </a:ext>
            </a:extLst>
          </p:cNvPr>
          <p:cNvSpPr/>
          <p:nvPr/>
        </p:nvSpPr>
        <p:spPr>
          <a:xfrm rot="10800000">
            <a:off x="9003323" y="98472"/>
            <a:ext cx="3188677" cy="1069145"/>
          </a:xfrm>
          <a:prstGeom prst="flowChartDisplay">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AAACBA4-662A-4E0B-B4DB-F430A2F04F53}"/>
              </a:ext>
            </a:extLst>
          </p:cNvPr>
          <p:cNvSpPr txBox="1"/>
          <p:nvPr/>
        </p:nvSpPr>
        <p:spPr>
          <a:xfrm>
            <a:off x="9092418" y="279101"/>
            <a:ext cx="3010486" cy="707886"/>
          </a:xfrm>
          <a:prstGeom prst="rect">
            <a:avLst/>
          </a:prstGeom>
          <a:noFill/>
        </p:spPr>
        <p:txBody>
          <a:bodyPr wrap="square" rtlCol="0">
            <a:spAutoFit/>
          </a:bodyPr>
          <a:lstStyle/>
          <a:p>
            <a:pPr algn="ctr" rtl="1"/>
            <a:r>
              <a:rPr lang="ar-JO" sz="4000" dirty="0"/>
              <a:t>المُعْجَمُ وَالدَّلالَةُ</a:t>
            </a:r>
            <a:endParaRPr lang="en-US" sz="4000" dirty="0"/>
          </a:p>
        </p:txBody>
      </p:sp>
      <p:sp>
        <p:nvSpPr>
          <p:cNvPr id="5" name="TextBox 4">
            <a:extLst>
              <a:ext uri="{FF2B5EF4-FFF2-40B4-BE49-F238E27FC236}">
                <a16:creationId xmlns:a16="http://schemas.microsoft.com/office/drawing/2014/main" id="{D16B61D9-0A57-4A4A-9A93-DAC422D43118}"/>
              </a:ext>
            </a:extLst>
          </p:cNvPr>
          <p:cNvSpPr txBox="1"/>
          <p:nvPr/>
        </p:nvSpPr>
        <p:spPr>
          <a:xfrm>
            <a:off x="1139483" y="1622517"/>
            <a:ext cx="10557803" cy="3395673"/>
          </a:xfrm>
          <a:prstGeom prst="rect">
            <a:avLst/>
          </a:prstGeom>
          <a:noFill/>
        </p:spPr>
        <p:txBody>
          <a:bodyPr wrap="square">
            <a:spAutoFit/>
          </a:bodyPr>
          <a:lstStyle/>
          <a:p>
            <a:pPr marL="457200" algn="just" rtl="1">
              <a:lnSpc>
                <a:spcPct val="150000"/>
              </a:lnSpc>
              <a:buFont typeface="+mj-lt"/>
              <a:buAutoNum type="arabicPeriod" startAt="3"/>
            </a:pPr>
            <a:r>
              <a:rPr lang="ar-JO" sz="4000" b="0" i="0" dirty="0">
                <a:solidFill>
                  <a:srgbClr val="000000"/>
                </a:solidFill>
                <a:effectLst/>
                <a:latin typeface="Times New Roman" panose="02020603050405020304" pitchFamily="18" charset="0"/>
                <a:cs typeface="+mj-cs"/>
              </a:rPr>
              <a:t>وَظِّفِ الْكَلِماتِ الْآتِيَةَ في جُمَلٍ مُفيدَةٍ مِنْ إِنْشائِكَ:</a:t>
            </a:r>
            <a:endParaRPr lang="ar-JO" sz="7200" b="0" i="0" dirty="0">
              <a:solidFill>
                <a:srgbClr val="000000"/>
              </a:solidFill>
              <a:effectLst/>
              <a:latin typeface="Times New Roman" panose="02020603050405020304" pitchFamily="18" charset="0"/>
              <a:cs typeface="+mj-cs"/>
            </a:endParaRPr>
          </a:p>
          <a:p>
            <a:pPr marL="452755" algn="just" rtl="1">
              <a:lnSpc>
                <a:spcPct val="150000"/>
              </a:lnSpc>
            </a:pPr>
            <a:r>
              <a:rPr lang="ar-JO" sz="4000" b="0" i="0" dirty="0">
                <a:solidFill>
                  <a:srgbClr val="C00000"/>
                </a:solidFill>
                <a:effectLst/>
                <a:latin typeface="Times New Roman" panose="02020603050405020304" pitchFamily="18" charset="0"/>
                <a:cs typeface="+mj-cs"/>
              </a:rPr>
              <a:t>باهِظ، أَثارَتْ، طَهْي،  تَعْتَمِدُ.</a:t>
            </a:r>
            <a:endParaRPr lang="ar-JO" sz="7200" b="0" i="0" dirty="0">
              <a:solidFill>
                <a:srgbClr val="C00000"/>
              </a:solidFill>
              <a:effectLst/>
              <a:latin typeface="Times New Roman" panose="02020603050405020304" pitchFamily="18" charset="0"/>
              <a:cs typeface="+mj-cs"/>
            </a:endParaRPr>
          </a:p>
          <a:p>
            <a:pPr marL="452755" algn="r" rtl="1">
              <a:lnSpc>
                <a:spcPct val="150000"/>
              </a:lnSpc>
            </a:pPr>
            <a:endParaRPr lang="ar-JO" sz="7200" b="0" i="0" dirty="0">
              <a:solidFill>
                <a:srgbClr val="000000"/>
              </a:solidFill>
              <a:effectLst/>
              <a:latin typeface="Times New Roman" panose="02020603050405020304" pitchFamily="18" charset="0"/>
              <a:cs typeface="+mj-cs"/>
            </a:endParaRPr>
          </a:p>
        </p:txBody>
      </p:sp>
      <p:pic>
        <p:nvPicPr>
          <p:cNvPr id="6146" name="Picture 2" descr="Big Kids Writing and Technology Clip Art | Kids writing, Art for kids,  Drawing for kids">
            <a:extLst>
              <a:ext uri="{FF2B5EF4-FFF2-40B4-BE49-F238E27FC236}">
                <a16:creationId xmlns:a16="http://schemas.microsoft.com/office/drawing/2014/main" id="{19007A50-AEBE-4046-BDF2-CBA887BBC9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86" b="97429" l="1502" r="95796"/>
                    </a14:imgEffect>
                  </a14:imgLayer>
                </a14:imgProps>
              </a:ext>
              <a:ext uri="{28A0092B-C50C-407E-A947-70E740481C1C}">
                <a14:useLocalDpi xmlns:a14="http://schemas.microsoft.com/office/drawing/2010/main" val="0"/>
              </a:ext>
            </a:extLst>
          </a:blip>
          <a:srcRect/>
          <a:stretch>
            <a:fillRect/>
          </a:stretch>
        </p:blipFill>
        <p:spPr bwMode="auto">
          <a:xfrm>
            <a:off x="862818" y="2579265"/>
            <a:ext cx="3920197" cy="412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84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766</Words>
  <Application>Microsoft Office PowerPoint</Application>
  <PresentationFormat>Widescreen</PresentationFormat>
  <Paragraphs>106</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 Maan Micheal Hijazin</dc:creator>
  <cp:lastModifiedBy>Amal.Batarseh</cp:lastModifiedBy>
  <cp:revision>28</cp:revision>
  <dcterms:created xsi:type="dcterms:W3CDTF">2021-01-21T19:49:34Z</dcterms:created>
  <dcterms:modified xsi:type="dcterms:W3CDTF">2023-02-06T09:44:34Z</dcterms:modified>
</cp:coreProperties>
</file>