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51011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D283E-B6B5-42E6-9B5C-30B3089315AD}"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191617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40411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8081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994891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134153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48065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118904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25425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64451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221895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1D283E-B6B5-42E6-9B5C-30B3089315AD}"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54103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1D283E-B6B5-42E6-9B5C-30B3089315AD}"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405795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171572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83829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11D283E-B6B5-42E6-9B5C-30B3089315AD}" type="datetimeFigureOut">
              <a:rPr lang="en-US" smtClean="0"/>
              <a:t>2/5/2023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314004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1D283E-B6B5-42E6-9B5C-30B3089315AD}"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B7109-481B-49F4-A27A-925ECDEA92FF}" type="slidenum">
              <a:rPr lang="en-US" smtClean="0"/>
              <a:t>‹#›</a:t>
            </a:fld>
            <a:endParaRPr lang="en-US"/>
          </a:p>
        </p:txBody>
      </p:sp>
    </p:spTree>
    <p:extLst>
      <p:ext uri="{BB962C8B-B14F-4D97-AF65-F5344CB8AC3E}">
        <p14:creationId xmlns:p14="http://schemas.microsoft.com/office/powerpoint/2010/main" val="207102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1D283E-B6B5-42E6-9B5C-30B3089315AD}" type="datetimeFigureOut">
              <a:rPr lang="en-US" smtClean="0"/>
              <a:t>2/5/2023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8B7109-481B-49F4-A27A-925ECDEA92FF}" type="slidenum">
              <a:rPr lang="en-US" smtClean="0"/>
              <a:t>‹#›</a:t>
            </a:fld>
            <a:endParaRPr lang="en-US"/>
          </a:p>
        </p:txBody>
      </p:sp>
    </p:spTree>
    <p:extLst>
      <p:ext uri="{BB962C8B-B14F-4D97-AF65-F5344CB8AC3E}">
        <p14:creationId xmlns:p14="http://schemas.microsoft.com/office/powerpoint/2010/main" val="168178562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766F-20B0-4D2B-98F4-C5A07FD4267A}"/>
              </a:ext>
            </a:extLst>
          </p:cNvPr>
          <p:cNvSpPr>
            <a:spLocks noGrp="1"/>
          </p:cNvSpPr>
          <p:nvPr>
            <p:ph type="ctrTitle"/>
          </p:nvPr>
        </p:nvSpPr>
        <p:spPr>
          <a:xfrm>
            <a:off x="-506438" y="320480"/>
            <a:ext cx="11788726" cy="1931963"/>
          </a:xfrm>
        </p:spPr>
        <p:txBody>
          <a:bodyPr/>
          <a:lstStyle/>
          <a:p>
            <a:pPr algn="ctr"/>
            <a:br>
              <a:rPr lang="ar-JO" sz="8000" b="1" dirty="0">
                <a:latin typeface="Calibri" panose="020F0502020204030204" pitchFamily="34" charset="0"/>
                <a:cs typeface="Calibri" panose="020F0502020204030204" pitchFamily="34" charset="0"/>
              </a:rPr>
            </a:br>
            <a:br>
              <a:rPr lang="ar-JO" sz="8000" b="1" dirty="0">
                <a:latin typeface="Calibri" panose="020F0502020204030204" pitchFamily="34" charset="0"/>
                <a:cs typeface="Calibri" panose="020F0502020204030204" pitchFamily="34" charset="0"/>
              </a:rPr>
            </a:br>
            <a:endParaRPr lang="en-US" sz="8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FBFB99B-C71A-47DD-9039-50A52625ACC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320480"/>
            <a:ext cx="10128738" cy="483928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154181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FD84B-5A3A-4FF1-93E5-E148F322F61D}"/>
              </a:ext>
            </a:extLst>
          </p:cNvPr>
          <p:cNvSpPr>
            <a:spLocks noGrp="1"/>
          </p:cNvSpPr>
          <p:nvPr>
            <p:ph idx="1"/>
          </p:nvPr>
        </p:nvSpPr>
        <p:spPr>
          <a:xfrm>
            <a:off x="745588" y="450166"/>
            <a:ext cx="9453489" cy="5798233"/>
          </a:xfrm>
        </p:spPr>
        <p:txBody>
          <a:bodyPr>
            <a:normAutofit/>
          </a:bodyPr>
          <a:lstStyle/>
          <a:p>
            <a:pPr marL="0" indent="0" algn="r">
              <a:buNone/>
            </a:pPr>
            <a:r>
              <a:rPr lang="ar-JO" sz="3200" b="1" u="sng" dirty="0">
                <a:latin typeface="Calibri" panose="020F0502020204030204" pitchFamily="34" charset="0"/>
                <a:cs typeface="Calibri" panose="020F0502020204030204" pitchFamily="34" charset="0"/>
              </a:rPr>
              <a:t>السّؤال الثّاني: </a:t>
            </a:r>
          </a:p>
          <a:p>
            <a:pPr marL="0" indent="0" algn="r">
              <a:buNone/>
            </a:pPr>
            <a:endParaRPr lang="ar-JO" sz="3200" b="1" u="sng" dirty="0">
              <a:latin typeface="Calibri" panose="020F0502020204030204" pitchFamily="34" charset="0"/>
              <a:cs typeface="Calibri" panose="020F0502020204030204" pitchFamily="34" charset="0"/>
            </a:endParaRPr>
          </a:p>
          <a:p>
            <a:pPr marL="0" indent="0" algn="r">
              <a:buNone/>
            </a:pPr>
            <a:r>
              <a:rPr lang="ar-JO" sz="3200" b="1" dirty="0">
                <a:solidFill>
                  <a:schemeClr val="accent6">
                    <a:lumMod val="60000"/>
                    <a:lumOff val="40000"/>
                  </a:schemeClr>
                </a:solidFill>
                <a:latin typeface="Calibri" panose="020F0502020204030204" pitchFamily="34" charset="0"/>
                <a:cs typeface="Calibri" panose="020F0502020204030204" pitchFamily="34" charset="0"/>
              </a:rPr>
              <a:t>أعربْ ما تحتهُ خطٌّ في الْجملِ الآتيةِ إعرابًا تامًّا: </a:t>
            </a:r>
          </a:p>
          <a:p>
            <a:pPr marL="0" indent="0" algn="r">
              <a:buNone/>
            </a:pPr>
            <a:endParaRPr lang="ar-JO" sz="3200" b="1" dirty="0">
              <a:latin typeface="Calibri" panose="020F0502020204030204" pitchFamily="34" charset="0"/>
              <a:cs typeface="Calibri" panose="020F0502020204030204" pitchFamily="34" charset="0"/>
            </a:endParaRPr>
          </a:p>
          <a:p>
            <a:pPr marL="0" indent="0" algn="r">
              <a:buNone/>
            </a:pPr>
            <a:r>
              <a:rPr lang="ar-JO" sz="3200" b="1" dirty="0">
                <a:latin typeface="Calibri" panose="020F0502020204030204" pitchFamily="34" charset="0"/>
                <a:cs typeface="Calibri" panose="020F0502020204030204" pitchFamily="34" charset="0"/>
              </a:rPr>
              <a:t>	1-</a:t>
            </a:r>
            <a:r>
              <a:rPr lang="ar-JO" sz="3200" b="1" u="sng" dirty="0">
                <a:latin typeface="Calibri" panose="020F0502020204030204" pitchFamily="34" charset="0"/>
                <a:cs typeface="Calibri" panose="020F0502020204030204" pitchFamily="34" charset="0"/>
              </a:rPr>
              <a:t>طبخَتْ</a:t>
            </a:r>
            <a:r>
              <a:rPr lang="ar-JO" sz="3200" b="1" dirty="0">
                <a:latin typeface="Calibri" panose="020F0502020204030204" pitchFamily="34" charset="0"/>
                <a:cs typeface="Calibri" panose="020F0502020204030204" pitchFamily="34" charset="0"/>
              </a:rPr>
              <a:t> أمّي الطّعامَ.</a:t>
            </a:r>
          </a:p>
          <a:p>
            <a:pPr marL="0" indent="0" algn="r">
              <a:buNone/>
            </a:pPr>
            <a:endParaRPr lang="ar-JO" sz="3200" b="1" dirty="0">
              <a:latin typeface="Calibri" panose="020F0502020204030204" pitchFamily="34" charset="0"/>
              <a:cs typeface="Calibri" panose="020F0502020204030204" pitchFamily="34" charset="0"/>
            </a:endParaRPr>
          </a:p>
          <a:p>
            <a:pPr marL="0" indent="0" algn="r">
              <a:buNone/>
            </a:pPr>
            <a:r>
              <a:rPr lang="ar-JO" sz="3200" b="1" dirty="0">
                <a:latin typeface="Calibri" panose="020F0502020204030204" pitchFamily="34" charset="0"/>
                <a:cs typeface="Calibri" panose="020F0502020204030204" pitchFamily="34" charset="0"/>
              </a:rPr>
              <a:t>طبخَتْ:_______________________________________</a:t>
            </a:r>
          </a:p>
          <a:p>
            <a:pPr marL="0" indent="0" algn="r">
              <a:buNone/>
            </a:pPr>
            <a:r>
              <a:rPr lang="ar-JO" sz="3200" b="1" dirty="0">
                <a:latin typeface="Calibri" panose="020F0502020204030204" pitchFamily="34" charset="0"/>
                <a:cs typeface="Calibri" panose="020F0502020204030204" pitchFamily="34" charset="0"/>
              </a:rPr>
              <a:t>_____________________________________________</a:t>
            </a:r>
            <a:endParaRPr lang="en-US" sz="32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21F676B-EBED-4DB6-82F7-CE64F1576619}"/>
              </a:ext>
            </a:extLst>
          </p:cNvPr>
          <p:cNvPicPr>
            <a:picLocks noChangeAspect="1"/>
          </p:cNvPicPr>
          <p:nvPr/>
        </p:nvPicPr>
        <p:blipFill>
          <a:blip r:embed="rId2"/>
          <a:stretch>
            <a:fillRect/>
          </a:stretch>
        </p:blipFill>
        <p:spPr>
          <a:xfrm rot="20949250">
            <a:off x="710091" y="2186507"/>
            <a:ext cx="3209521" cy="1809750"/>
          </a:xfrm>
          <a:prstGeom prst="rect">
            <a:avLst/>
          </a:prstGeom>
          <a:ln>
            <a:noFill/>
          </a:ln>
          <a:effectLst>
            <a:softEdge rad="112500"/>
          </a:effectLst>
        </p:spPr>
      </p:pic>
    </p:spTree>
    <p:extLst>
      <p:ext uri="{BB962C8B-B14F-4D97-AF65-F5344CB8AC3E}">
        <p14:creationId xmlns:p14="http://schemas.microsoft.com/office/powerpoint/2010/main" val="33465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CAE53-0312-4880-9F82-025EAEFAA403}"/>
              </a:ext>
            </a:extLst>
          </p:cNvPr>
          <p:cNvSpPr>
            <a:spLocks noGrp="1"/>
          </p:cNvSpPr>
          <p:nvPr>
            <p:ph idx="1"/>
          </p:nvPr>
        </p:nvSpPr>
        <p:spPr>
          <a:xfrm>
            <a:off x="534572" y="745588"/>
            <a:ext cx="9706708" cy="5502811"/>
          </a:xfrm>
        </p:spPr>
        <p:style>
          <a:lnRef idx="2">
            <a:schemeClr val="dk1">
              <a:shade val="50000"/>
            </a:schemeClr>
          </a:lnRef>
          <a:fillRef idx="1">
            <a:schemeClr val="dk1"/>
          </a:fillRef>
          <a:effectRef idx="0">
            <a:schemeClr val="dk1"/>
          </a:effectRef>
          <a:fontRef idx="minor">
            <a:schemeClr val="lt1"/>
          </a:fontRef>
        </p:style>
        <p:txBody>
          <a:bodyPr/>
          <a:lstStyle/>
          <a:p>
            <a:pPr marL="0" lvl="0" indent="0" algn="r">
              <a:buClr>
                <a:srgbClr val="E84C22"/>
              </a:buClr>
              <a:buNone/>
            </a:pPr>
            <a:endParaRPr lang="ar-JO" sz="3200" b="1" dirty="0">
              <a:solidFill>
                <a:prstClr val="white"/>
              </a:solidFill>
              <a:latin typeface="Calibri" panose="020F0502020204030204" pitchFamily="34" charset="0"/>
              <a:cs typeface="Calibri" panose="020F0502020204030204" pitchFamily="34" charset="0"/>
            </a:endParaRPr>
          </a:p>
          <a:p>
            <a:pPr marL="0" lvl="0" indent="0" algn="r">
              <a:buClr>
                <a:srgbClr val="E84C22"/>
              </a:buClr>
              <a:buNone/>
            </a:pPr>
            <a:r>
              <a:rPr lang="ar-JO" sz="3200" b="1" dirty="0">
                <a:solidFill>
                  <a:prstClr val="white"/>
                </a:solidFill>
                <a:latin typeface="Calibri" panose="020F0502020204030204" pitchFamily="34" charset="0"/>
                <a:cs typeface="Calibri" panose="020F0502020204030204" pitchFamily="34" charset="0"/>
              </a:rPr>
              <a:t>	</a:t>
            </a:r>
            <a:r>
              <a:rPr lang="ar-JO" sz="4000" b="1" dirty="0">
                <a:solidFill>
                  <a:prstClr val="white"/>
                </a:solidFill>
                <a:latin typeface="Calibri" panose="020F0502020204030204" pitchFamily="34" charset="0"/>
                <a:cs typeface="Calibri" panose="020F0502020204030204" pitchFamily="34" charset="0"/>
              </a:rPr>
              <a:t>1-</a:t>
            </a:r>
            <a:r>
              <a:rPr lang="ar-JO" sz="4000" b="1" u="sng" dirty="0">
                <a:solidFill>
                  <a:prstClr val="white"/>
                </a:solidFill>
                <a:latin typeface="Calibri" panose="020F0502020204030204" pitchFamily="34" charset="0"/>
                <a:cs typeface="Calibri" panose="020F0502020204030204" pitchFamily="34" charset="0"/>
              </a:rPr>
              <a:t>طبخَتْ</a:t>
            </a:r>
            <a:r>
              <a:rPr lang="ar-JO" sz="4000" b="1" dirty="0">
                <a:solidFill>
                  <a:prstClr val="white"/>
                </a:solidFill>
                <a:latin typeface="Calibri" panose="020F0502020204030204" pitchFamily="34" charset="0"/>
                <a:cs typeface="Calibri" panose="020F0502020204030204" pitchFamily="34" charset="0"/>
              </a:rPr>
              <a:t> أمّي الطّعامَ.</a:t>
            </a:r>
          </a:p>
          <a:p>
            <a:pPr marL="0" lvl="0" indent="0" algn="r">
              <a:buClr>
                <a:srgbClr val="E84C22"/>
              </a:buClr>
              <a:buNone/>
            </a:pPr>
            <a:endParaRPr lang="ar-JO" sz="4000" b="1" dirty="0">
              <a:solidFill>
                <a:prstClr val="white"/>
              </a:solidFill>
              <a:latin typeface="Calibri" panose="020F0502020204030204" pitchFamily="34" charset="0"/>
              <a:cs typeface="Calibri" panose="020F0502020204030204" pitchFamily="34" charset="0"/>
            </a:endParaRPr>
          </a:p>
          <a:p>
            <a:pPr marL="0" lvl="0" indent="0" algn="r">
              <a:buClr>
                <a:srgbClr val="E84C22"/>
              </a:buClr>
              <a:buNone/>
            </a:pPr>
            <a:r>
              <a:rPr lang="ar-JO" sz="4000" b="1" dirty="0">
                <a:solidFill>
                  <a:prstClr val="white"/>
                </a:solidFill>
                <a:latin typeface="Calibri" panose="020F0502020204030204" pitchFamily="34" charset="0"/>
                <a:cs typeface="Calibri" panose="020F0502020204030204" pitchFamily="34" charset="0"/>
              </a:rPr>
              <a:t>طبخَتْ: فعلٌ ماضٍ مبنيٌ على الفتحِ، وتاءُ التّأنيثِ السّاكنة لا محلَّ لها من الإعرابِ.</a:t>
            </a:r>
            <a:endParaRPr lang="en-US" sz="2800" dirty="0"/>
          </a:p>
        </p:txBody>
      </p:sp>
      <p:pic>
        <p:nvPicPr>
          <p:cNvPr id="4" name="Picture 3">
            <a:extLst>
              <a:ext uri="{FF2B5EF4-FFF2-40B4-BE49-F238E27FC236}">
                <a16:creationId xmlns:a16="http://schemas.microsoft.com/office/drawing/2014/main" id="{B2305FCB-0379-4DCD-B0A2-90FAC8AA5DE1}"/>
              </a:ext>
            </a:extLst>
          </p:cNvPr>
          <p:cNvPicPr>
            <a:picLocks noChangeAspect="1"/>
          </p:cNvPicPr>
          <p:nvPr/>
        </p:nvPicPr>
        <p:blipFill>
          <a:blip r:embed="rId2"/>
          <a:stretch>
            <a:fillRect/>
          </a:stretch>
        </p:blipFill>
        <p:spPr>
          <a:xfrm>
            <a:off x="970671" y="3722573"/>
            <a:ext cx="3499407" cy="2389839"/>
          </a:xfrm>
          <a:prstGeom prst="rect">
            <a:avLst/>
          </a:prstGeom>
        </p:spPr>
      </p:pic>
    </p:spTree>
    <p:extLst>
      <p:ext uri="{BB962C8B-B14F-4D97-AF65-F5344CB8AC3E}">
        <p14:creationId xmlns:p14="http://schemas.microsoft.com/office/powerpoint/2010/main" val="37827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465454-56BB-4C06-9D17-17F8E8E057AE}"/>
              </a:ext>
            </a:extLst>
          </p:cNvPr>
          <p:cNvSpPr>
            <a:spLocks noGrp="1"/>
          </p:cNvSpPr>
          <p:nvPr>
            <p:ph idx="1"/>
          </p:nvPr>
        </p:nvSpPr>
        <p:spPr>
          <a:xfrm>
            <a:off x="604912" y="956603"/>
            <a:ext cx="9444942" cy="5291796"/>
          </a:xfrm>
        </p:spPr>
        <p:txBody>
          <a:bodyPr>
            <a:normAutofit/>
          </a:bodyPr>
          <a:lstStyle/>
          <a:p>
            <a:pPr marL="0" indent="0" algn="r">
              <a:buNone/>
            </a:pPr>
            <a:r>
              <a:rPr lang="ar-JO" sz="4400" b="1" dirty="0">
                <a:latin typeface="Calibri" panose="020F0502020204030204" pitchFamily="34" charset="0"/>
                <a:cs typeface="Calibri" panose="020F0502020204030204" pitchFamily="34" charset="0"/>
              </a:rPr>
              <a:t>2-  </a:t>
            </a:r>
            <a:r>
              <a:rPr lang="ar-JO" sz="4400" b="1" u="sng" dirty="0">
                <a:latin typeface="Calibri" panose="020F0502020204030204" pitchFamily="34" charset="0"/>
                <a:cs typeface="Calibri" panose="020F0502020204030204" pitchFamily="34" charset="0"/>
              </a:rPr>
              <a:t>ساعدْنا</a:t>
            </a:r>
            <a:r>
              <a:rPr lang="ar-JO" sz="4400" b="1" dirty="0">
                <a:latin typeface="Calibri" panose="020F0502020204030204" pitchFamily="34" charset="0"/>
                <a:cs typeface="Calibri" panose="020F0502020204030204" pitchFamily="34" charset="0"/>
              </a:rPr>
              <a:t> المحتاجَ.</a:t>
            </a:r>
          </a:p>
          <a:p>
            <a:pPr marL="0" indent="0" algn="r">
              <a:buNone/>
            </a:pPr>
            <a:endParaRPr lang="ar-JO" sz="4400" b="1" dirty="0">
              <a:latin typeface="Calibri" panose="020F0502020204030204" pitchFamily="34" charset="0"/>
              <a:cs typeface="Calibri" panose="020F0502020204030204" pitchFamily="34" charset="0"/>
            </a:endParaRPr>
          </a:p>
          <a:p>
            <a:pPr marL="0" indent="0" algn="r">
              <a:buNone/>
            </a:pPr>
            <a:endParaRPr lang="ar-JO" sz="4400" b="1" dirty="0">
              <a:latin typeface="Calibri" panose="020F0502020204030204" pitchFamily="34" charset="0"/>
              <a:cs typeface="Calibri" panose="020F0502020204030204" pitchFamily="34" charset="0"/>
            </a:endParaRPr>
          </a:p>
          <a:p>
            <a:pPr marL="0" indent="0" algn="r">
              <a:buNone/>
            </a:pPr>
            <a:r>
              <a:rPr lang="ar-JO" sz="4400" b="1" dirty="0">
                <a:latin typeface="Calibri" panose="020F0502020204030204" pitchFamily="34" charset="0"/>
                <a:cs typeface="Calibri" panose="020F0502020204030204" pitchFamily="34" charset="0"/>
              </a:rPr>
              <a:t>ساعدْنا:____________________________________________________________</a:t>
            </a:r>
            <a:endParaRPr lang="en-US" sz="44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5B45F77-9921-44DC-BBBC-51AF9E391DCF}"/>
              </a:ext>
            </a:extLst>
          </p:cNvPr>
          <p:cNvPicPr>
            <a:picLocks noChangeAspect="1"/>
          </p:cNvPicPr>
          <p:nvPr/>
        </p:nvPicPr>
        <p:blipFill>
          <a:blip r:embed="rId2"/>
          <a:stretch>
            <a:fillRect/>
          </a:stretch>
        </p:blipFill>
        <p:spPr>
          <a:xfrm rot="20650932">
            <a:off x="578290" y="1260859"/>
            <a:ext cx="4726613" cy="1866900"/>
          </a:xfrm>
          <a:prstGeom prst="ellipse">
            <a:avLst/>
          </a:prstGeom>
          <a:ln>
            <a:noFill/>
          </a:ln>
          <a:effectLst>
            <a:softEdge rad="112500"/>
          </a:effectLst>
        </p:spPr>
      </p:pic>
    </p:spTree>
    <p:extLst>
      <p:ext uri="{BB962C8B-B14F-4D97-AF65-F5344CB8AC3E}">
        <p14:creationId xmlns:p14="http://schemas.microsoft.com/office/powerpoint/2010/main" val="326682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DCED9-FFFB-4A67-B58F-D314F6C49745}"/>
              </a:ext>
            </a:extLst>
          </p:cNvPr>
          <p:cNvSpPr>
            <a:spLocks noGrp="1"/>
          </p:cNvSpPr>
          <p:nvPr>
            <p:ph idx="1"/>
          </p:nvPr>
        </p:nvSpPr>
        <p:spPr>
          <a:xfrm>
            <a:off x="900332" y="1150033"/>
            <a:ext cx="9402739" cy="4557933"/>
          </a:xfrm>
        </p:spPr>
        <p:style>
          <a:lnRef idx="1">
            <a:schemeClr val="dk1"/>
          </a:lnRef>
          <a:fillRef idx="3">
            <a:schemeClr val="dk1"/>
          </a:fillRef>
          <a:effectRef idx="2">
            <a:schemeClr val="dk1"/>
          </a:effectRef>
          <a:fontRef idx="minor">
            <a:schemeClr val="lt1"/>
          </a:fontRef>
        </p:style>
        <p:txBody>
          <a:bodyPr>
            <a:normAutofit/>
          </a:bodyPr>
          <a:lstStyle/>
          <a:p>
            <a:pPr marL="0" indent="0" algn="r">
              <a:buNone/>
            </a:pPr>
            <a:r>
              <a:rPr lang="ar-JO" sz="4000" b="1" dirty="0">
                <a:latin typeface="Calibri" panose="020F0502020204030204" pitchFamily="34" charset="0"/>
                <a:cs typeface="Calibri" panose="020F0502020204030204" pitchFamily="34" charset="0"/>
              </a:rPr>
              <a:t>2-  </a:t>
            </a:r>
            <a:r>
              <a:rPr lang="ar-JO" sz="4000" b="1" u="sng" dirty="0">
                <a:latin typeface="Calibri" panose="020F0502020204030204" pitchFamily="34" charset="0"/>
                <a:cs typeface="Calibri" panose="020F0502020204030204" pitchFamily="34" charset="0"/>
              </a:rPr>
              <a:t>ساعدْنا</a:t>
            </a:r>
            <a:r>
              <a:rPr lang="ar-JO" sz="4000" b="1" dirty="0">
                <a:latin typeface="Calibri" panose="020F0502020204030204" pitchFamily="34" charset="0"/>
                <a:cs typeface="Calibri" panose="020F0502020204030204" pitchFamily="34" charset="0"/>
              </a:rPr>
              <a:t> المحتاجَ.</a:t>
            </a: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r>
              <a:rPr lang="ar-JO" sz="4000" b="1" dirty="0">
                <a:latin typeface="Calibri" panose="020F0502020204030204" pitchFamily="34" charset="0"/>
                <a:cs typeface="Calibri" panose="020F0502020204030204" pitchFamily="34" charset="0"/>
              </a:rPr>
              <a:t>ساعدْنا:  فعلٌ ماضٍ مبنيٌّ على السّكونِ؛ لاتّصالِه بالنّا الدّالة على الفاعلين، والنّا ضميرٌ متّصلٌ مبنيٌّ  في محلِّ رفعِ فاعل.</a:t>
            </a:r>
            <a:endParaRPr lang="en-US" sz="40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4BA30F7-9C85-45FA-A62A-FFD580349851}"/>
              </a:ext>
            </a:extLst>
          </p:cNvPr>
          <p:cNvPicPr>
            <a:picLocks noChangeAspect="1"/>
          </p:cNvPicPr>
          <p:nvPr/>
        </p:nvPicPr>
        <p:blipFill>
          <a:blip r:embed="rId2"/>
          <a:stretch>
            <a:fillRect/>
          </a:stretch>
        </p:blipFill>
        <p:spPr>
          <a:xfrm>
            <a:off x="647114" y="648287"/>
            <a:ext cx="4578493" cy="2219136"/>
          </a:xfrm>
          <a:prstGeom prst="rect">
            <a:avLst/>
          </a:prstGeom>
        </p:spPr>
      </p:pic>
    </p:spTree>
    <p:extLst>
      <p:ext uri="{BB962C8B-B14F-4D97-AF65-F5344CB8AC3E}">
        <p14:creationId xmlns:p14="http://schemas.microsoft.com/office/powerpoint/2010/main" val="386114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8322F-D62B-454E-93E9-F1DF43BC42D7}"/>
              </a:ext>
            </a:extLst>
          </p:cNvPr>
          <p:cNvSpPr>
            <a:spLocks noGrp="1"/>
          </p:cNvSpPr>
          <p:nvPr>
            <p:ph idx="1"/>
          </p:nvPr>
        </p:nvSpPr>
        <p:spPr>
          <a:xfrm>
            <a:off x="1075176" y="902675"/>
            <a:ext cx="8946541" cy="5052645"/>
          </a:xfrm>
        </p:spPr>
        <p:txBody>
          <a:bodyPr>
            <a:normAutofit/>
          </a:bodyPr>
          <a:lstStyle/>
          <a:p>
            <a:pPr marL="0" indent="0" algn="r">
              <a:buNone/>
            </a:pPr>
            <a:r>
              <a:rPr lang="ar-JO" sz="3600" b="1" dirty="0">
                <a:latin typeface="Calibri" panose="020F0502020204030204" pitchFamily="34" charset="0"/>
                <a:cs typeface="Calibri" panose="020F0502020204030204" pitchFamily="34" charset="0"/>
              </a:rPr>
              <a:t>3- </a:t>
            </a:r>
            <a:r>
              <a:rPr lang="ar-JO" sz="4000" b="1" u="sng" dirty="0">
                <a:latin typeface="Calibri" panose="020F0502020204030204" pitchFamily="34" charset="0"/>
                <a:cs typeface="Calibri" panose="020F0502020204030204" pitchFamily="34" charset="0"/>
              </a:rPr>
              <a:t>عثرْتُ</a:t>
            </a:r>
            <a:r>
              <a:rPr lang="ar-JO" sz="4000" b="1" dirty="0">
                <a:latin typeface="Calibri" panose="020F0502020204030204" pitchFamily="34" charset="0"/>
                <a:cs typeface="Calibri" panose="020F0502020204030204" pitchFamily="34" charset="0"/>
              </a:rPr>
              <a:t> في كتابي على قصائدَ شعريّةٍ.</a:t>
            </a: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r>
              <a:rPr lang="ar-JO" sz="4000" b="1" dirty="0">
                <a:latin typeface="Calibri" panose="020F0502020204030204" pitchFamily="34" charset="0"/>
                <a:cs typeface="Calibri" panose="020F0502020204030204" pitchFamily="34" charset="0"/>
              </a:rPr>
              <a:t>عثرْتُ:______________________________</a:t>
            </a:r>
          </a:p>
          <a:p>
            <a:pPr marL="0" indent="0" algn="r">
              <a:buNone/>
            </a:pPr>
            <a:r>
              <a:rPr lang="ar-JO" sz="4000" b="1" dirty="0">
                <a:latin typeface="Calibri" panose="020F0502020204030204" pitchFamily="34" charset="0"/>
                <a:cs typeface="Calibri" panose="020F0502020204030204" pitchFamily="34" charset="0"/>
              </a:rPr>
              <a:t>__________________________________</a:t>
            </a:r>
            <a:endParaRPr lang="en-US" sz="40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748248B-76DF-4FE9-AF26-4C6DF85A4DA5}"/>
              </a:ext>
            </a:extLst>
          </p:cNvPr>
          <p:cNvPicPr>
            <a:picLocks noChangeAspect="1"/>
          </p:cNvPicPr>
          <p:nvPr/>
        </p:nvPicPr>
        <p:blipFill>
          <a:blip r:embed="rId2"/>
          <a:stretch>
            <a:fillRect/>
          </a:stretch>
        </p:blipFill>
        <p:spPr>
          <a:xfrm rot="20729596">
            <a:off x="287237" y="4273426"/>
            <a:ext cx="3332043" cy="2045116"/>
          </a:xfrm>
          <a:prstGeom prst="rect">
            <a:avLst/>
          </a:prstGeom>
          <a:ln>
            <a:noFill/>
          </a:ln>
          <a:effectLst>
            <a:softEdge rad="112500"/>
          </a:effectLst>
        </p:spPr>
      </p:pic>
    </p:spTree>
    <p:extLst>
      <p:ext uri="{BB962C8B-B14F-4D97-AF65-F5344CB8AC3E}">
        <p14:creationId xmlns:p14="http://schemas.microsoft.com/office/powerpoint/2010/main" val="103308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01A46-F2BE-43FE-8142-02A6A1CCEE11}"/>
              </a:ext>
            </a:extLst>
          </p:cNvPr>
          <p:cNvSpPr>
            <a:spLocks noGrp="1"/>
          </p:cNvSpPr>
          <p:nvPr>
            <p:ph idx="1"/>
          </p:nvPr>
        </p:nvSpPr>
        <p:spPr>
          <a:xfrm>
            <a:off x="1103312" y="984738"/>
            <a:ext cx="8946541" cy="5263661"/>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r">
              <a:buNone/>
            </a:pPr>
            <a:r>
              <a:rPr lang="ar-JO" sz="4000" b="1" dirty="0">
                <a:latin typeface="Calibri" panose="020F0502020204030204" pitchFamily="34" charset="0"/>
                <a:cs typeface="Calibri" panose="020F0502020204030204" pitchFamily="34" charset="0"/>
              </a:rPr>
              <a:t>3- </a:t>
            </a:r>
            <a:r>
              <a:rPr lang="ar-JO" sz="4000" b="1" u="sng" dirty="0">
                <a:latin typeface="Calibri" panose="020F0502020204030204" pitchFamily="34" charset="0"/>
                <a:cs typeface="Calibri" panose="020F0502020204030204" pitchFamily="34" charset="0"/>
              </a:rPr>
              <a:t>عثرْت</a:t>
            </a:r>
            <a:r>
              <a:rPr lang="ar-JO" sz="4000" b="1" dirty="0">
                <a:latin typeface="Calibri" panose="020F0502020204030204" pitchFamily="34" charset="0"/>
                <a:cs typeface="Calibri" panose="020F0502020204030204" pitchFamily="34" charset="0"/>
              </a:rPr>
              <a:t>ُ في كتابي على قصائدَ شعريّةٍ.</a:t>
            </a: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r>
              <a:rPr lang="ar-JO" sz="4000" b="1" dirty="0">
                <a:latin typeface="Calibri" panose="020F0502020204030204" pitchFamily="34" charset="0"/>
                <a:cs typeface="Calibri" panose="020F0502020204030204" pitchFamily="34" charset="0"/>
              </a:rPr>
              <a:t>عثرْتُ: فعلٌ ماضٍ مبنيٌّ على السّكونِ؛ لاتّصالِه بتاءِ المتكلّم، والتّاء المتحرّكةُ ضميرٌ متّصلٌ مبنيٌّ  في محلِّ رفعِ فاعل.</a:t>
            </a:r>
            <a:endParaRPr lang="en-US" sz="40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D28255A-BA70-4F29-B951-F7750C0E8807}"/>
              </a:ext>
            </a:extLst>
          </p:cNvPr>
          <p:cNvPicPr>
            <a:picLocks noChangeAspect="1"/>
          </p:cNvPicPr>
          <p:nvPr/>
        </p:nvPicPr>
        <p:blipFill>
          <a:blip r:embed="rId2"/>
          <a:stretch>
            <a:fillRect/>
          </a:stretch>
        </p:blipFill>
        <p:spPr>
          <a:xfrm>
            <a:off x="169920" y="4010464"/>
            <a:ext cx="3944454" cy="2631831"/>
          </a:xfrm>
          <a:prstGeom prst="rect">
            <a:avLst/>
          </a:prstGeom>
        </p:spPr>
      </p:pic>
    </p:spTree>
    <p:extLst>
      <p:ext uri="{BB962C8B-B14F-4D97-AF65-F5344CB8AC3E}">
        <p14:creationId xmlns:p14="http://schemas.microsoft.com/office/powerpoint/2010/main" val="381052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D0600-C947-4D65-9C08-968D7CD2B2AD}"/>
              </a:ext>
            </a:extLst>
          </p:cNvPr>
          <p:cNvSpPr>
            <a:spLocks noGrp="1"/>
          </p:cNvSpPr>
          <p:nvPr>
            <p:ph idx="1"/>
          </p:nvPr>
        </p:nvSpPr>
        <p:spPr>
          <a:xfrm>
            <a:off x="740099" y="1073835"/>
            <a:ext cx="9473078" cy="4990711"/>
          </a:xfrm>
        </p:spPr>
        <p:txBody>
          <a:bodyPr>
            <a:normAutofit/>
          </a:bodyPr>
          <a:lstStyle/>
          <a:p>
            <a:pPr marL="0" indent="0" algn="r">
              <a:buNone/>
            </a:pPr>
            <a:r>
              <a:rPr lang="ar-JO" sz="4000" b="1" dirty="0">
                <a:latin typeface="Calibri" panose="020F0502020204030204" pitchFamily="34" charset="0"/>
                <a:cs typeface="Calibri" panose="020F0502020204030204" pitchFamily="34" charset="0"/>
              </a:rPr>
              <a:t>4- </a:t>
            </a:r>
            <a:r>
              <a:rPr lang="ar-JO" sz="4800" b="1" dirty="0">
                <a:latin typeface="Calibri" panose="020F0502020204030204" pitchFamily="34" charset="0"/>
                <a:cs typeface="Calibri" panose="020F0502020204030204" pitchFamily="34" charset="0"/>
              </a:rPr>
              <a:t>الْمجتهدونَ </a:t>
            </a:r>
            <a:r>
              <a:rPr lang="ar-JO" sz="4800" b="1" u="sng" dirty="0">
                <a:latin typeface="Calibri" panose="020F0502020204030204" pitchFamily="34" charset="0"/>
                <a:cs typeface="Calibri" panose="020F0502020204030204" pitchFamily="34" charset="0"/>
              </a:rPr>
              <a:t>نالُوا</a:t>
            </a:r>
            <a:r>
              <a:rPr lang="ar-JO" sz="4800" b="1" dirty="0">
                <a:latin typeface="Calibri" panose="020F0502020204030204" pitchFamily="34" charset="0"/>
                <a:cs typeface="Calibri" panose="020F0502020204030204" pitchFamily="34" charset="0"/>
              </a:rPr>
              <a:t> الْجائزةَ.</a:t>
            </a:r>
          </a:p>
          <a:p>
            <a:pPr marL="0" indent="0" algn="r">
              <a:buNone/>
            </a:pPr>
            <a:r>
              <a:rPr lang="ar-JO" sz="4800" b="1" dirty="0">
                <a:latin typeface="Calibri" panose="020F0502020204030204" pitchFamily="34" charset="0"/>
                <a:cs typeface="Calibri" panose="020F0502020204030204" pitchFamily="34" charset="0"/>
              </a:rPr>
              <a:t>نالُوا:___________________________</a:t>
            </a:r>
          </a:p>
          <a:p>
            <a:pPr marL="0" indent="0" algn="r">
              <a:buNone/>
            </a:pPr>
            <a:r>
              <a:rPr lang="ar-JO" sz="4800" b="1" dirty="0">
                <a:latin typeface="Calibri" panose="020F0502020204030204" pitchFamily="34" charset="0"/>
                <a:cs typeface="Calibri" panose="020F0502020204030204" pitchFamily="34" charset="0"/>
              </a:rPr>
              <a:t>______________________________</a:t>
            </a:r>
          </a:p>
          <a:p>
            <a:pPr marL="0" indent="0" algn="r">
              <a:buNone/>
            </a:pP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F813728-08BC-4AFB-B18E-35F510F74907}"/>
              </a:ext>
            </a:extLst>
          </p:cNvPr>
          <p:cNvPicPr>
            <a:picLocks noChangeAspect="1"/>
          </p:cNvPicPr>
          <p:nvPr/>
        </p:nvPicPr>
        <p:blipFill>
          <a:blip r:embed="rId2"/>
          <a:stretch>
            <a:fillRect/>
          </a:stretch>
        </p:blipFill>
        <p:spPr>
          <a:xfrm rot="20539405">
            <a:off x="691588" y="4048030"/>
            <a:ext cx="2143125" cy="2143125"/>
          </a:xfrm>
          <a:prstGeom prst="rect">
            <a:avLst/>
          </a:prstGeom>
          <a:ln>
            <a:noFill/>
          </a:ln>
          <a:effectLst>
            <a:softEdge rad="112500"/>
          </a:effectLst>
        </p:spPr>
      </p:pic>
    </p:spTree>
    <p:extLst>
      <p:ext uri="{BB962C8B-B14F-4D97-AF65-F5344CB8AC3E}">
        <p14:creationId xmlns:p14="http://schemas.microsoft.com/office/powerpoint/2010/main" val="49019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707B8-AB48-4885-9D67-D406C7B3743C}"/>
              </a:ext>
            </a:extLst>
          </p:cNvPr>
          <p:cNvSpPr>
            <a:spLocks noGrp="1"/>
          </p:cNvSpPr>
          <p:nvPr>
            <p:ph idx="1"/>
          </p:nvPr>
        </p:nvSpPr>
        <p:spPr>
          <a:xfrm>
            <a:off x="1103312" y="843096"/>
            <a:ext cx="9208306" cy="5121606"/>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r">
              <a:buNone/>
            </a:pPr>
            <a:r>
              <a:rPr lang="ar-JO" sz="5400" b="1" dirty="0">
                <a:latin typeface="Calibri" panose="020F0502020204030204" pitchFamily="34" charset="0"/>
                <a:cs typeface="Calibri" panose="020F0502020204030204" pitchFamily="34" charset="0"/>
              </a:rPr>
              <a:t>4- الْمجتهدونَ </a:t>
            </a:r>
            <a:r>
              <a:rPr lang="ar-JO" sz="5400" b="1" u="sng" dirty="0">
                <a:latin typeface="Calibri" panose="020F0502020204030204" pitchFamily="34" charset="0"/>
                <a:cs typeface="Calibri" panose="020F0502020204030204" pitchFamily="34" charset="0"/>
              </a:rPr>
              <a:t>نالُوا</a:t>
            </a:r>
            <a:r>
              <a:rPr lang="ar-JO" sz="5400" b="1" dirty="0">
                <a:latin typeface="Calibri" panose="020F0502020204030204" pitchFamily="34" charset="0"/>
                <a:cs typeface="Calibri" panose="020F0502020204030204" pitchFamily="34" charset="0"/>
              </a:rPr>
              <a:t> الْجائزةَ.</a:t>
            </a:r>
          </a:p>
          <a:p>
            <a:pPr marL="0" indent="0" algn="r">
              <a:buNone/>
            </a:pPr>
            <a:endParaRPr lang="ar-JO" sz="5400" b="1" dirty="0">
              <a:latin typeface="Calibri" panose="020F0502020204030204" pitchFamily="34" charset="0"/>
              <a:cs typeface="Calibri" panose="020F0502020204030204" pitchFamily="34" charset="0"/>
            </a:endParaRPr>
          </a:p>
          <a:p>
            <a:pPr marL="0" indent="0" algn="r">
              <a:buNone/>
            </a:pPr>
            <a:r>
              <a:rPr lang="ar-JO" sz="5400" b="1" dirty="0">
                <a:latin typeface="Calibri" panose="020F0502020204030204" pitchFamily="34" charset="0"/>
                <a:cs typeface="Calibri" panose="020F0502020204030204" pitchFamily="34" charset="0"/>
              </a:rPr>
              <a:t>نالُوا: فعلٌ ماضٍ مبنيٌّ على الضّمِّ؛ لاتّصالِه بواوِ الجماعةِ، والواوُ ضميرٌ متّصلٌ مبنيٌّ في محلِّ رفع ِفاعلٍ.</a:t>
            </a:r>
          </a:p>
          <a:p>
            <a:pPr marL="0" indent="0" algn="r">
              <a:buNone/>
            </a:pPr>
            <a:endParaRPr lang="en-US" sz="5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C4A24E1-BB27-4FF1-9E36-AB99CCA606F4}"/>
              </a:ext>
            </a:extLst>
          </p:cNvPr>
          <p:cNvPicPr>
            <a:picLocks noChangeAspect="1"/>
          </p:cNvPicPr>
          <p:nvPr/>
        </p:nvPicPr>
        <p:blipFill>
          <a:blip r:embed="rId2"/>
          <a:stretch>
            <a:fillRect/>
          </a:stretch>
        </p:blipFill>
        <p:spPr>
          <a:xfrm>
            <a:off x="607182" y="373892"/>
            <a:ext cx="2143125" cy="2143125"/>
          </a:xfrm>
          <a:prstGeom prst="rect">
            <a:avLst/>
          </a:prstGeom>
          <a:ln>
            <a:noFill/>
          </a:ln>
          <a:effectLst>
            <a:softEdge rad="112500"/>
          </a:effectLst>
        </p:spPr>
      </p:pic>
    </p:spTree>
    <p:extLst>
      <p:ext uri="{BB962C8B-B14F-4D97-AF65-F5344CB8AC3E}">
        <p14:creationId xmlns:p14="http://schemas.microsoft.com/office/powerpoint/2010/main" val="340958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82CF5-8390-4E20-8008-13631242B617}"/>
              </a:ext>
            </a:extLst>
          </p:cNvPr>
          <p:cNvSpPr>
            <a:spLocks noGrp="1"/>
          </p:cNvSpPr>
          <p:nvPr>
            <p:ph idx="1"/>
          </p:nvPr>
        </p:nvSpPr>
        <p:spPr>
          <a:xfrm>
            <a:off x="1103312" y="829994"/>
            <a:ext cx="8946541" cy="5418405"/>
          </a:xfrm>
        </p:spPr>
        <p:txBody>
          <a:bodyPr>
            <a:normAutofit/>
          </a:bodyPr>
          <a:lstStyle/>
          <a:p>
            <a:pPr marL="0" indent="0" algn="r">
              <a:buNone/>
            </a:pPr>
            <a:r>
              <a:rPr lang="ar-JO" sz="4400" b="1" dirty="0">
                <a:latin typeface="Calibri" panose="020F0502020204030204" pitchFamily="34" charset="0"/>
                <a:cs typeface="Calibri" panose="020F0502020204030204" pitchFamily="34" charset="0"/>
              </a:rPr>
              <a:t>5- الصّديقانِ </a:t>
            </a:r>
            <a:r>
              <a:rPr lang="ar-JO" sz="4400" b="1" u="sng" dirty="0">
                <a:latin typeface="Calibri" panose="020F0502020204030204" pitchFamily="34" charset="0"/>
                <a:cs typeface="Calibri" panose="020F0502020204030204" pitchFamily="34" charset="0"/>
              </a:rPr>
              <a:t>تصافحَا</a:t>
            </a:r>
            <a:r>
              <a:rPr lang="ar-JO" sz="4400" b="1" dirty="0">
                <a:latin typeface="Calibri" panose="020F0502020204030204" pitchFamily="34" charset="0"/>
                <a:cs typeface="Calibri" panose="020F0502020204030204" pitchFamily="34" charset="0"/>
              </a:rPr>
              <a:t> بمحبّةٍ.</a:t>
            </a:r>
          </a:p>
          <a:p>
            <a:pPr marL="0" indent="0" algn="r">
              <a:buNone/>
            </a:pPr>
            <a:endParaRPr lang="ar-JO" sz="4400" b="1" dirty="0">
              <a:latin typeface="Calibri" panose="020F0502020204030204" pitchFamily="34" charset="0"/>
              <a:cs typeface="Calibri" panose="020F0502020204030204" pitchFamily="34" charset="0"/>
            </a:endParaRPr>
          </a:p>
          <a:p>
            <a:pPr marL="0" indent="0" algn="r">
              <a:buNone/>
            </a:pPr>
            <a:r>
              <a:rPr lang="ar-JO" sz="4400" b="1" dirty="0">
                <a:latin typeface="Calibri" panose="020F0502020204030204" pitchFamily="34" charset="0"/>
                <a:cs typeface="Calibri" panose="020F0502020204030204" pitchFamily="34" charset="0"/>
              </a:rPr>
              <a:t>تصافحَا: ______________________________________________________________</a:t>
            </a:r>
          </a:p>
          <a:p>
            <a:pPr marL="0" indent="0" algn="r">
              <a:buNone/>
            </a:pPr>
            <a:endParaRPr lang="en-US" sz="44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978FEA5-35F5-4CBC-B87B-1FF6D61674FD}"/>
              </a:ext>
            </a:extLst>
          </p:cNvPr>
          <p:cNvPicPr>
            <a:picLocks noChangeAspect="1"/>
          </p:cNvPicPr>
          <p:nvPr/>
        </p:nvPicPr>
        <p:blipFill>
          <a:blip r:embed="rId2"/>
          <a:stretch>
            <a:fillRect/>
          </a:stretch>
        </p:blipFill>
        <p:spPr>
          <a:xfrm>
            <a:off x="1331521" y="1268144"/>
            <a:ext cx="2466975" cy="1847850"/>
          </a:xfrm>
          <a:prstGeom prst="rect">
            <a:avLst/>
          </a:prstGeom>
          <a:ln>
            <a:noFill/>
          </a:ln>
          <a:effectLst>
            <a:softEdge rad="112500"/>
          </a:effectLst>
        </p:spPr>
      </p:pic>
    </p:spTree>
    <p:extLst>
      <p:ext uri="{BB962C8B-B14F-4D97-AF65-F5344CB8AC3E}">
        <p14:creationId xmlns:p14="http://schemas.microsoft.com/office/powerpoint/2010/main" val="478285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39C2E-926A-4E7C-918C-300DC7D4C626}"/>
              </a:ext>
            </a:extLst>
          </p:cNvPr>
          <p:cNvSpPr>
            <a:spLocks noGrp="1"/>
          </p:cNvSpPr>
          <p:nvPr>
            <p:ph idx="1"/>
          </p:nvPr>
        </p:nvSpPr>
        <p:spPr>
          <a:xfrm>
            <a:off x="1286192" y="997841"/>
            <a:ext cx="8946541" cy="4195481"/>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r">
              <a:buNone/>
            </a:pPr>
            <a:r>
              <a:rPr lang="ar-JO" sz="4400" b="1" dirty="0">
                <a:latin typeface="Calibri" panose="020F0502020204030204" pitchFamily="34" charset="0"/>
                <a:cs typeface="Calibri" panose="020F0502020204030204" pitchFamily="34" charset="0"/>
              </a:rPr>
              <a:t>5- الصّديقانِ </a:t>
            </a:r>
            <a:r>
              <a:rPr lang="ar-JO" sz="4400" b="1" u="sng" dirty="0">
                <a:latin typeface="Calibri" panose="020F0502020204030204" pitchFamily="34" charset="0"/>
                <a:cs typeface="Calibri" panose="020F0502020204030204" pitchFamily="34" charset="0"/>
              </a:rPr>
              <a:t>تصافحَا</a:t>
            </a:r>
            <a:r>
              <a:rPr lang="ar-JO" sz="4400" b="1" dirty="0">
                <a:latin typeface="Calibri" panose="020F0502020204030204" pitchFamily="34" charset="0"/>
                <a:cs typeface="Calibri" panose="020F0502020204030204" pitchFamily="34" charset="0"/>
              </a:rPr>
              <a:t> بمحبّةٍ.</a:t>
            </a:r>
          </a:p>
          <a:p>
            <a:pPr marL="0" indent="0" algn="r">
              <a:buNone/>
            </a:pPr>
            <a:endParaRPr lang="ar-JO" sz="4400" b="1" dirty="0">
              <a:latin typeface="Calibri" panose="020F0502020204030204" pitchFamily="34" charset="0"/>
              <a:cs typeface="Calibri" panose="020F0502020204030204" pitchFamily="34" charset="0"/>
            </a:endParaRPr>
          </a:p>
          <a:p>
            <a:pPr marL="0" indent="0" algn="r">
              <a:buNone/>
            </a:pPr>
            <a:r>
              <a:rPr lang="ar-JO" sz="4400" b="1" dirty="0">
                <a:latin typeface="Calibri" panose="020F0502020204030204" pitchFamily="34" charset="0"/>
                <a:cs typeface="Calibri" panose="020F0502020204030204" pitchFamily="34" charset="0"/>
              </a:rPr>
              <a:t>تصافحَا: فعلٌ ماضٍ مبنيٌّ على الفتحِ، وألفُ الاثنينِ ضميرٌ متّصلٌ مبنيٌّ في محلِّ رفعِ فاعلٍ.</a:t>
            </a:r>
            <a:endParaRPr lang="en-US" sz="44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8DE529-ED20-43D5-8789-23C701E50957}"/>
              </a:ext>
            </a:extLst>
          </p:cNvPr>
          <p:cNvPicPr>
            <a:picLocks noChangeAspect="1"/>
          </p:cNvPicPr>
          <p:nvPr/>
        </p:nvPicPr>
        <p:blipFill>
          <a:blip r:embed="rId2"/>
          <a:stretch>
            <a:fillRect/>
          </a:stretch>
        </p:blipFill>
        <p:spPr>
          <a:xfrm>
            <a:off x="376907" y="4269698"/>
            <a:ext cx="2462997" cy="1847248"/>
          </a:xfrm>
          <a:prstGeom prst="rect">
            <a:avLst/>
          </a:prstGeom>
        </p:spPr>
      </p:pic>
    </p:spTree>
    <p:extLst>
      <p:ext uri="{BB962C8B-B14F-4D97-AF65-F5344CB8AC3E}">
        <p14:creationId xmlns:p14="http://schemas.microsoft.com/office/powerpoint/2010/main" val="248240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0F2A-6F52-4B36-872E-4BF5E2287F5A}"/>
              </a:ext>
            </a:extLst>
          </p:cNvPr>
          <p:cNvSpPr>
            <a:spLocks noGrp="1"/>
          </p:cNvSpPr>
          <p:nvPr>
            <p:ph type="title"/>
          </p:nvPr>
        </p:nvSpPr>
        <p:spPr>
          <a:xfrm>
            <a:off x="536959" y="781009"/>
            <a:ext cx="9732456" cy="1400530"/>
          </a:xfrm>
        </p:spPr>
        <p:txBody>
          <a:bodyPr/>
          <a:lstStyle/>
          <a:p>
            <a:pPr algn="r"/>
            <a:r>
              <a:rPr lang="ar-JO" sz="8800" b="1" dirty="0">
                <a:solidFill>
                  <a:schemeClr val="accent1">
                    <a:lumMod val="60000"/>
                    <a:lumOff val="40000"/>
                  </a:schemeClr>
                </a:solidFill>
                <a:latin typeface="Calibri Light" panose="020F0302020204030204" pitchFamily="34" charset="0"/>
                <a:cs typeface="Calibri Light" panose="020F0302020204030204" pitchFamily="34" charset="0"/>
              </a:rPr>
              <a:t> </a:t>
            </a:r>
            <a:r>
              <a:rPr lang="ar-JO" sz="8800" b="1" dirty="0">
                <a:solidFill>
                  <a:schemeClr val="accent1">
                    <a:lumMod val="60000"/>
                    <a:lumOff val="40000"/>
                  </a:schemeClr>
                </a:solidFill>
                <a:latin typeface="Calibri" panose="020F0502020204030204" pitchFamily="34" charset="0"/>
                <a:cs typeface="Calibri" panose="020F0502020204030204" pitchFamily="34" charset="0"/>
              </a:rPr>
              <a:t>تذكَّر</a:t>
            </a:r>
            <a:r>
              <a:rPr lang="ar-JO" sz="8800" b="1" dirty="0">
                <a:solidFill>
                  <a:schemeClr val="accent1">
                    <a:lumMod val="60000"/>
                    <a:lumOff val="40000"/>
                  </a:schemeClr>
                </a:solidFill>
                <a:latin typeface="Calibri Light" panose="020F0302020204030204" pitchFamily="34" charset="0"/>
                <a:cs typeface="Calibri Light" panose="020F0302020204030204" pitchFamily="34" charset="0"/>
              </a:rPr>
              <a:t> </a:t>
            </a:r>
            <a:endParaRPr lang="en-US" sz="8800" b="1" dirty="0">
              <a:solidFill>
                <a:schemeClr val="accent1">
                  <a:lumMod val="60000"/>
                  <a:lumOff val="4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41AB61B-8FCF-41BE-BA65-7EF0ADA0AB74}"/>
              </a:ext>
            </a:extLst>
          </p:cNvPr>
          <p:cNvSpPr>
            <a:spLocks noGrp="1"/>
          </p:cNvSpPr>
          <p:nvPr>
            <p:ph idx="1"/>
          </p:nvPr>
        </p:nvSpPr>
        <p:spPr>
          <a:xfrm>
            <a:off x="536959" y="2181539"/>
            <a:ext cx="11279903" cy="4483470"/>
          </a:xfr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lgn="r">
              <a:buNone/>
            </a:pPr>
            <a:endParaRPr lang="ar-JO" sz="4800" b="1" dirty="0">
              <a:solidFill>
                <a:schemeClr val="bg2"/>
              </a:solidFill>
              <a:latin typeface="Calibri" panose="020F0502020204030204" pitchFamily="34" charset="0"/>
              <a:cs typeface="Calibri" panose="020F0502020204030204" pitchFamily="34" charset="0"/>
            </a:endParaRPr>
          </a:p>
          <a:p>
            <a:pPr marL="0" indent="0" algn="r">
              <a:buNone/>
            </a:pPr>
            <a:r>
              <a:rPr lang="ar-JO" sz="4800" b="1" dirty="0">
                <a:solidFill>
                  <a:schemeClr val="bg2"/>
                </a:solidFill>
                <a:latin typeface="Calibri" panose="020F0502020204030204" pitchFamily="34" charset="0"/>
                <a:cs typeface="Calibri" panose="020F0502020204030204" pitchFamily="34" charset="0"/>
              </a:rPr>
              <a:t>-الفعل الماضي: كلمة تدلُّ على حدثٍ حصل وانتهى في الزّمن الماضي وهو فعلٌ مبنيٌّ دائمًا.</a:t>
            </a:r>
          </a:p>
          <a:p>
            <a:pPr algn="r">
              <a:buFontTx/>
              <a:buChar char="-"/>
            </a:pPr>
            <a:endParaRPr lang="ar-JO" sz="4800" b="1" dirty="0">
              <a:solidFill>
                <a:schemeClr val="bg2"/>
              </a:solidFill>
              <a:latin typeface="Calibri" panose="020F0502020204030204" pitchFamily="34" charset="0"/>
              <a:cs typeface="Calibri" panose="020F0502020204030204" pitchFamily="34" charset="0"/>
            </a:endParaRPr>
          </a:p>
          <a:p>
            <a:pPr marL="0" indent="0" algn="r">
              <a:buNone/>
            </a:pPr>
            <a:r>
              <a:rPr lang="ar-JO" sz="4800" b="1" dirty="0">
                <a:solidFill>
                  <a:schemeClr val="bg2"/>
                </a:solidFill>
                <a:latin typeface="Calibri" panose="020F0502020204030204" pitchFamily="34" charset="0"/>
                <a:cs typeface="Calibri" panose="020F0502020204030204" pitchFamily="34" charset="0"/>
              </a:rPr>
              <a:t>- يبنى الفعل الماضي على </a:t>
            </a:r>
            <a:r>
              <a:rPr lang="ar-JO" sz="5800" b="1" dirty="0">
                <a:solidFill>
                  <a:schemeClr val="accent1"/>
                </a:solidFill>
                <a:latin typeface="Calibri" panose="020F0502020204030204" pitchFamily="34" charset="0"/>
                <a:cs typeface="Calibri" panose="020F0502020204030204" pitchFamily="34" charset="0"/>
              </a:rPr>
              <a:t>الفتح</a:t>
            </a:r>
            <a:r>
              <a:rPr lang="ar-JO" sz="6900" b="1" dirty="0">
                <a:solidFill>
                  <a:srgbClr val="FF0000"/>
                </a:solidFill>
                <a:latin typeface="Calibri" panose="020F0502020204030204" pitchFamily="34" charset="0"/>
                <a:cs typeface="Calibri" panose="020F0502020204030204" pitchFamily="34" charset="0"/>
              </a:rPr>
              <a:t> </a:t>
            </a:r>
            <a:r>
              <a:rPr lang="ar-JO" sz="4800" b="1" dirty="0">
                <a:solidFill>
                  <a:schemeClr val="bg2"/>
                </a:solidFill>
                <a:latin typeface="Calibri" panose="020F0502020204030204" pitchFamily="34" charset="0"/>
                <a:cs typeface="Calibri" panose="020F0502020204030204" pitchFamily="34" charset="0"/>
              </a:rPr>
              <a:t>إذا:</a:t>
            </a:r>
          </a:p>
          <a:p>
            <a:pPr marL="0" indent="0" algn="r">
              <a:buNone/>
            </a:pPr>
            <a:r>
              <a:rPr lang="ar-JO" sz="4800" b="1" dirty="0">
                <a:solidFill>
                  <a:schemeClr val="bg2"/>
                </a:solidFill>
                <a:latin typeface="Calibri" panose="020F0502020204030204" pitchFamily="34" charset="0"/>
                <a:cs typeface="Calibri" panose="020F0502020204030204" pitchFamily="34" charset="0"/>
              </a:rPr>
              <a:t>*</a:t>
            </a:r>
            <a:r>
              <a:rPr lang="ar-JO" sz="4800" b="1" dirty="0">
                <a:solidFill>
                  <a:srgbClr val="92D050"/>
                </a:solidFill>
                <a:latin typeface="Calibri" panose="020F0502020204030204" pitchFamily="34" charset="0"/>
                <a:cs typeface="Calibri" panose="020F0502020204030204" pitchFamily="34" charset="0"/>
              </a:rPr>
              <a:t> </a:t>
            </a:r>
            <a:r>
              <a:rPr lang="ar-JO" sz="4800" b="1" dirty="0">
                <a:solidFill>
                  <a:schemeClr val="tx1"/>
                </a:solidFill>
                <a:latin typeface="Calibri" panose="020F0502020204030204" pitchFamily="34" charset="0"/>
                <a:cs typeface="Calibri" panose="020F0502020204030204" pitchFamily="34" charset="0"/>
              </a:rPr>
              <a:t>لم يتّصل به شيء              در</a:t>
            </a:r>
            <a:r>
              <a:rPr lang="ar-JO" sz="4800" b="1" dirty="0">
                <a:solidFill>
                  <a:schemeClr val="tx1"/>
                </a:solidFill>
                <a:highlight>
                  <a:srgbClr val="000000"/>
                </a:highlight>
                <a:latin typeface="Calibri" panose="020F0502020204030204" pitchFamily="34" charset="0"/>
                <a:cs typeface="Calibri" panose="020F0502020204030204" pitchFamily="34" charset="0"/>
              </a:rPr>
              <a:t>س</a:t>
            </a:r>
            <a:r>
              <a:rPr lang="ar-JO" sz="4800" b="1" dirty="0">
                <a:solidFill>
                  <a:schemeClr val="tx1"/>
                </a:solidFill>
                <a:latin typeface="Calibri" panose="020F0502020204030204" pitchFamily="34" charset="0"/>
                <a:cs typeface="Calibri" panose="020F0502020204030204" pitchFamily="34" charset="0"/>
              </a:rPr>
              <a:t>َ</a:t>
            </a:r>
          </a:p>
          <a:p>
            <a:pPr marL="0" indent="0" algn="r">
              <a:buNone/>
            </a:pPr>
            <a:r>
              <a:rPr lang="ar-JO" sz="4800" b="1" dirty="0">
                <a:solidFill>
                  <a:schemeClr val="tx1"/>
                </a:solidFill>
                <a:latin typeface="Calibri" panose="020F0502020204030204" pitchFamily="34" charset="0"/>
                <a:cs typeface="Calibri" panose="020F0502020204030204" pitchFamily="34" charset="0"/>
              </a:rPr>
              <a:t>* إذا اتّصلت به تاء التّأنيث السّاكنة             در</a:t>
            </a:r>
            <a:r>
              <a:rPr lang="ar-JO" sz="4800" b="1" dirty="0">
                <a:solidFill>
                  <a:schemeClr val="tx1"/>
                </a:solidFill>
                <a:highlight>
                  <a:srgbClr val="000000"/>
                </a:highlight>
                <a:latin typeface="Calibri" panose="020F0502020204030204" pitchFamily="34" charset="0"/>
                <a:cs typeface="Calibri" panose="020F0502020204030204" pitchFamily="34" charset="0"/>
              </a:rPr>
              <a:t>سَت</a:t>
            </a:r>
            <a:r>
              <a:rPr lang="ar-JO" sz="4800" b="1" dirty="0">
                <a:solidFill>
                  <a:schemeClr val="tx1"/>
                </a:solidFill>
                <a:latin typeface="Calibri" panose="020F0502020204030204" pitchFamily="34" charset="0"/>
                <a:cs typeface="Calibri" panose="020F0502020204030204" pitchFamily="34" charset="0"/>
              </a:rPr>
              <a:t>ْ</a:t>
            </a:r>
          </a:p>
          <a:p>
            <a:pPr marL="0" indent="0" algn="r">
              <a:buNone/>
            </a:pPr>
            <a:r>
              <a:rPr lang="ar-JO" sz="4800" b="1" dirty="0">
                <a:solidFill>
                  <a:schemeClr val="tx1"/>
                </a:solidFill>
                <a:latin typeface="Calibri" panose="020F0502020204030204" pitchFamily="34" charset="0"/>
                <a:cs typeface="Calibri" panose="020F0502020204030204" pitchFamily="34" charset="0"/>
              </a:rPr>
              <a:t>* إذا اتّصلت به ألف </a:t>
            </a:r>
            <a:r>
              <a:rPr lang="ar-JO" sz="4800" b="1">
                <a:solidFill>
                  <a:schemeClr val="tx1"/>
                </a:solidFill>
                <a:latin typeface="Calibri" panose="020F0502020204030204" pitchFamily="34" charset="0"/>
                <a:cs typeface="Calibri" panose="020F0502020204030204" pitchFamily="34" charset="0"/>
              </a:rPr>
              <a:t>الاثنين              در</a:t>
            </a:r>
            <a:r>
              <a:rPr lang="ar-JO" sz="4800" b="1">
                <a:solidFill>
                  <a:schemeClr val="tx1"/>
                </a:solidFill>
                <a:highlight>
                  <a:srgbClr val="000000"/>
                </a:highlight>
                <a:latin typeface="Calibri" panose="020F0502020204030204" pitchFamily="34" charset="0"/>
                <a:cs typeface="Calibri" panose="020F0502020204030204" pitchFamily="34" charset="0"/>
              </a:rPr>
              <a:t>سَا   عزفَا   شربَا   رقصَا   كتبَا   وجدَا  ألصقَا</a:t>
            </a:r>
            <a:br>
              <a:rPr lang="ar-JO" sz="4800" b="1" dirty="0">
                <a:solidFill>
                  <a:srgbClr val="FF0000"/>
                </a:solidFill>
                <a:latin typeface="Calibri" panose="020F0502020204030204" pitchFamily="34" charset="0"/>
                <a:cs typeface="Calibri" panose="020F0502020204030204" pitchFamily="34" charset="0"/>
              </a:rPr>
            </a:br>
            <a:endParaRPr lang="en-US" sz="4800" b="1" dirty="0">
              <a:solidFill>
                <a:srgbClr val="FF0000"/>
              </a:solidFill>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28A02B06-A18C-411B-85D8-7C590FD47240}"/>
              </a:ext>
            </a:extLst>
          </p:cNvPr>
          <p:cNvCxnSpPr>
            <a:cxnSpLocks/>
          </p:cNvCxnSpPr>
          <p:nvPr/>
        </p:nvCxnSpPr>
        <p:spPr>
          <a:xfrm flipH="1">
            <a:off x="7313812" y="6006905"/>
            <a:ext cx="8018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 name="Picture 10">
            <a:extLst>
              <a:ext uri="{FF2B5EF4-FFF2-40B4-BE49-F238E27FC236}">
                <a16:creationId xmlns:a16="http://schemas.microsoft.com/office/drawing/2014/main" id="{165E1257-59DB-4017-B3CE-ACADF6B06BB6}"/>
              </a:ext>
            </a:extLst>
          </p:cNvPr>
          <p:cNvPicPr>
            <a:picLocks noChangeAspect="1"/>
          </p:cNvPicPr>
          <p:nvPr/>
        </p:nvPicPr>
        <p:blipFill>
          <a:blip r:embed="rId2"/>
          <a:stretch>
            <a:fillRect/>
          </a:stretch>
        </p:blipFill>
        <p:spPr>
          <a:xfrm>
            <a:off x="8115671" y="4833991"/>
            <a:ext cx="1033081" cy="280590"/>
          </a:xfrm>
          <a:prstGeom prst="rect">
            <a:avLst/>
          </a:prstGeom>
        </p:spPr>
      </p:pic>
      <p:pic>
        <p:nvPicPr>
          <p:cNvPr id="12" name="Picture 11">
            <a:extLst>
              <a:ext uri="{FF2B5EF4-FFF2-40B4-BE49-F238E27FC236}">
                <a16:creationId xmlns:a16="http://schemas.microsoft.com/office/drawing/2014/main" id="{050BA06A-726F-416D-95C5-03F401180622}"/>
              </a:ext>
            </a:extLst>
          </p:cNvPr>
          <p:cNvPicPr>
            <a:picLocks noChangeAspect="1"/>
          </p:cNvPicPr>
          <p:nvPr/>
        </p:nvPicPr>
        <p:blipFill>
          <a:blip r:embed="rId2"/>
          <a:stretch>
            <a:fillRect/>
          </a:stretch>
        </p:blipFill>
        <p:spPr>
          <a:xfrm>
            <a:off x="6325280" y="5320625"/>
            <a:ext cx="987638" cy="268247"/>
          </a:xfrm>
          <a:prstGeom prst="rect">
            <a:avLst/>
          </a:prstGeom>
        </p:spPr>
      </p:pic>
    </p:spTree>
    <p:extLst>
      <p:ext uri="{BB962C8B-B14F-4D97-AF65-F5344CB8AC3E}">
        <p14:creationId xmlns:p14="http://schemas.microsoft.com/office/powerpoint/2010/main" val="285717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12DB-2C41-4E79-BB41-D404E97703ED}"/>
              </a:ext>
            </a:extLst>
          </p:cNvPr>
          <p:cNvSpPr>
            <a:spLocks noGrp="1"/>
          </p:cNvSpPr>
          <p:nvPr>
            <p:ph type="title"/>
          </p:nvPr>
        </p:nvSpPr>
        <p:spPr>
          <a:xfrm>
            <a:off x="646111" y="452718"/>
            <a:ext cx="9404723" cy="1488624"/>
          </a:xfrm>
        </p:spPr>
        <p:txBody>
          <a:bodyPr/>
          <a:lstStyle/>
          <a:p>
            <a:pPr algn="r"/>
            <a:r>
              <a:rPr lang="ar-JO" sz="4800" b="1" dirty="0">
                <a:solidFill>
                  <a:schemeClr val="accent3">
                    <a:lumMod val="60000"/>
                    <a:lumOff val="40000"/>
                  </a:schemeClr>
                </a:solidFill>
                <a:latin typeface="Calibri" panose="020F0502020204030204" pitchFamily="34" charset="0"/>
                <a:cs typeface="Calibri" panose="020F0502020204030204" pitchFamily="34" charset="0"/>
              </a:rPr>
              <a:t>متى يبنى الفعل الماضي على </a:t>
            </a:r>
            <a:r>
              <a:rPr lang="ar-JO" sz="7200" b="1" dirty="0">
                <a:solidFill>
                  <a:schemeClr val="accent1"/>
                </a:solidFill>
                <a:latin typeface="Calibri" panose="020F0502020204030204" pitchFamily="34" charset="0"/>
                <a:cs typeface="Calibri" panose="020F0502020204030204" pitchFamily="34" charset="0"/>
              </a:rPr>
              <a:t>السّكون</a:t>
            </a:r>
            <a:r>
              <a:rPr lang="ar-JO" sz="4800" b="1" dirty="0">
                <a:solidFill>
                  <a:schemeClr val="accent3">
                    <a:lumMod val="60000"/>
                    <a:lumOff val="40000"/>
                  </a:schemeClr>
                </a:solidFill>
                <a:latin typeface="Calibri" panose="020F0502020204030204" pitchFamily="34" charset="0"/>
                <a:cs typeface="Calibri" panose="020F0502020204030204" pitchFamily="34" charset="0"/>
              </a:rPr>
              <a:t>؟</a:t>
            </a:r>
            <a:endParaRPr lang="en-US" sz="4800" b="1" dirty="0">
              <a:solidFill>
                <a:schemeClr val="accent3">
                  <a:lumMod val="60000"/>
                  <a:lumOff val="4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F8847A-3B86-4BD1-9FAB-259A434CF279}"/>
              </a:ext>
            </a:extLst>
          </p:cNvPr>
          <p:cNvSpPr>
            <a:spLocks noGrp="1"/>
          </p:cNvSpPr>
          <p:nvPr>
            <p:ph idx="1"/>
          </p:nvPr>
        </p:nvSpPr>
        <p:spPr>
          <a:xfrm>
            <a:off x="112542" y="1912242"/>
            <a:ext cx="11929403" cy="4840250"/>
          </a:xfrm>
        </p:spPr>
        <p:txBody>
          <a:bodyPr>
            <a:normAutofit fontScale="70000" lnSpcReduction="20000"/>
          </a:bodyPr>
          <a:lstStyle/>
          <a:p>
            <a:pPr marL="0" indent="0" algn="r">
              <a:buNone/>
            </a:pPr>
            <a:r>
              <a:rPr lang="ar-JO" sz="3200" b="1" dirty="0">
                <a:latin typeface="Calibri" panose="020F0502020204030204" pitchFamily="34" charset="0"/>
                <a:cs typeface="Calibri" panose="020F0502020204030204" pitchFamily="34" charset="0"/>
              </a:rPr>
              <a:t>                                                              يُبنى الْفعلُ الْماضي على </a:t>
            </a:r>
            <a:r>
              <a:rPr lang="ar-JO" sz="4400" b="1" dirty="0">
                <a:highlight>
                  <a:srgbClr val="000000"/>
                </a:highlight>
                <a:latin typeface="Calibri" panose="020F0502020204030204" pitchFamily="34" charset="0"/>
                <a:cs typeface="Calibri" panose="020F0502020204030204" pitchFamily="34" charset="0"/>
              </a:rPr>
              <a:t>السّكونِ</a:t>
            </a:r>
          </a:p>
          <a:p>
            <a:pPr marL="0" indent="0" algn="r">
              <a:buNone/>
            </a:pPr>
            <a:endParaRPr lang="ar-JO" sz="4400" b="1" dirty="0">
              <a:solidFill>
                <a:srgbClr val="FF0000"/>
              </a:solidFill>
              <a:latin typeface="Calibri" panose="020F0502020204030204" pitchFamily="34" charset="0"/>
              <a:cs typeface="Calibri" panose="020F0502020204030204" pitchFamily="34" charset="0"/>
            </a:endParaRPr>
          </a:p>
          <a:p>
            <a:pPr marL="0" indent="0" algn="r">
              <a:buNone/>
            </a:pPr>
            <a:endParaRPr lang="ar-JO" sz="4400" b="1" dirty="0">
              <a:solidFill>
                <a:srgbClr val="FF0000"/>
              </a:solidFill>
              <a:latin typeface="Calibri" panose="020F0502020204030204" pitchFamily="34" charset="0"/>
              <a:cs typeface="Calibri" panose="020F0502020204030204" pitchFamily="34" charset="0"/>
            </a:endParaRPr>
          </a:p>
          <a:p>
            <a:pPr marL="0" indent="0" algn="r">
              <a:buNone/>
            </a:pPr>
            <a:endParaRPr lang="ar-JO" sz="4400" b="1" dirty="0">
              <a:solidFill>
                <a:srgbClr val="FF0000"/>
              </a:solidFill>
              <a:latin typeface="Calibri" panose="020F0502020204030204" pitchFamily="34" charset="0"/>
              <a:cs typeface="Calibri" panose="020F0502020204030204" pitchFamily="34" charset="0"/>
            </a:endParaRPr>
          </a:p>
          <a:p>
            <a:pPr marL="0" indent="0" algn="r">
              <a:buNone/>
            </a:pPr>
            <a:r>
              <a:rPr lang="ar-JO" sz="4400" b="1" dirty="0">
                <a:solidFill>
                  <a:schemeClr val="accent3">
                    <a:lumMod val="60000"/>
                    <a:lumOff val="40000"/>
                  </a:schemeClr>
                </a:solidFill>
                <a:highlight>
                  <a:srgbClr val="000000"/>
                </a:highlight>
                <a:latin typeface="Calibri" panose="020F0502020204030204" pitchFamily="34" charset="0"/>
                <a:cs typeface="Calibri" panose="020F0502020204030204" pitchFamily="34" charset="0"/>
              </a:rPr>
              <a:t>    تَ تُ تِ     </a:t>
            </a:r>
            <a:r>
              <a:rPr lang="ar-JO" sz="4400" b="1" dirty="0">
                <a:solidFill>
                  <a:schemeClr val="accent3">
                    <a:lumMod val="60000"/>
                    <a:lumOff val="40000"/>
                  </a:schemeClr>
                </a:solidFill>
                <a:latin typeface="Calibri" panose="020F0502020204030204" pitchFamily="34" charset="0"/>
                <a:cs typeface="Calibri" panose="020F0502020204030204" pitchFamily="34" charset="0"/>
              </a:rPr>
              <a:t>                           </a:t>
            </a:r>
            <a:r>
              <a:rPr lang="ar-JO" sz="4400" b="1" dirty="0">
                <a:solidFill>
                  <a:schemeClr val="accent3">
                    <a:lumMod val="60000"/>
                    <a:lumOff val="40000"/>
                  </a:schemeClr>
                </a:solidFill>
                <a:highlight>
                  <a:srgbClr val="000000"/>
                </a:highlight>
                <a:latin typeface="Calibri" panose="020F0502020204030204" pitchFamily="34" charset="0"/>
                <a:cs typeface="Calibri" panose="020F0502020204030204" pitchFamily="34" charset="0"/>
              </a:rPr>
              <a:t>        ن (النّسوة)               </a:t>
            </a:r>
            <a:r>
              <a:rPr lang="ar-JO" sz="4400" b="1" dirty="0">
                <a:solidFill>
                  <a:schemeClr val="accent3">
                    <a:lumMod val="60000"/>
                    <a:lumOff val="40000"/>
                  </a:schemeClr>
                </a:solidFill>
                <a:latin typeface="Calibri" panose="020F0502020204030204" pitchFamily="34" charset="0"/>
                <a:cs typeface="Calibri" panose="020F0502020204030204" pitchFamily="34" charset="0"/>
              </a:rPr>
              <a:t>                         </a:t>
            </a:r>
            <a:r>
              <a:rPr lang="ar-JO" sz="4400" b="1" dirty="0">
                <a:solidFill>
                  <a:schemeClr val="accent3">
                    <a:lumMod val="60000"/>
                    <a:lumOff val="40000"/>
                  </a:schemeClr>
                </a:solidFill>
                <a:highlight>
                  <a:srgbClr val="000000"/>
                </a:highlight>
                <a:latin typeface="Calibri" panose="020F0502020204030204" pitchFamily="34" charset="0"/>
                <a:cs typeface="Calibri" panose="020F0502020204030204" pitchFamily="34" charset="0"/>
              </a:rPr>
              <a:t>   نا الفاعلين </a:t>
            </a:r>
          </a:p>
          <a:p>
            <a:pPr marL="0" indent="0" algn="r">
              <a:buNone/>
            </a:pPr>
            <a:r>
              <a:rPr lang="ar-JO" sz="2400" b="1" dirty="0">
                <a:latin typeface="Calibri" panose="020F0502020204030204" pitchFamily="34" charset="0"/>
                <a:cs typeface="Calibri" panose="020F0502020204030204" pitchFamily="34" charset="0"/>
              </a:rPr>
              <a:t>إذا اتّصلَتْ به </a:t>
            </a:r>
            <a:r>
              <a:rPr lang="ar-JO" sz="2400" b="1" dirty="0">
                <a:highlight>
                  <a:srgbClr val="000000"/>
                </a:highlight>
                <a:latin typeface="Calibri" panose="020F0502020204030204" pitchFamily="34" charset="0"/>
                <a:cs typeface="Calibri" panose="020F0502020204030204" pitchFamily="34" charset="0"/>
              </a:rPr>
              <a:t>التّاء الْمتحركة</a:t>
            </a:r>
            <a:r>
              <a:rPr lang="ar-JO" sz="2400" b="1" dirty="0">
                <a:latin typeface="Calibri" panose="020F0502020204030204" pitchFamily="34" charset="0"/>
                <a:cs typeface="Calibri" panose="020F0502020204030204" pitchFamily="34" charset="0"/>
              </a:rPr>
              <a:t>ُ                                                          إذا اتّصلَت به </a:t>
            </a:r>
            <a:r>
              <a:rPr lang="ar-JO" sz="2600" b="1" dirty="0">
                <a:highlight>
                  <a:srgbClr val="000000"/>
                </a:highlight>
                <a:latin typeface="Calibri" panose="020F0502020204030204" pitchFamily="34" charset="0"/>
                <a:cs typeface="Calibri" panose="020F0502020204030204" pitchFamily="34" charset="0"/>
              </a:rPr>
              <a:t>نونُ النّسوةِ </a:t>
            </a:r>
            <a:r>
              <a:rPr lang="ar-JO" sz="2600" b="1" dirty="0">
                <a:latin typeface="Calibri" panose="020F0502020204030204" pitchFamily="34" charset="0"/>
                <a:cs typeface="Calibri" panose="020F0502020204030204" pitchFamily="34" charset="0"/>
              </a:rPr>
              <a:t>                                       إذا اتّصلَت به (نا) الدّالة على الفاعلين</a:t>
            </a:r>
            <a:endParaRPr lang="ar-JO" sz="2400" b="1" dirty="0">
              <a:highlight>
                <a:srgbClr val="FF0000"/>
              </a:highlight>
              <a:latin typeface="Calibri" panose="020F0502020204030204" pitchFamily="34" charset="0"/>
              <a:cs typeface="Calibri" panose="020F0502020204030204" pitchFamily="34" charset="0"/>
            </a:endParaRPr>
          </a:p>
          <a:p>
            <a:pPr marL="0" indent="0" algn="r">
              <a:buNone/>
            </a:pPr>
            <a:r>
              <a:rPr lang="ar-JO" sz="2400" b="1" dirty="0">
                <a:latin typeface="Calibri" panose="020F0502020204030204" pitchFamily="34" charset="0"/>
                <a:cs typeface="Calibri" panose="020F0502020204030204" pitchFamily="34" charset="0"/>
              </a:rPr>
              <a:t>                                                                                                -الفتياتُ أسهمْ</a:t>
            </a:r>
            <a:r>
              <a:rPr lang="ar-JO" sz="2400" b="1" dirty="0">
                <a:highlight>
                  <a:srgbClr val="000000"/>
                </a:highlight>
                <a:latin typeface="Calibri" panose="020F0502020204030204" pitchFamily="34" charset="0"/>
                <a:cs typeface="Calibri" panose="020F0502020204030204" pitchFamily="34" charset="0"/>
              </a:rPr>
              <a:t>نَ </a:t>
            </a:r>
            <a:r>
              <a:rPr lang="ar-JO" sz="2400" b="1" dirty="0">
                <a:latin typeface="Calibri" panose="020F0502020204030204" pitchFamily="34" charset="0"/>
                <a:cs typeface="Calibri" panose="020F0502020204030204" pitchFamily="34" charset="0"/>
              </a:rPr>
              <a:t>في بناء ِالوطنِ.                                                       -انتصرْ</a:t>
            </a:r>
            <a:r>
              <a:rPr lang="ar-JO" sz="2400" b="1" dirty="0">
                <a:highlight>
                  <a:srgbClr val="000000"/>
                </a:highlight>
                <a:latin typeface="Calibri" panose="020F0502020204030204" pitchFamily="34" charset="0"/>
                <a:cs typeface="Calibri" panose="020F0502020204030204" pitchFamily="34" charset="0"/>
              </a:rPr>
              <a:t>نا </a:t>
            </a:r>
            <a:r>
              <a:rPr lang="ar-JO" sz="2400" b="1" dirty="0">
                <a:latin typeface="Calibri" panose="020F0502020204030204" pitchFamily="34" charset="0"/>
                <a:cs typeface="Calibri" panose="020F0502020204030204" pitchFamily="34" charset="0"/>
              </a:rPr>
              <a:t>على الأعداء.</a:t>
            </a:r>
            <a:endParaRPr lang="ar-JO" sz="2400" b="1" dirty="0">
              <a:highlight>
                <a:srgbClr val="FF0000"/>
              </a:highlight>
              <a:latin typeface="Calibri" panose="020F0502020204030204" pitchFamily="34" charset="0"/>
              <a:cs typeface="Calibri" panose="020F0502020204030204" pitchFamily="34" charset="0"/>
            </a:endParaRPr>
          </a:p>
          <a:p>
            <a:pPr marL="0" indent="0" algn="r">
              <a:buNone/>
            </a:pPr>
            <a:r>
              <a:rPr lang="ar-JO" sz="2400" b="1" dirty="0">
                <a:latin typeface="Calibri" panose="020F0502020204030204" pitchFamily="34" charset="0"/>
                <a:cs typeface="Calibri" panose="020F0502020204030204" pitchFamily="34" charset="0"/>
              </a:rPr>
              <a:t>-( تاء الْمتكلم): كتبْ</a:t>
            </a:r>
            <a:r>
              <a:rPr lang="ar-JO" sz="2400" b="1" dirty="0">
                <a:highlight>
                  <a:srgbClr val="000000"/>
                </a:highlight>
                <a:latin typeface="Calibri" panose="020F0502020204030204" pitchFamily="34" charset="0"/>
                <a:cs typeface="Calibri" panose="020F0502020204030204" pitchFamily="34" charset="0"/>
              </a:rPr>
              <a:t>تُ</a:t>
            </a:r>
            <a:r>
              <a:rPr lang="ar-JO" sz="2400" b="1" dirty="0">
                <a:latin typeface="Calibri" panose="020F0502020204030204" pitchFamily="34" charset="0"/>
                <a:cs typeface="Calibri" panose="020F0502020204030204" pitchFamily="34" charset="0"/>
              </a:rPr>
              <a:t> الدّرسَ.</a:t>
            </a:r>
          </a:p>
          <a:p>
            <a:pPr marL="0" indent="0" algn="r">
              <a:buNone/>
            </a:pPr>
            <a:r>
              <a:rPr lang="ar-JO" sz="2400" b="1" dirty="0">
                <a:latin typeface="Calibri" panose="020F0502020204030204" pitchFamily="34" charset="0"/>
                <a:cs typeface="Calibri" panose="020F0502020204030204" pitchFamily="34" charset="0"/>
              </a:rPr>
              <a:t>-(تاء الْمخاطب) أنتَ كتبْ</a:t>
            </a:r>
            <a:r>
              <a:rPr lang="ar-JO" sz="2400" b="1" dirty="0">
                <a:highlight>
                  <a:srgbClr val="000000"/>
                </a:highlight>
                <a:latin typeface="Calibri" panose="020F0502020204030204" pitchFamily="34" charset="0"/>
                <a:cs typeface="Calibri" panose="020F0502020204030204" pitchFamily="34" charset="0"/>
              </a:rPr>
              <a:t>تَ</a:t>
            </a:r>
            <a:r>
              <a:rPr lang="ar-JO" sz="2400" b="1" dirty="0">
                <a:latin typeface="Calibri" panose="020F0502020204030204" pitchFamily="34" charset="0"/>
                <a:cs typeface="Calibri" panose="020F0502020204030204" pitchFamily="34" charset="0"/>
              </a:rPr>
              <a:t> الدّرسَ.</a:t>
            </a:r>
          </a:p>
          <a:p>
            <a:pPr marL="0" indent="0" algn="r">
              <a:buNone/>
            </a:pPr>
            <a:r>
              <a:rPr lang="ar-JO" sz="2400" b="1" dirty="0">
                <a:latin typeface="Calibri" panose="020F0502020204030204" pitchFamily="34" charset="0"/>
                <a:cs typeface="Calibri" panose="020F0502020204030204" pitchFamily="34" charset="0"/>
              </a:rPr>
              <a:t>-(تاء الْمخاطبة)  أنتِ كتبْ</a:t>
            </a:r>
            <a:r>
              <a:rPr lang="ar-JO" sz="2400" b="1" dirty="0">
                <a:highlight>
                  <a:srgbClr val="000000"/>
                </a:highlight>
                <a:latin typeface="Calibri" panose="020F0502020204030204" pitchFamily="34" charset="0"/>
                <a:cs typeface="Calibri" panose="020F0502020204030204" pitchFamily="34" charset="0"/>
              </a:rPr>
              <a:t>تِ</a:t>
            </a:r>
            <a:r>
              <a:rPr lang="ar-JO" sz="2400" b="1" dirty="0">
                <a:latin typeface="Calibri" panose="020F0502020204030204" pitchFamily="34" charset="0"/>
                <a:cs typeface="Calibri" panose="020F0502020204030204" pitchFamily="34" charset="0"/>
              </a:rPr>
              <a:t> الدرسَ.</a:t>
            </a:r>
          </a:p>
          <a:p>
            <a:pPr marL="0" indent="0" algn="r">
              <a:buNone/>
            </a:pPr>
            <a:endParaRPr lang="ar-JO" sz="2400" b="1" dirty="0">
              <a:latin typeface="Calibri" panose="020F0502020204030204" pitchFamily="34" charset="0"/>
              <a:cs typeface="Calibri" panose="020F0502020204030204" pitchFamily="34" charset="0"/>
            </a:endParaRPr>
          </a:p>
          <a:p>
            <a:pPr marL="0" indent="0" algn="r">
              <a:buNone/>
            </a:pPr>
            <a:endParaRPr lang="ar-JO" sz="2400" b="1" dirty="0">
              <a:latin typeface="Calibri" panose="020F0502020204030204" pitchFamily="34" charset="0"/>
              <a:cs typeface="Calibri" panose="020F0502020204030204" pitchFamily="34" charset="0"/>
            </a:endParaRPr>
          </a:p>
          <a:p>
            <a:pPr marL="0" indent="0" algn="r">
              <a:buNone/>
            </a:pPr>
            <a:endParaRPr lang="en-US" sz="1600" b="1" dirty="0">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2FD806B9-4D88-431F-B3F3-379BB6A09CA5}"/>
              </a:ext>
            </a:extLst>
          </p:cNvPr>
          <p:cNvCxnSpPr>
            <a:cxnSpLocks/>
          </p:cNvCxnSpPr>
          <p:nvPr/>
        </p:nvCxnSpPr>
        <p:spPr>
          <a:xfrm>
            <a:off x="6054094" y="2405575"/>
            <a:ext cx="4917576" cy="13734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8EE23843-BF55-4E0E-B1E7-CDCB12FEE87B}"/>
              </a:ext>
            </a:extLst>
          </p:cNvPr>
          <p:cNvCxnSpPr>
            <a:cxnSpLocks/>
          </p:cNvCxnSpPr>
          <p:nvPr/>
        </p:nvCxnSpPr>
        <p:spPr>
          <a:xfrm flipH="1">
            <a:off x="1865408" y="2417937"/>
            <a:ext cx="4176980" cy="10849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2F529B50-772B-4283-B60E-67164F129AE6}"/>
              </a:ext>
            </a:extLst>
          </p:cNvPr>
          <p:cNvCxnSpPr>
            <a:cxnSpLocks/>
          </p:cNvCxnSpPr>
          <p:nvPr/>
        </p:nvCxnSpPr>
        <p:spPr>
          <a:xfrm>
            <a:off x="6042389" y="2405575"/>
            <a:ext cx="11703" cy="3657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4" name="Picture 33">
            <a:extLst>
              <a:ext uri="{FF2B5EF4-FFF2-40B4-BE49-F238E27FC236}">
                <a16:creationId xmlns:a16="http://schemas.microsoft.com/office/drawing/2014/main" id="{D0EC7BF6-B1AB-4FF8-BC16-5E3286095225}"/>
              </a:ext>
            </a:extLst>
          </p:cNvPr>
          <p:cNvPicPr>
            <a:picLocks noChangeAspect="1"/>
          </p:cNvPicPr>
          <p:nvPr/>
        </p:nvPicPr>
        <p:blipFill>
          <a:blip r:embed="rId2"/>
          <a:stretch>
            <a:fillRect/>
          </a:stretch>
        </p:blipFill>
        <p:spPr>
          <a:xfrm>
            <a:off x="327679" y="3186331"/>
            <a:ext cx="1618026" cy="633048"/>
          </a:xfrm>
          <a:prstGeom prst="rect">
            <a:avLst/>
          </a:prstGeom>
          <a:ln>
            <a:noFill/>
          </a:ln>
          <a:effectLst>
            <a:softEdge rad="112500"/>
          </a:effectLst>
        </p:spPr>
      </p:pic>
      <p:pic>
        <p:nvPicPr>
          <p:cNvPr id="35" name="Picture 34">
            <a:extLst>
              <a:ext uri="{FF2B5EF4-FFF2-40B4-BE49-F238E27FC236}">
                <a16:creationId xmlns:a16="http://schemas.microsoft.com/office/drawing/2014/main" id="{64A0EC10-49EB-4E91-811B-6096263D226F}"/>
              </a:ext>
            </a:extLst>
          </p:cNvPr>
          <p:cNvPicPr>
            <a:picLocks noChangeAspect="1"/>
          </p:cNvPicPr>
          <p:nvPr/>
        </p:nvPicPr>
        <p:blipFill>
          <a:blip r:embed="rId3"/>
          <a:stretch>
            <a:fillRect/>
          </a:stretch>
        </p:blipFill>
        <p:spPr>
          <a:xfrm>
            <a:off x="5815070" y="2752334"/>
            <a:ext cx="561860" cy="682611"/>
          </a:xfrm>
          <a:prstGeom prst="rect">
            <a:avLst/>
          </a:prstGeom>
        </p:spPr>
      </p:pic>
      <p:pic>
        <p:nvPicPr>
          <p:cNvPr id="36" name="Picture 35">
            <a:extLst>
              <a:ext uri="{FF2B5EF4-FFF2-40B4-BE49-F238E27FC236}">
                <a16:creationId xmlns:a16="http://schemas.microsoft.com/office/drawing/2014/main" id="{DA1ADFA3-680E-4BCB-B20D-2D9373AA9962}"/>
              </a:ext>
            </a:extLst>
          </p:cNvPr>
          <p:cNvPicPr>
            <a:picLocks noChangeAspect="1"/>
          </p:cNvPicPr>
          <p:nvPr/>
        </p:nvPicPr>
        <p:blipFill>
          <a:blip r:embed="rId4"/>
          <a:stretch>
            <a:fillRect/>
          </a:stretch>
        </p:blipFill>
        <p:spPr>
          <a:xfrm>
            <a:off x="4173997" y="3253846"/>
            <a:ext cx="3406120" cy="682611"/>
          </a:xfrm>
          <a:prstGeom prst="rect">
            <a:avLst/>
          </a:prstGeom>
        </p:spPr>
      </p:pic>
    </p:spTree>
    <p:extLst>
      <p:ext uri="{BB962C8B-B14F-4D97-AF65-F5344CB8AC3E}">
        <p14:creationId xmlns:p14="http://schemas.microsoft.com/office/powerpoint/2010/main" val="252839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0B14-70CA-40EC-AE05-CB802B4DD4D3}"/>
              </a:ext>
            </a:extLst>
          </p:cNvPr>
          <p:cNvSpPr>
            <a:spLocks noGrp="1"/>
          </p:cNvSpPr>
          <p:nvPr>
            <p:ph type="title"/>
          </p:nvPr>
        </p:nvSpPr>
        <p:spPr>
          <a:xfrm>
            <a:off x="604912" y="147711"/>
            <a:ext cx="9769480" cy="855577"/>
          </a:xfrm>
        </p:spPr>
        <p:txBody>
          <a:bodyPr/>
          <a:lstStyle/>
          <a:p>
            <a:pPr algn="r"/>
            <a:r>
              <a:rPr lang="ar-JO" sz="4400" b="1" dirty="0">
                <a:latin typeface="Calibri" panose="020F0502020204030204" pitchFamily="34" charset="0"/>
                <a:cs typeface="Calibri" panose="020F0502020204030204" pitchFamily="34" charset="0"/>
              </a:rPr>
              <a:t>يُبنى الفعل الماضي على </a:t>
            </a:r>
            <a:r>
              <a:rPr lang="ar-JO" sz="6000" b="1" dirty="0">
                <a:solidFill>
                  <a:srgbClr val="FF0000"/>
                </a:solidFill>
                <a:latin typeface="Calibri" panose="020F0502020204030204" pitchFamily="34" charset="0"/>
                <a:cs typeface="Calibri" panose="020F0502020204030204" pitchFamily="34" charset="0"/>
              </a:rPr>
              <a:t>السّكون</a:t>
            </a:r>
            <a:r>
              <a:rPr lang="ar-JO" sz="4400" b="1" dirty="0">
                <a:latin typeface="Calibri" panose="020F0502020204030204" pitchFamily="34" charset="0"/>
                <a:cs typeface="Calibri" panose="020F0502020204030204" pitchFamily="34" charset="0"/>
              </a:rPr>
              <a:t>: </a:t>
            </a:r>
            <a:endParaRPr lang="en-US" sz="4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CAB67A-C34F-4527-8A21-6821E0974376}"/>
              </a:ext>
            </a:extLst>
          </p:cNvPr>
          <p:cNvSpPr>
            <a:spLocks noGrp="1"/>
          </p:cNvSpPr>
          <p:nvPr>
            <p:ph idx="1"/>
          </p:nvPr>
        </p:nvSpPr>
        <p:spPr>
          <a:xfrm>
            <a:off x="281354" y="1462075"/>
            <a:ext cx="11732455" cy="5191943"/>
          </a:xfrm>
        </p:spPr>
        <p:txBody>
          <a:bodyPr>
            <a:normAutofit fontScale="92500" lnSpcReduction="20000"/>
          </a:bodyPr>
          <a:lstStyle/>
          <a:p>
            <a:pPr marL="0" indent="0" algn="r">
              <a:buNone/>
            </a:pPr>
            <a:r>
              <a:rPr lang="ar-JO" sz="3200" b="1" dirty="0">
                <a:solidFill>
                  <a:srgbClr val="92D050"/>
                </a:solidFill>
                <a:latin typeface="Calibri" panose="020F0502020204030204" pitchFamily="34" charset="0"/>
                <a:cs typeface="Calibri" panose="020F0502020204030204" pitchFamily="34" charset="0"/>
              </a:rPr>
              <a:t>1- إذا اتّصلَتْ به </a:t>
            </a:r>
            <a:r>
              <a:rPr lang="ar-JO" sz="4300" b="1" dirty="0">
                <a:solidFill>
                  <a:srgbClr val="FF0000"/>
                </a:solidFill>
                <a:latin typeface="Calibri" panose="020F0502020204030204" pitchFamily="34" charset="0"/>
                <a:cs typeface="Calibri" panose="020F0502020204030204" pitchFamily="34" charset="0"/>
              </a:rPr>
              <a:t>التّاء الْمتحركةُ</a:t>
            </a:r>
            <a:r>
              <a:rPr lang="ar-JO" sz="3200" b="1" dirty="0">
                <a:solidFill>
                  <a:srgbClr val="92D050"/>
                </a:solidFill>
                <a:latin typeface="Calibri" panose="020F0502020204030204" pitchFamily="34" charset="0"/>
                <a:cs typeface="Calibri" panose="020F0502020204030204" pitchFamily="34" charset="0"/>
              </a:rPr>
              <a:t>:</a:t>
            </a:r>
          </a:p>
          <a:p>
            <a:pPr marL="0" indent="0" algn="r">
              <a:buNone/>
            </a:pPr>
            <a:endParaRPr lang="ar-JO" sz="3200" b="1" dirty="0">
              <a:solidFill>
                <a:srgbClr val="92D050"/>
              </a:solidFill>
              <a:latin typeface="Calibri" panose="020F0502020204030204" pitchFamily="34" charset="0"/>
              <a:cs typeface="Calibri" panose="020F0502020204030204" pitchFamily="34" charset="0"/>
            </a:endParaRPr>
          </a:p>
          <a:p>
            <a:pPr marL="0" indent="0" algn="r">
              <a:buNone/>
            </a:pPr>
            <a:r>
              <a:rPr lang="ar-JO" sz="3200" b="1" dirty="0">
                <a:solidFill>
                  <a:srgbClr val="92D050"/>
                </a:solidFill>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 تاء الْمتكلم): </a:t>
            </a:r>
            <a:r>
              <a:rPr lang="ar-JO" sz="3200" b="1" dirty="0">
                <a:solidFill>
                  <a:srgbClr val="92D050"/>
                </a:solidFill>
                <a:latin typeface="Calibri" panose="020F0502020204030204" pitchFamily="34" charset="0"/>
                <a:cs typeface="Calibri" panose="020F0502020204030204" pitchFamily="34" charset="0"/>
              </a:rPr>
              <a:t>كت</a:t>
            </a:r>
            <a:r>
              <a:rPr lang="ar-JO" sz="3200" b="1" dirty="0">
                <a:solidFill>
                  <a:srgbClr val="92D050"/>
                </a:solidFill>
                <a:highlight>
                  <a:srgbClr val="FF0000"/>
                </a:highlight>
                <a:latin typeface="Calibri" panose="020F0502020204030204" pitchFamily="34" charset="0"/>
                <a:cs typeface="Calibri" panose="020F0502020204030204" pitchFamily="34" charset="0"/>
              </a:rPr>
              <a:t>بْتُ</a:t>
            </a:r>
            <a:r>
              <a:rPr lang="ar-JO" sz="3200" b="1" dirty="0">
                <a:solidFill>
                  <a:srgbClr val="92D050"/>
                </a:solidFill>
                <a:latin typeface="Calibri" panose="020F0502020204030204" pitchFamily="34" charset="0"/>
                <a:cs typeface="Calibri" panose="020F0502020204030204" pitchFamily="34" charset="0"/>
              </a:rPr>
              <a:t> الدّرسَ.</a:t>
            </a:r>
          </a:p>
          <a:p>
            <a:pPr marL="0" indent="0" algn="r">
              <a:buNone/>
            </a:pPr>
            <a:r>
              <a:rPr lang="ar-JO" sz="3200" b="1" dirty="0">
                <a:latin typeface="Calibri" panose="020F0502020204030204" pitchFamily="34" charset="0"/>
                <a:cs typeface="Calibri" panose="020F0502020204030204" pitchFamily="34" charset="0"/>
              </a:rPr>
              <a:t>(تاء الْمخاطب): </a:t>
            </a:r>
            <a:r>
              <a:rPr lang="ar-JO" sz="3200" b="1" dirty="0">
                <a:solidFill>
                  <a:srgbClr val="92D050"/>
                </a:solidFill>
                <a:latin typeface="Calibri" panose="020F0502020204030204" pitchFamily="34" charset="0"/>
                <a:cs typeface="Calibri" panose="020F0502020204030204" pitchFamily="34" charset="0"/>
              </a:rPr>
              <a:t>أنتَ كت</a:t>
            </a:r>
            <a:r>
              <a:rPr lang="ar-JO" sz="3200" b="1" dirty="0">
                <a:solidFill>
                  <a:srgbClr val="92D050"/>
                </a:solidFill>
                <a:highlight>
                  <a:srgbClr val="FF0000"/>
                </a:highlight>
                <a:latin typeface="Calibri" panose="020F0502020204030204" pitchFamily="34" charset="0"/>
                <a:cs typeface="Calibri" panose="020F0502020204030204" pitchFamily="34" charset="0"/>
              </a:rPr>
              <a:t>بْتَ</a:t>
            </a:r>
            <a:r>
              <a:rPr lang="ar-JO" sz="3200" b="1" dirty="0">
                <a:solidFill>
                  <a:srgbClr val="92D050"/>
                </a:solidFill>
                <a:latin typeface="Calibri" panose="020F0502020204030204" pitchFamily="34" charset="0"/>
                <a:cs typeface="Calibri" panose="020F0502020204030204" pitchFamily="34" charset="0"/>
              </a:rPr>
              <a:t> الدّرسَ.</a:t>
            </a:r>
          </a:p>
          <a:p>
            <a:pPr marL="0" indent="0" algn="r">
              <a:buNone/>
            </a:pPr>
            <a:r>
              <a:rPr lang="ar-JO" sz="3200" b="1" dirty="0">
                <a:latin typeface="Calibri" panose="020F0502020204030204" pitchFamily="34" charset="0"/>
                <a:cs typeface="Calibri" panose="020F0502020204030204" pitchFamily="34" charset="0"/>
              </a:rPr>
              <a:t>(تاء الْمخاطبة):  </a:t>
            </a:r>
            <a:r>
              <a:rPr lang="ar-JO" sz="3200" b="1" dirty="0">
                <a:solidFill>
                  <a:srgbClr val="92D050"/>
                </a:solidFill>
                <a:latin typeface="Calibri" panose="020F0502020204030204" pitchFamily="34" charset="0"/>
                <a:cs typeface="Calibri" panose="020F0502020204030204" pitchFamily="34" charset="0"/>
              </a:rPr>
              <a:t>أنتِ كت</a:t>
            </a:r>
            <a:r>
              <a:rPr lang="ar-JO" sz="3200" b="1" dirty="0">
                <a:solidFill>
                  <a:srgbClr val="92D050"/>
                </a:solidFill>
                <a:highlight>
                  <a:srgbClr val="FF0000"/>
                </a:highlight>
                <a:latin typeface="Calibri" panose="020F0502020204030204" pitchFamily="34" charset="0"/>
                <a:cs typeface="Calibri" panose="020F0502020204030204" pitchFamily="34" charset="0"/>
              </a:rPr>
              <a:t>بْت</a:t>
            </a:r>
            <a:r>
              <a:rPr lang="ar-JO" sz="3200" b="1" dirty="0">
                <a:solidFill>
                  <a:srgbClr val="92D050"/>
                </a:solidFill>
                <a:latin typeface="Calibri" panose="020F0502020204030204" pitchFamily="34" charset="0"/>
                <a:cs typeface="Calibri" panose="020F0502020204030204" pitchFamily="34" charset="0"/>
              </a:rPr>
              <a:t>ِ الدرسَ.</a:t>
            </a:r>
          </a:p>
          <a:p>
            <a:pPr marL="0" indent="0" algn="r">
              <a:buNone/>
            </a:pPr>
            <a:r>
              <a:rPr lang="ar-JO" sz="3200" b="1" dirty="0">
                <a:solidFill>
                  <a:srgbClr val="92D050"/>
                </a:solidFill>
                <a:latin typeface="Calibri" panose="020F0502020204030204" pitchFamily="34" charset="0"/>
                <a:cs typeface="Calibri" panose="020F0502020204030204" pitchFamily="34" charset="0"/>
              </a:rPr>
              <a:t> </a:t>
            </a:r>
          </a:p>
          <a:p>
            <a:pPr marL="0" indent="0" algn="r">
              <a:buNone/>
            </a:pPr>
            <a:endParaRPr lang="ar-JO" sz="3200" b="1" dirty="0">
              <a:solidFill>
                <a:srgbClr val="92D050"/>
              </a:solidFill>
              <a:latin typeface="Calibri" panose="020F0502020204030204" pitchFamily="34" charset="0"/>
              <a:cs typeface="Calibri" panose="020F0502020204030204" pitchFamily="34" charset="0"/>
            </a:endParaRPr>
          </a:p>
          <a:p>
            <a:pPr marL="0" indent="0" algn="r">
              <a:buNone/>
            </a:pPr>
            <a:r>
              <a:rPr lang="ar-JO" sz="3200" b="1" dirty="0">
                <a:solidFill>
                  <a:srgbClr val="92D050"/>
                </a:solidFill>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سمع</a:t>
            </a:r>
            <a:r>
              <a:rPr lang="ar-JO" sz="3200" b="1" dirty="0">
                <a:highlight>
                  <a:srgbClr val="FF0000"/>
                </a:highlight>
                <a:latin typeface="Calibri" panose="020F0502020204030204" pitchFamily="34" charset="0"/>
                <a:cs typeface="Calibri" panose="020F0502020204030204" pitchFamily="34" charset="0"/>
              </a:rPr>
              <a:t>ْتُ</a:t>
            </a:r>
            <a:r>
              <a:rPr lang="ar-JO" sz="3200" b="1" dirty="0">
                <a:latin typeface="Calibri" panose="020F0502020204030204" pitchFamily="34" charset="0"/>
                <a:cs typeface="Calibri" panose="020F0502020204030204" pitchFamily="34" charset="0"/>
              </a:rPr>
              <a:t> كلامَ أبي. </a:t>
            </a:r>
          </a:p>
          <a:p>
            <a:pPr marL="0" indent="0" algn="r">
              <a:buNone/>
            </a:pPr>
            <a:r>
              <a:rPr lang="ar-JO" sz="3200" b="1" dirty="0">
                <a:solidFill>
                  <a:srgbClr val="92D050"/>
                </a:solidFill>
                <a:latin typeface="Calibri" panose="020F0502020204030204" pitchFamily="34" charset="0"/>
                <a:cs typeface="Calibri" panose="020F0502020204030204" pitchFamily="34" charset="0"/>
              </a:rPr>
              <a:t>سمعْتُ: فعلٌ ماضٍ مبنيٌّ على </a:t>
            </a:r>
            <a:r>
              <a:rPr lang="ar-JO" sz="3200" b="1" dirty="0">
                <a:latin typeface="Calibri" panose="020F0502020204030204" pitchFamily="34" charset="0"/>
                <a:cs typeface="Calibri" panose="020F0502020204030204" pitchFamily="34" charset="0"/>
              </a:rPr>
              <a:t>السّكونِ</a:t>
            </a:r>
            <a:r>
              <a:rPr lang="ar-JO" sz="3200" b="1" dirty="0">
                <a:solidFill>
                  <a:srgbClr val="92D050"/>
                </a:solidFill>
                <a:latin typeface="Calibri" panose="020F0502020204030204" pitchFamily="34" charset="0"/>
                <a:cs typeface="Calibri" panose="020F0502020204030204" pitchFamily="34" charset="0"/>
              </a:rPr>
              <a:t>؛ </a:t>
            </a:r>
            <a:r>
              <a:rPr lang="ar-JO" sz="3200" b="1" dirty="0">
                <a:latin typeface="Calibri" panose="020F0502020204030204" pitchFamily="34" charset="0"/>
                <a:cs typeface="Calibri" panose="020F0502020204030204" pitchFamily="34" charset="0"/>
              </a:rPr>
              <a:t>لاتّصالِه بتاءِ المتكلّم</a:t>
            </a:r>
            <a:r>
              <a:rPr lang="ar-JO" sz="3200" b="1" dirty="0">
                <a:solidFill>
                  <a:srgbClr val="92D050"/>
                </a:solidFill>
                <a:latin typeface="Calibri" panose="020F0502020204030204" pitchFamily="34" charset="0"/>
                <a:cs typeface="Calibri" panose="020F0502020204030204" pitchFamily="34" charset="0"/>
              </a:rPr>
              <a:t>، والتّاء المتحرّكةُ ضميرٌ متّصلٌ مبنيٌّ  في محلِّ رفعِ فاعل.</a:t>
            </a:r>
          </a:p>
          <a:p>
            <a:pPr marL="0" indent="0" algn="r">
              <a:buNone/>
            </a:pPr>
            <a:endParaRPr lang="en-US" sz="3200" b="1" dirty="0">
              <a:solidFill>
                <a:srgbClr val="92D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60DCFD4-7CA0-4013-817C-0810E95F9382}"/>
              </a:ext>
            </a:extLst>
          </p:cNvPr>
          <p:cNvPicPr>
            <a:picLocks noChangeAspect="1"/>
          </p:cNvPicPr>
          <p:nvPr/>
        </p:nvPicPr>
        <p:blipFill>
          <a:blip r:embed="rId2"/>
          <a:stretch>
            <a:fillRect/>
          </a:stretch>
        </p:blipFill>
        <p:spPr>
          <a:xfrm>
            <a:off x="178190" y="1003287"/>
            <a:ext cx="6869723" cy="407514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3698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B0C8-829B-4BDB-8574-C5841DD9D9F4}"/>
              </a:ext>
            </a:extLst>
          </p:cNvPr>
          <p:cNvSpPr>
            <a:spLocks noGrp="1"/>
          </p:cNvSpPr>
          <p:nvPr>
            <p:ph type="title"/>
          </p:nvPr>
        </p:nvSpPr>
        <p:spPr/>
        <p:txBody>
          <a:bodyPr/>
          <a:lstStyle/>
          <a:p>
            <a:pPr algn="r"/>
            <a:r>
              <a:rPr lang="ar-JO" b="1" dirty="0">
                <a:latin typeface="Calibri" panose="020F0502020204030204" pitchFamily="34" charset="0"/>
                <a:cs typeface="Calibri" panose="020F0502020204030204" pitchFamily="34" charset="0"/>
              </a:rPr>
              <a:t>يُبنى الفعل الماضي على </a:t>
            </a:r>
            <a:r>
              <a:rPr lang="ar-JO" sz="5400" b="1" dirty="0">
                <a:solidFill>
                  <a:srgbClr val="FF0000"/>
                </a:solidFill>
                <a:latin typeface="Calibri" panose="020F0502020204030204" pitchFamily="34" charset="0"/>
                <a:cs typeface="Calibri" panose="020F0502020204030204" pitchFamily="34" charset="0"/>
              </a:rPr>
              <a:t>السّكون</a:t>
            </a:r>
            <a:r>
              <a:rPr lang="ar-JO" b="1"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BCDF7C3-7D98-4BA5-A2FF-9CB591F505DC}"/>
              </a:ext>
            </a:extLst>
          </p:cNvPr>
          <p:cNvSpPr>
            <a:spLocks noGrp="1"/>
          </p:cNvSpPr>
          <p:nvPr>
            <p:ph idx="1"/>
          </p:nvPr>
        </p:nvSpPr>
        <p:spPr/>
        <p:txBody>
          <a:bodyPr>
            <a:normAutofit fontScale="92500" lnSpcReduction="10000"/>
          </a:bodyPr>
          <a:lstStyle/>
          <a:p>
            <a:pPr marL="0" indent="0" algn="r">
              <a:buNone/>
            </a:pPr>
            <a:r>
              <a:rPr lang="ar-JO" sz="4000" b="1" dirty="0">
                <a:latin typeface="Calibri" panose="020F0502020204030204" pitchFamily="34" charset="0"/>
                <a:cs typeface="Calibri" panose="020F0502020204030204" pitchFamily="34" charset="0"/>
              </a:rPr>
              <a:t>2.إذا اتّصلَت به </a:t>
            </a:r>
            <a:r>
              <a:rPr lang="ar-JO" sz="5800" b="1" dirty="0">
                <a:solidFill>
                  <a:schemeClr val="accent3"/>
                </a:solidFill>
                <a:latin typeface="Calibri" panose="020F0502020204030204" pitchFamily="34" charset="0"/>
                <a:cs typeface="Calibri" panose="020F0502020204030204" pitchFamily="34" charset="0"/>
              </a:rPr>
              <a:t>نونُ النّسوةِ</a:t>
            </a:r>
            <a:r>
              <a:rPr lang="ar-JO" sz="4000" b="1" dirty="0">
                <a:latin typeface="Calibri" panose="020F0502020204030204" pitchFamily="34" charset="0"/>
                <a:cs typeface="Calibri" panose="020F0502020204030204" pitchFamily="34" charset="0"/>
              </a:rPr>
              <a:t>:</a:t>
            </a: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r>
              <a:rPr lang="ar-JO" sz="4000" b="1" dirty="0">
                <a:latin typeface="Calibri" panose="020F0502020204030204" pitchFamily="34" charset="0"/>
                <a:cs typeface="Calibri" panose="020F0502020204030204" pitchFamily="34" charset="0"/>
              </a:rPr>
              <a:t>-الفتياتُ أسه</a:t>
            </a:r>
            <a:r>
              <a:rPr lang="ar-JO" sz="4000" b="1" dirty="0">
                <a:highlight>
                  <a:srgbClr val="000000"/>
                </a:highlight>
                <a:latin typeface="Calibri" panose="020F0502020204030204" pitchFamily="34" charset="0"/>
                <a:cs typeface="Calibri" panose="020F0502020204030204" pitchFamily="34" charset="0"/>
              </a:rPr>
              <a:t>مْنَ</a:t>
            </a:r>
            <a:r>
              <a:rPr lang="ar-JO" sz="4000" b="1" dirty="0">
                <a:latin typeface="Calibri" panose="020F0502020204030204" pitchFamily="34" charset="0"/>
                <a:cs typeface="Calibri" panose="020F0502020204030204" pitchFamily="34" charset="0"/>
              </a:rPr>
              <a:t> في بناء ِالوطنِ.</a:t>
            </a:r>
          </a:p>
          <a:p>
            <a:pPr marL="0" indent="0" algn="r">
              <a:buNone/>
            </a:pPr>
            <a:endParaRPr lang="ar-JO" sz="4000" b="1" dirty="0">
              <a:latin typeface="Calibri" panose="020F0502020204030204" pitchFamily="34" charset="0"/>
              <a:cs typeface="Calibri" panose="020F0502020204030204" pitchFamily="34" charset="0"/>
            </a:endParaRPr>
          </a:p>
          <a:p>
            <a:pPr marL="0" indent="0" algn="r">
              <a:buNone/>
            </a:pPr>
            <a:r>
              <a:rPr lang="ar-JO" sz="4000" b="1" dirty="0">
                <a:latin typeface="Calibri" panose="020F0502020204030204" pitchFamily="34" charset="0"/>
                <a:cs typeface="Calibri" panose="020F0502020204030204" pitchFamily="34" charset="0"/>
              </a:rPr>
              <a:t> أسه</a:t>
            </a:r>
            <a:r>
              <a:rPr lang="ar-JO" sz="4000" b="1" dirty="0">
                <a:highlight>
                  <a:srgbClr val="000000"/>
                </a:highlight>
                <a:latin typeface="Calibri" panose="020F0502020204030204" pitchFamily="34" charset="0"/>
                <a:cs typeface="Calibri" panose="020F0502020204030204" pitchFamily="34" charset="0"/>
              </a:rPr>
              <a:t>مْنَ</a:t>
            </a:r>
            <a:r>
              <a:rPr lang="ar-JO" sz="4000" b="1" dirty="0">
                <a:latin typeface="Calibri" panose="020F0502020204030204" pitchFamily="34" charset="0"/>
                <a:cs typeface="Calibri" panose="020F0502020204030204" pitchFamily="34" charset="0"/>
              </a:rPr>
              <a:t>: فعلٌ ماضٍ مبنيٌّ على </a:t>
            </a:r>
            <a:r>
              <a:rPr lang="ar-JO" sz="4000" b="1" dirty="0">
                <a:highlight>
                  <a:srgbClr val="000000"/>
                </a:highlight>
                <a:latin typeface="Calibri" panose="020F0502020204030204" pitchFamily="34" charset="0"/>
                <a:cs typeface="Calibri" panose="020F0502020204030204" pitchFamily="34" charset="0"/>
              </a:rPr>
              <a:t>السّكون</a:t>
            </a:r>
            <a:r>
              <a:rPr lang="ar-JO" sz="4000" b="1" dirty="0">
                <a:latin typeface="Calibri" panose="020F0502020204030204" pitchFamily="34" charset="0"/>
                <a:cs typeface="Calibri" panose="020F0502020204030204" pitchFamily="34" charset="0"/>
              </a:rPr>
              <a:t>ِ؛ </a:t>
            </a:r>
            <a:r>
              <a:rPr lang="ar-JO" sz="4000" b="1" dirty="0">
                <a:highlight>
                  <a:srgbClr val="000000"/>
                </a:highlight>
                <a:latin typeface="Calibri" panose="020F0502020204030204" pitchFamily="34" charset="0"/>
                <a:cs typeface="Calibri" panose="020F0502020204030204" pitchFamily="34" charset="0"/>
              </a:rPr>
              <a:t>لاتّصالِه بنونِ النّسوةِ</a:t>
            </a:r>
            <a:r>
              <a:rPr lang="ar-JO" sz="4000" b="1" dirty="0">
                <a:latin typeface="Calibri" panose="020F0502020204030204" pitchFamily="34" charset="0"/>
                <a:cs typeface="Calibri" panose="020F0502020204030204" pitchFamily="34" charset="0"/>
              </a:rPr>
              <a:t>، والنّونُ ضميرٌ متّصلٌ مبنيٌّ  في محلِّ رفعِ فاعل.</a:t>
            </a:r>
          </a:p>
          <a:p>
            <a:pPr marL="0" indent="0" algn="r">
              <a:buNone/>
            </a:pPr>
            <a:endParaRPr lang="en-US"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CBFA956-1824-4977-9883-613F99E894C2}"/>
              </a:ext>
            </a:extLst>
          </p:cNvPr>
          <p:cNvPicPr>
            <a:picLocks noChangeAspect="1"/>
          </p:cNvPicPr>
          <p:nvPr/>
        </p:nvPicPr>
        <p:blipFill>
          <a:blip r:embed="rId2"/>
          <a:stretch>
            <a:fillRect/>
          </a:stretch>
        </p:blipFill>
        <p:spPr>
          <a:xfrm>
            <a:off x="0" y="1969242"/>
            <a:ext cx="4067175" cy="1123950"/>
          </a:xfrm>
          <a:prstGeom prst="rect">
            <a:avLst/>
          </a:prstGeom>
          <a:ln>
            <a:noFill/>
          </a:ln>
          <a:effectLst>
            <a:softEdge rad="112500"/>
          </a:effectLst>
        </p:spPr>
      </p:pic>
      <p:pic>
        <p:nvPicPr>
          <p:cNvPr id="6" name="Picture 5">
            <a:extLst>
              <a:ext uri="{FF2B5EF4-FFF2-40B4-BE49-F238E27FC236}">
                <a16:creationId xmlns:a16="http://schemas.microsoft.com/office/drawing/2014/main" id="{5C2DB5D3-C6E9-4B85-A65E-255BEC3225A0}"/>
              </a:ext>
            </a:extLst>
          </p:cNvPr>
          <p:cNvPicPr>
            <a:picLocks noChangeAspect="1"/>
          </p:cNvPicPr>
          <p:nvPr/>
        </p:nvPicPr>
        <p:blipFill>
          <a:blip r:embed="rId3"/>
          <a:stretch>
            <a:fillRect/>
          </a:stretch>
        </p:blipFill>
        <p:spPr>
          <a:xfrm>
            <a:off x="1103312" y="232440"/>
            <a:ext cx="2143125" cy="2143125"/>
          </a:xfrm>
          <a:prstGeom prst="rect">
            <a:avLst/>
          </a:prstGeom>
          <a:ln>
            <a:noFill/>
          </a:ln>
          <a:effectLst>
            <a:softEdge rad="112500"/>
          </a:effectLst>
        </p:spPr>
      </p:pic>
    </p:spTree>
    <p:extLst>
      <p:ext uri="{BB962C8B-B14F-4D97-AF65-F5344CB8AC3E}">
        <p14:creationId xmlns:p14="http://schemas.microsoft.com/office/powerpoint/2010/main" val="234038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768E-D8B1-4A26-962E-D03AC1802CEA}"/>
              </a:ext>
            </a:extLst>
          </p:cNvPr>
          <p:cNvSpPr>
            <a:spLocks noGrp="1"/>
          </p:cNvSpPr>
          <p:nvPr>
            <p:ph type="title"/>
          </p:nvPr>
        </p:nvSpPr>
        <p:spPr/>
        <p:txBody>
          <a:bodyPr/>
          <a:lstStyle/>
          <a:p>
            <a:pPr algn="r"/>
            <a:r>
              <a:rPr lang="ar-JO" b="1" dirty="0">
                <a:latin typeface="Calibri" panose="020F0502020204030204" pitchFamily="34" charset="0"/>
                <a:cs typeface="Calibri" panose="020F0502020204030204" pitchFamily="34" charset="0"/>
              </a:rPr>
              <a:t>يُبنى الفعل الماضي على </a:t>
            </a:r>
            <a:r>
              <a:rPr lang="ar-JO" sz="5400" b="1" dirty="0">
                <a:solidFill>
                  <a:srgbClr val="FF0000"/>
                </a:solidFill>
                <a:latin typeface="Calibri" panose="020F0502020204030204" pitchFamily="34" charset="0"/>
                <a:cs typeface="Calibri" panose="020F0502020204030204" pitchFamily="34" charset="0"/>
              </a:rPr>
              <a:t>السّكون</a:t>
            </a:r>
            <a:r>
              <a:rPr lang="ar-JO" b="1" dirty="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0CD5A28-CA0B-4E56-9FD8-A8436738EBA1}"/>
              </a:ext>
            </a:extLst>
          </p:cNvPr>
          <p:cNvSpPr>
            <a:spLocks noGrp="1"/>
          </p:cNvSpPr>
          <p:nvPr>
            <p:ph idx="1"/>
          </p:nvPr>
        </p:nvSpPr>
        <p:spPr/>
        <p:txBody>
          <a:bodyPr>
            <a:normAutofit/>
          </a:bodyPr>
          <a:lstStyle/>
          <a:p>
            <a:pPr marL="0" indent="0" algn="r">
              <a:buNone/>
            </a:pPr>
            <a:r>
              <a:rPr lang="ar-JO" sz="3600" dirty="0">
                <a:latin typeface="Calibri" panose="020F0502020204030204" pitchFamily="34" charset="0"/>
                <a:cs typeface="Calibri" panose="020F0502020204030204" pitchFamily="34" charset="0"/>
              </a:rPr>
              <a:t>3- إذا اتّصلَت به ال</a:t>
            </a:r>
            <a:r>
              <a:rPr lang="ar-JO" sz="3600" dirty="0">
                <a:highlight>
                  <a:srgbClr val="FF0000"/>
                </a:highlight>
                <a:latin typeface="Calibri" panose="020F0502020204030204" pitchFamily="34" charset="0"/>
                <a:cs typeface="Calibri" panose="020F0502020204030204" pitchFamily="34" charset="0"/>
              </a:rPr>
              <a:t>نّا</a:t>
            </a:r>
            <a:r>
              <a:rPr lang="ar-JO" sz="3600" dirty="0">
                <a:latin typeface="Calibri" panose="020F0502020204030204" pitchFamily="34" charset="0"/>
                <a:cs typeface="Calibri" panose="020F0502020204030204" pitchFamily="34" charset="0"/>
              </a:rPr>
              <a:t> الدّالة على </a:t>
            </a:r>
            <a:r>
              <a:rPr lang="ar-JO" sz="3600" dirty="0">
                <a:highlight>
                  <a:srgbClr val="FF0000"/>
                </a:highlight>
                <a:latin typeface="Calibri" panose="020F0502020204030204" pitchFamily="34" charset="0"/>
                <a:cs typeface="Calibri" panose="020F0502020204030204" pitchFamily="34" charset="0"/>
              </a:rPr>
              <a:t>الفاعلين</a:t>
            </a:r>
          </a:p>
          <a:p>
            <a:pPr marL="0" indent="0" algn="r">
              <a:buNone/>
            </a:pPr>
            <a:endParaRPr lang="ar-JO" sz="3600" dirty="0">
              <a:highlight>
                <a:srgbClr val="FF0000"/>
              </a:highlight>
              <a:latin typeface="Calibri" panose="020F0502020204030204" pitchFamily="34" charset="0"/>
              <a:cs typeface="Calibri" panose="020F0502020204030204" pitchFamily="34" charset="0"/>
            </a:endParaRPr>
          </a:p>
          <a:p>
            <a:pPr marL="0" indent="0" algn="r">
              <a:buNone/>
            </a:pPr>
            <a:r>
              <a:rPr lang="ar-JO" sz="3600" dirty="0">
                <a:latin typeface="Calibri" panose="020F0502020204030204" pitchFamily="34" charset="0"/>
                <a:cs typeface="Calibri" panose="020F0502020204030204" pitchFamily="34" charset="0"/>
              </a:rPr>
              <a:t>- انتصرْ</a:t>
            </a:r>
            <a:r>
              <a:rPr lang="ar-JO" sz="3600" dirty="0">
                <a:highlight>
                  <a:srgbClr val="FF0000"/>
                </a:highlight>
                <a:latin typeface="Calibri" panose="020F0502020204030204" pitchFamily="34" charset="0"/>
                <a:cs typeface="Calibri" panose="020F0502020204030204" pitchFamily="34" charset="0"/>
              </a:rPr>
              <a:t>نا</a:t>
            </a:r>
            <a:r>
              <a:rPr lang="ar-JO" sz="3600" dirty="0">
                <a:latin typeface="Calibri" panose="020F0502020204030204" pitchFamily="34" charset="0"/>
                <a:cs typeface="Calibri" panose="020F0502020204030204" pitchFamily="34" charset="0"/>
              </a:rPr>
              <a:t> على الأعداء.</a:t>
            </a:r>
            <a:endParaRPr lang="ar-JO" sz="3600" dirty="0">
              <a:highlight>
                <a:srgbClr val="FF0000"/>
              </a:highlight>
              <a:latin typeface="Calibri" panose="020F0502020204030204" pitchFamily="34" charset="0"/>
              <a:cs typeface="Calibri" panose="020F0502020204030204" pitchFamily="34" charset="0"/>
            </a:endParaRPr>
          </a:p>
          <a:p>
            <a:pPr marL="0" indent="0" algn="r">
              <a:buNone/>
            </a:pPr>
            <a:endParaRPr lang="ar-JO" sz="3600" dirty="0">
              <a:highlight>
                <a:srgbClr val="FF0000"/>
              </a:highlight>
              <a:latin typeface="Calibri" panose="020F0502020204030204" pitchFamily="34" charset="0"/>
              <a:cs typeface="Calibri" panose="020F0502020204030204" pitchFamily="34" charset="0"/>
            </a:endParaRPr>
          </a:p>
          <a:p>
            <a:pPr marL="0" indent="0" algn="r">
              <a:buNone/>
            </a:pPr>
            <a:r>
              <a:rPr lang="ar-JO" sz="3600" dirty="0">
                <a:latin typeface="Calibri" panose="020F0502020204030204" pitchFamily="34" charset="0"/>
                <a:cs typeface="Calibri" panose="020F0502020204030204" pitchFamily="34" charset="0"/>
              </a:rPr>
              <a:t>انتصرْ</a:t>
            </a:r>
            <a:r>
              <a:rPr lang="ar-JO" sz="3600" dirty="0">
                <a:highlight>
                  <a:srgbClr val="FF0000"/>
                </a:highlight>
                <a:latin typeface="Calibri" panose="020F0502020204030204" pitchFamily="34" charset="0"/>
                <a:cs typeface="Calibri" panose="020F0502020204030204" pitchFamily="34" charset="0"/>
              </a:rPr>
              <a:t>نا</a:t>
            </a:r>
            <a:r>
              <a:rPr lang="ar-JO" sz="3600" dirty="0">
                <a:latin typeface="Calibri" panose="020F0502020204030204" pitchFamily="34" charset="0"/>
                <a:cs typeface="Calibri" panose="020F0502020204030204" pitchFamily="34" charset="0"/>
              </a:rPr>
              <a:t>: فعلٌ ماضٍ مبنيٌّ على السّكونِ؛ لاتّصالِه بالنّا الدّالة على الفاعلي</a:t>
            </a:r>
            <a:r>
              <a:rPr lang="ar-JO" sz="3600" dirty="0">
                <a:highlight>
                  <a:srgbClr val="FF0000"/>
                </a:highlight>
                <a:latin typeface="Calibri" panose="020F0502020204030204" pitchFamily="34" charset="0"/>
                <a:cs typeface="Calibri" panose="020F0502020204030204" pitchFamily="34" charset="0"/>
              </a:rPr>
              <a:t>ن</a:t>
            </a:r>
            <a:r>
              <a:rPr lang="ar-JO" sz="3600" dirty="0">
                <a:latin typeface="Calibri" panose="020F0502020204030204" pitchFamily="34" charset="0"/>
                <a:cs typeface="Calibri" panose="020F0502020204030204" pitchFamily="34" charset="0"/>
              </a:rPr>
              <a:t>، والنّا ضميرٌ متّصلٌ مبنيٌّ  في محلِّ رفعِ فاعل.</a:t>
            </a:r>
            <a:endParaRPr lang="ar-JO" sz="3600" dirty="0">
              <a:highlight>
                <a:srgbClr val="FF0000"/>
              </a:highlight>
              <a:latin typeface="Calibri" panose="020F0502020204030204" pitchFamily="34" charset="0"/>
              <a:cs typeface="Calibri" panose="020F0502020204030204" pitchFamily="34" charset="0"/>
            </a:endParaRPr>
          </a:p>
          <a:p>
            <a:pPr marL="0" indent="0" algn="r">
              <a:buNone/>
            </a:pPr>
            <a:endParaRPr lang="en-US" sz="3600" dirty="0">
              <a:highlight>
                <a:srgbClr val="FF0000"/>
              </a:highligh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ED5CDCD-D800-44E7-B2B4-AE2302EB386B}"/>
              </a:ext>
            </a:extLst>
          </p:cNvPr>
          <p:cNvPicPr>
            <a:picLocks noChangeAspect="1"/>
          </p:cNvPicPr>
          <p:nvPr/>
        </p:nvPicPr>
        <p:blipFill>
          <a:blip r:embed="rId2"/>
          <a:stretch>
            <a:fillRect/>
          </a:stretch>
        </p:blipFill>
        <p:spPr>
          <a:xfrm rot="20388710">
            <a:off x="268475" y="672598"/>
            <a:ext cx="3980127" cy="19345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4688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460B-CDAC-4EF0-9906-9A52D8D5CABE}"/>
              </a:ext>
            </a:extLst>
          </p:cNvPr>
          <p:cNvSpPr>
            <a:spLocks noGrp="1"/>
          </p:cNvSpPr>
          <p:nvPr>
            <p:ph type="title"/>
          </p:nvPr>
        </p:nvSpPr>
        <p:spPr/>
        <p:txBody>
          <a:bodyPr/>
          <a:lstStyle/>
          <a:p>
            <a:pPr algn="r"/>
            <a:r>
              <a:rPr lang="ar-JO" sz="6000" b="1" dirty="0">
                <a:latin typeface="Calibri" panose="020F0502020204030204" pitchFamily="34" charset="0"/>
                <a:cs typeface="Calibri" panose="020F0502020204030204" pitchFamily="34" charset="0"/>
              </a:rPr>
              <a:t>متى يُبنى الفعل الماضي على </a:t>
            </a:r>
            <a:r>
              <a:rPr lang="ar-JO" sz="8000" b="1" dirty="0">
                <a:solidFill>
                  <a:srgbClr val="FFC000"/>
                </a:solidFill>
                <a:latin typeface="Calibri" panose="020F0502020204030204" pitchFamily="34" charset="0"/>
                <a:cs typeface="Calibri" panose="020F0502020204030204" pitchFamily="34" charset="0"/>
              </a:rPr>
              <a:t>الضَّمّ</a:t>
            </a:r>
            <a:r>
              <a:rPr lang="ar-JO" sz="6000" b="1" dirty="0">
                <a:latin typeface="Calibri" panose="020F0502020204030204" pitchFamily="34" charset="0"/>
                <a:cs typeface="Calibri" panose="020F0502020204030204" pitchFamily="34" charset="0"/>
              </a:rPr>
              <a:t>؟</a:t>
            </a:r>
            <a:endParaRPr lang="en-US" sz="6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3DD8F9-A769-4C56-AA24-09E2BB62A2BE}"/>
              </a:ext>
            </a:extLst>
          </p:cNvPr>
          <p:cNvSpPr>
            <a:spLocks noGrp="1"/>
          </p:cNvSpPr>
          <p:nvPr>
            <p:ph idx="1"/>
          </p:nvPr>
        </p:nvSpPr>
        <p:spPr>
          <a:xfrm>
            <a:off x="365760" y="2052918"/>
            <a:ext cx="11479237" cy="4587033"/>
          </a:xfrm>
        </p:spPr>
        <p:txBody>
          <a:bodyPr>
            <a:normAutofit fontScale="92500" lnSpcReduction="20000"/>
          </a:bodyPr>
          <a:lstStyle/>
          <a:p>
            <a:pPr marL="0" indent="0" algn="r">
              <a:buNone/>
            </a:pPr>
            <a:r>
              <a:rPr lang="ar-JO" sz="3200" dirty="0">
                <a:latin typeface="Calibri" panose="020F0502020204030204" pitchFamily="34" charset="0"/>
                <a:cs typeface="Calibri" panose="020F0502020204030204" pitchFamily="34" charset="0"/>
              </a:rPr>
              <a:t>يبنى الْفعلُ الْماضي على </a:t>
            </a:r>
            <a:r>
              <a:rPr lang="ar-JO" sz="4800" b="1" dirty="0">
                <a:solidFill>
                  <a:srgbClr val="FFC000"/>
                </a:solidFill>
                <a:latin typeface="Calibri" panose="020F0502020204030204" pitchFamily="34" charset="0"/>
                <a:cs typeface="Calibri" panose="020F0502020204030204" pitchFamily="34" charset="0"/>
              </a:rPr>
              <a:t>الضَّمّ</a:t>
            </a:r>
            <a:r>
              <a:rPr lang="ar-JO" sz="3200" dirty="0">
                <a:latin typeface="Calibri" panose="020F0502020204030204" pitchFamily="34" charset="0"/>
                <a:cs typeface="Calibri" panose="020F0502020204030204" pitchFamily="34" charset="0"/>
              </a:rPr>
              <a:t>:</a:t>
            </a:r>
          </a:p>
          <a:p>
            <a:pPr marL="0" indent="0" algn="r">
              <a:buNone/>
            </a:pPr>
            <a:endParaRPr lang="ar-JO" sz="3200" dirty="0">
              <a:latin typeface="Calibri" panose="020F0502020204030204" pitchFamily="34" charset="0"/>
              <a:cs typeface="Calibri" panose="020F0502020204030204" pitchFamily="34" charset="0"/>
            </a:endParaRPr>
          </a:p>
          <a:p>
            <a:pPr marL="0" indent="0" algn="r">
              <a:buNone/>
            </a:pPr>
            <a:r>
              <a:rPr lang="ar-JO" sz="3200" dirty="0">
                <a:latin typeface="Calibri" panose="020F0502020204030204" pitchFamily="34" charset="0"/>
                <a:cs typeface="Calibri" panose="020F0502020204030204" pitchFamily="34" charset="0"/>
              </a:rPr>
              <a:t>إذا اتّصلَت به </a:t>
            </a:r>
            <a:r>
              <a:rPr lang="ar-JO" sz="4800" b="1" dirty="0">
                <a:solidFill>
                  <a:srgbClr val="FFC000"/>
                </a:solidFill>
                <a:latin typeface="Calibri" panose="020F0502020204030204" pitchFamily="34" charset="0"/>
                <a:cs typeface="Calibri" panose="020F0502020204030204" pitchFamily="34" charset="0"/>
              </a:rPr>
              <a:t>واوُ الجماعةِ</a:t>
            </a:r>
            <a:r>
              <a:rPr lang="ar-JO" sz="3200" dirty="0">
                <a:latin typeface="Calibri" panose="020F0502020204030204" pitchFamily="34" charset="0"/>
                <a:cs typeface="Calibri" panose="020F0502020204030204" pitchFamily="34" charset="0"/>
              </a:rPr>
              <a:t>:</a:t>
            </a:r>
          </a:p>
          <a:p>
            <a:pPr marL="0" indent="0" algn="r">
              <a:buNone/>
            </a:pPr>
            <a:endParaRPr lang="ar-JO" sz="3200" dirty="0">
              <a:latin typeface="Calibri" panose="020F0502020204030204" pitchFamily="34" charset="0"/>
              <a:cs typeface="Calibri" panose="020F0502020204030204" pitchFamily="34" charset="0"/>
            </a:endParaRPr>
          </a:p>
          <a:p>
            <a:pPr marL="0" indent="0" algn="r">
              <a:buNone/>
            </a:pPr>
            <a:r>
              <a:rPr lang="ar-JO" sz="3200" dirty="0">
                <a:latin typeface="Calibri" panose="020F0502020204030204" pitchFamily="34" charset="0"/>
                <a:cs typeface="Calibri" panose="020F0502020204030204" pitchFamily="34" charset="0"/>
              </a:rPr>
              <a:t> - المسلمون انتصرُ</a:t>
            </a:r>
            <a:r>
              <a:rPr lang="ar-JO" sz="3200" dirty="0">
                <a:solidFill>
                  <a:srgbClr val="FFC000"/>
                </a:solidFill>
                <a:latin typeface="Calibri" panose="020F0502020204030204" pitchFamily="34" charset="0"/>
                <a:cs typeface="Calibri" panose="020F0502020204030204" pitchFamily="34" charset="0"/>
              </a:rPr>
              <a:t>وا </a:t>
            </a:r>
            <a:r>
              <a:rPr lang="ar-JO" sz="3200" dirty="0">
                <a:latin typeface="Calibri" panose="020F0502020204030204" pitchFamily="34" charset="0"/>
                <a:cs typeface="Calibri" panose="020F0502020204030204" pitchFamily="34" charset="0"/>
              </a:rPr>
              <a:t>على أعدائِهم في معركة حطّينَ.</a:t>
            </a:r>
          </a:p>
          <a:p>
            <a:pPr marL="0" indent="0" algn="r">
              <a:buNone/>
            </a:pPr>
            <a:endParaRPr lang="ar-JO" sz="3200" dirty="0">
              <a:latin typeface="Calibri" panose="020F0502020204030204" pitchFamily="34" charset="0"/>
              <a:cs typeface="Calibri" panose="020F0502020204030204" pitchFamily="34" charset="0"/>
            </a:endParaRPr>
          </a:p>
          <a:p>
            <a:pPr marL="0" indent="0" algn="r">
              <a:buNone/>
            </a:pPr>
            <a:r>
              <a:rPr lang="ar-JO" sz="3200" dirty="0">
                <a:latin typeface="Calibri" panose="020F0502020204030204" pitchFamily="34" charset="0"/>
                <a:cs typeface="Calibri" panose="020F0502020204030204" pitchFamily="34" charset="0"/>
              </a:rPr>
              <a:t> انتصرُ</a:t>
            </a:r>
            <a:r>
              <a:rPr lang="ar-JO" sz="3200" dirty="0">
                <a:solidFill>
                  <a:srgbClr val="FFC000"/>
                </a:solidFill>
                <a:latin typeface="Calibri" panose="020F0502020204030204" pitchFamily="34" charset="0"/>
                <a:cs typeface="Calibri" panose="020F0502020204030204" pitchFamily="34" charset="0"/>
              </a:rPr>
              <a:t>وا</a:t>
            </a:r>
            <a:r>
              <a:rPr lang="ar-JO" sz="3200" dirty="0">
                <a:latin typeface="Calibri" panose="020F0502020204030204" pitchFamily="34" charset="0"/>
                <a:cs typeface="Calibri" panose="020F0502020204030204" pitchFamily="34" charset="0"/>
              </a:rPr>
              <a:t>: فعلٌ ماضٍ مبنيٌّ على </a:t>
            </a:r>
            <a:r>
              <a:rPr lang="ar-JO" sz="3900" b="1" dirty="0">
                <a:solidFill>
                  <a:srgbClr val="FFC000"/>
                </a:solidFill>
                <a:latin typeface="Calibri" panose="020F0502020204030204" pitchFamily="34" charset="0"/>
                <a:cs typeface="Calibri" panose="020F0502020204030204" pitchFamily="34" charset="0"/>
              </a:rPr>
              <a:t>الضّمِّ</a:t>
            </a:r>
            <a:r>
              <a:rPr lang="ar-JO" sz="3200" dirty="0">
                <a:latin typeface="Calibri" panose="020F0502020204030204" pitchFamily="34" charset="0"/>
                <a:cs typeface="Calibri" panose="020F0502020204030204" pitchFamily="34" charset="0"/>
              </a:rPr>
              <a:t>؛ لاتّصالِه </a:t>
            </a:r>
            <a:r>
              <a:rPr lang="ar-JO" sz="3200" b="1" dirty="0">
                <a:solidFill>
                  <a:srgbClr val="FFC000"/>
                </a:solidFill>
                <a:latin typeface="Calibri" panose="020F0502020204030204" pitchFamily="34" charset="0"/>
                <a:cs typeface="Calibri" panose="020F0502020204030204" pitchFamily="34" charset="0"/>
              </a:rPr>
              <a:t>بواوِ الجماعةِ</a:t>
            </a:r>
            <a:r>
              <a:rPr lang="ar-JO" sz="3200" dirty="0">
                <a:latin typeface="Calibri" panose="020F0502020204030204" pitchFamily="34" charset="0"/>
                <a:cs typeface="Calibri" panose="020F0502020204030204" pitchFamily="34" charset="0"/>
              </a:rPr>
              <a:t>، والواوُ ضميرٌ متّصلٌ مبنيٌّ في محلِّ رفع ِفاعل.</a:t>
            </a:r>
          </a:p>
          <a:p>
            <a:pPr marL="0" indent="0" algn="r">
              <a:buNone/>
            </a:pPr>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165AD54-DAEF-48FD-A042-51CB9746FCB0}"/>
              </a:ext>
            </a:extLst>
          </p:cNvPr>
          <p:cNvPicPr>
            <a:picLocks noChangeAspect="1"/>
          </p:cNvPicPr>
          <p:nvPr/>
        </p:nvPicPr>
        <p:blipFill>
          <a:blip r:embed="rId2"/>
          <a:stretch>
            <a:fillRect/>
          </a:stretch>
        </p:blipFill>
        <p:spPr>
          <a:xfrm rot="21178389">
            <a:off x="717992" y="2586699"/>
            <a:ext cx="5276387" cy="1985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3300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9BBC-9079-4DEF-8D88-A9DC8DCC42AB}"/>
              </a:ext>
            </a:extLst>
          </p:cNvPr>
          <p:cNvSpPr>
            <a:spLocks noGrp="1"/>
          </p:cNvSpPr>
          <p:nvPr>
            <p:ph type="title"/>
          </p:nvPr>
        </p:nvSpPr>
        <p:spPr>
          <a:xfrm>
            <a:off x="3910818" y="452718"/>
            <a:ext cx="6140016" cy="883713"/>
          </a:xfrm>
        </p:spPr>
        <p:txBody>
          <a:bodyPr/>
          <a:lstStyle/>
          <a:p>
            <a:pPr algn="ctr"/>
            <a:r>
              <a:rPr lang="ar-JO" sz="4800" b="1" dirty="0">
                <a:solidFill>
                  <a:schemeClr val="accent4">
                    <a:lumMod val="75000"/>
                  </a:schemeClr>
                </a:solidFill>
                <a:latin typeface="Calibri" panose="020F0502020204030204" pitchFamily="34" charset="0"/>
                <a:cs typeface="Calibri" panose="020F0502020204030204" pitchFamily="34" charset="0"/>
              </a:rPr>
              <a:t>تديبات الكتيّب صفحة </a:t>
            </a:r>
            <a:r>
              <a:rPr lang="ar-JO" sz="4800" b="1" u="sng" dirty="0">
                <a:solidFill>
                  <a:schemeClr val="accent4">
                    <a:lumMod val="75000"/>
                  </a:schemeClr>
                </a:solidFill>
                <a:latin typeface="Calibri" panose="020F0502020204030204" pitchFamily="34" charset="0"/>
                <a:cs typeface="Calibri" panose="020F0502020204030204" pitchFamily="34" charset="0"/>
              </a:rPr>
              <a:t>24</a:t>
            </a:r>
            <a:r>
              <a:rPr lang="ar-JO" sz="4800" b="1" dirty="0">
                <a:solidFill>
                  <a:schemeClr val="accent4">
                    <a:lumMod val="75000"/>
                  </a:schemeClr>
                </a:solidFill>
                <a:latin typeface="Calibri" panose="020F0502020204030204" pitchFamily="34" charset="0"/>
                <a:cs typeface="Calibri" panose="020F0502020204030204" pitchFamily="34" charset="0"/>
              </a:rPr>
              <a:t>   </a:t>
            </a:r>
            <a:endParaRPr lang="en-US" sz="4800" b="1"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FC43B75-EBD3-4369-95CC-2E97A457DAA8}"/>
              </a:ext>
            </a:extLst>
          </p:cNvPr>
          <p:cNvSpPr>
            <a:spLocks noGrp="1"/>
          </p:cNvSpPr>
          <p:nvPr>
            <p:ph idx="1"/>
          </p:nvPr>
        </p:nvSpPr>
        <p:spPr>
          <a:xfrm>
            <a:off x="478301" y="1223890"/>
            <a:ext cx="11352627" cy="5024510"/>
          </a:xfrm>
        </p:spPr>
        <p:txBody>
          <a:bodyPr>
            <a:normAutofit lnSpcReduction="10000"/>
          </a:bodyPr>
          <a:lstStyle/>
          <a:p>
            <a:pPr marL="0" indent="0" algn="r">
              <a:buNone/>
            </a:pPr>
            <a:r>
              <a:rPr lang="ar-JO" sz="3200" u="sng" dirty="0">
                <a:latin typeface="Calibri" panose="020F0502020204030204" pitchFamily="34" charset="0"/>
                <a:cs typeface="Calibri" panose="020F0502020204030204" pitchFamily="34" charset="0"/>
              </a:rPr>
              <a:t> السّؤال الأوّل:</a:t>
            </a:r>
          </a:p>
          <a:p>
            <a:pPr marL="0" indent="0" algn="r">
              <a:buNone/>
            </a:pPr>
            <a:r>
              <a:rPr lang="ar-JO" sz="3200" dirty="0">
                <a:latin typeface="Calibri" panose="020F0502020204030204" pitchFamily="34" charset="0"/>
                <a:cs typeface="Calibri" panose="020F0502020204030204" pitchFamily="34" charset="0"/>
              </a:rPr>
              <a:t>اقرأ الْفقرةَ الآتيةَ، ثمَّ استخرجِ الأفعالَ الْماضيةَ منها: </a:t>
            </a:r>
          </a:p>
          <a:p>
            <a:pPr marL="0" indent="0" algn="r">
              <a:buNone/>
            </a:pPr>
            <a:endParaRPr lang="ar-JO" sz="3200" dirty="0">
              <a:latin typeface="Calibri" panose="020F0502020204030204" pitchFamily="34" charset="0"/>
              <a:cs typeface="Calibri" panose="020F0502020204030204" pitchFamily="34" charset="0"/>
            </a:endParaRPr>
          </a:p>
          <a:p>
            <a:pPr marL="0" indent="0" algn="r">
              <a:buNone/>
            </a:pPr>
            <a:r>
              <a:rPr lang="ar-JO" sz="3200" dirty="0">
                <a:latin typeface="Calibri" panose="020F0502020204030204" pitchFamily="34" charset="0"/>
                <a:cs typeface="Calibri" panose="020F0502020204030204" pitchFamily="34" charset="0"/>
              </a:rPr>
              <a:t>أَحضَرَ سامي الوَرَقَةَ والقَلَمَ، ثمّ جلس إلى مكتبِهِ، وكتب رسالةً إلى والده الغائبِ، وَضَعَ الرّسالة في غِلافٍ، وأغلقه، وكتبَ العنوانَ على الغلافِ، ثمّ ألصقَ عليه طابع البريدِ ووضعه في صندوقِ البريدِ.</a:t>
            </a:r>
          </a:p>
          <a:p>
            <a:pPr marL="0" indent="0" algn="r">
              <a:buNone/>
            </a:pPr>
            <a:r>
              <a:rPr lang="ar-JO" sz="3200" dirty="0">
                <a:latin typeface="Calibri" panose="020F0502020204030204" pitchFamily="34" charset="0"/>
                <a:cs typeface="Calibri" panose="020F0502020204030204" pitchFamily="34" charset="0"/>
              </a:rPr>
              <a:t>...................        ....................       ....................</a:t>
            </a:r>
          </a:p>
          <a:p>
            <a:pPr marL="0" indent="0" algn="r">
              <a:buNone/>
            </a:pPr>
            <a:r>
              <a:rPr lang="ar-JO" sz="3200" dirty="0">
                <a:latin typeface="Calibri" panose="020F0502020204030204" pitchFamily="34" charset="0"/>
                <a:cs typeface="Calibri" panose="020F0502020204030204" pitchFamily="34" charset="0"/>
              </a:rPr>
              <a:t>...................        ....................       ....................</a:t>
            </a:r>
          </a:p>
          <a:p>
            <a:pPr marL="0" indent="0" algn="r">
              <a:buNone/>
            </a:pPr>
            <a:r>
              <a:rPr lang="ar-JO" sz="3200" dirty="0">
                <a:latin typeface="Calibri" panose="020F0502020204030204" pitchFamily="34" charset="0"/>
                <a:cs typeface="Calibri" panose="020F0502020204030204" pitchFamily="34" charset="0"/>
              </a:rPr>
              <a:t>...................        ....................       ....................</a:t>
            </a:r>
          </a:p>
          <a:p>
            <a:pPr algn="r"/>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C5431-6E32-472E-9967-D3A1127F5E47}"/>
              </a:ext>
            </a:extLst>
          </p:cNvPr>
          <p:cNvPicPr>
            <a:picLocks noChangeAspect="1"/>
          </p:cNvPicPr>
          <p:nvPr/>
        </p:nvPicPr>
        <p:blipFill>
          <a:blip r:embed="rId2"/>
          <a:stretch>
            <a:fillRect/>
          </a:stretch>
        </p:blipFill>
        <p:spPr>
          <a:xfrm rot="20953441">
            <a:off x="225083" y="4288887"/>
            <a:ext cx="3685735" cy="1600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5342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0678B-05F2-45FB-A1DB-23335B5217C3}"/>
              </a:ext>
            </a:extLst>
          </p:cNvPr>
          <p:cNvSpPr>
            <a:spLocks noGrp="1"/>
          </p:cNvSpPr>
          <p:nvPr>
            <p:ph idx="1"/>
          </p:nvPr>
        </p:nvSpPr>
        <p:spPr>
          <a:xfrm>
            <a:off x="2257424" y="337626"/>
            <a:ext cx="7792429" cy="6246054"/>
          </a:xfrm>
        </p:spPr>
        <p:txBody>
          <a:bodyPr>
            <a:normAutofit/>
          </a:bodyPr>
          <a:lstStyle/>
          <a:p>
            <a:pPr marL="0" indent="0" algn="r">
              <a:buNone/>
            </a:pPr>
            <a:r>
              <a:rPr lang="ar-JO" sz="3200" dirty="0">
                <a:latin typeface="Calibri" panose="020F0502020204030204" pitchFamily="34" charset="0"/>
                <a:cs typeface="Calibri" panose="020F0502020204030204" pitchFamily="34" charset="0"/>
              </a:rPr>
              <a:t> </a:t>
            </a:r>
          </a:p>
          <a:p>
            <a:pPr marL="0" indent="0" algn="r">
              <a:buNone/>
            </a:pPr>
            <a:r>
              <a:rPr lang="ar-JO" sz="3200" dirty="0">
                <a:latin typeface="Calibri" panose="020F0502020204030204" pitchFamily="34" charset="0"/>
                <a:cs typeface="Calibri" panose="020F0502020204030204" pitchFamily="34" charset="0"/>
              </a:rPr>
              <a:t>أَحضَرَ سامي الوَرَقَةَ والقَلَمَ، ثمّ جلس إلى مكتبِهِ، وكتب رسالةً إلى والده الغائبِ، وَضَعَ الرّسالة في غِلافٍ، وأغلقه، وكتبَ العنوانَ على الغلافِ، ثمّ ألصقَ عليه طابع البريدِ ووضعه في صندوقِ البريدِ.</a:t>
            </a:r>
          </a:p>
          <a:p>
            <a:pPr marL="0" indent="0" algn="ctr">
              <a:buNone/>
            </a:pPr>
            <a:r>
              <a:rPr lang="ar-JO" sz="5400" b="1" dirty="0">
                <a:solidFill>
                  <a:schemeClr val="accent6">
                    <a:lumMod val="60000"/>
                    <a:lumOff val="40000"/>
                  </a:schemeClr>
                </a:solidFill>
                <a:latin typeface="Calibri" panose="020F0502020204030204" pitchFamily="34" charset="0"/>
                <a:cs typeface="Calibri" panose="020F0502020204030204" pitchFamily="34" charset="0"/>
              </a:rPr>
              <a:t>أحضَرَ       جلسَ       كتبَ</a:t>
            </a:r>
          </a:p>
          <a:p>
            <a:pPr marL="0" indent="0" algn="ctr">
              <a:buNone/>
            </a:pPr>
            <a:r>
              <a:rPr lang="ar-JO" sz="5400" b="1" dirty="0">
                <a:solidFill>
                  <a:schemeClr val="accent6">
                    <a:lumMod val="60000"/>
                    <a:lumOff val="40000"/>
                  </a:schemeClr>
                </a:solidFill>
                <a:latin typeface="Calibri" panose="020F0502020204030204" pitchFamily="34" charset="0"/>
                <a:cs typeface="Calibri" panose="020F0502020204030204" pitchFamily="34" charset="0"/>
              </a:rPr>
              <a:t>وضعَ        أغلقَهُ       ألصقَ</a:t>
            </a:r>
          </a:p>
          <a:p>
            <a:pPr marL="0" indent="0" algn="ctr">
              <a:buNone/>
            </a:pPr>
            <a:r>
              <a:rPr lang="ar-JO" sz="5400" b="1" dirty="0">
                <a:solidFill>
                  <a:schemeClr val="accent6">
                    <a:lumMod val="60000"/>
                    <a:lumOff val="40000"/>
                  </a:schemeClr>
                </a:solidFill>
                <a:latin typeface="Calibri" panose="020F0502020204030204" pitchFamily="34" charset="0"/>
                <a:cs typeface="Calibri" panose="020F0502020204030204" pitchFamily="34" charset="0"/>
              </a:rPr>
              <a:t>وضعَهُ</a:t>
            </a:r>
            <a:endParaRPr lang="en-US" sz="5400" b="1" dirty="0">
              <a:solidFill>
                <a:schemeClr val="accent6">
                  <a:lumMod val="60000"/>
                  <a:lumOff val="4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EA8EF4A-A98D-4935-8AE5-6DC6C8879A50}"/>
              </a:ext>
            </a:extLst>
          </p:cNvPr>
          <p:cNvPicPr>
            <a:picLocks noChangeAspect="1"/>
          </p:cNvPicPr>
          <p:nvPr/>
        </p:nvPicPr>
        <p:blipFill>
          <a:blip r:embed="rId2"/>
          <a:stretch>
            <a:fillRect/>
          </a:stretch>
        </p:blipFill>
        <p:spPr>
          <a:xfrm rot="20603685">
            <a:off x="407963" y="2908935"/>
            <a:ext cx="2257425" cy="2028825"/>
          </a:xfrm>
          <a:prstGeom prst="rect">
            <a:avLst/>
          </a:prstGeom>
          <a:ln>
            <a:noFill/>
          </a:ln>
          <a:effectLst>
            <a:softEdge rad="112500"/>
          </a:effectLst>
        </p:spPr>
      </p:pic>
    </p:spTree>
    <p:extLst>
      <p:ext uri="{BB962C8B-B14F-4D97-AF65-F5344CB8AC3E}">
        <p14:creationId xmlns:p14="http://schemas.microsoft.com/office/powerpoint/2010/main" val="3378068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349</TotalTime>
  <Words>631</Words>
  <Application>Microsoft Office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Wingdings 3</vt:lpstr>
      <vt:lpstr>Ion</vt:lpstr>
      <vt:lpstr>  </vt:lpstr>
      <vt:lpstr> تذكَّر </vt:lpstr>
      <vt:lpstr>متى يبنى الفعل الماضي على السّكون؟</vt:lpstr>
      <vt:lpstr>يُبنى الفعل الماضي على السّكون: </vt:lpstr>
      <vt:lpstr>يُبنى الفعل الماضي على السّكون:</vt:lpstr>
      <vt:lpstr>يُبنى الفعل الماضي على السّكون:</vt:lpstr>
      <vt:lpstr>متى يُبنى الفعل الماضي على الضَّمّ؟</vt:lpstr>
      <vt:lpstr>تديبات الكتيّب صفحة 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علامات بناء الفعل الماضي</dc:title>
  <dc:creator>Admin</dc:creator>
  <cp:lastModifiedBy>S.Zatar</cp:lastModifiedBy>
  <cp:revision>33</cp:revision>
  <dcterms:created xsi:type="dcterms:W3CDTF">2021-01-23T16:48:35Z</dcterms:created>
  <dcterms:modified xsi:type="dcterms:W3CDTF">2023-02-05T12:19:50Z</dcterms:modified>
</cp:coreProperties>
</file>