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82" r:id="rId10"/>
    <p:sldId id="284" r:id="rId11"/>
    <p:sldId id="285" r:id="rId12"/>
    <p:sldId id="287" r:id="rId13"/>
    <p:sldId id="286" r:id="rId14"/>
    <p:sldId id="307" r:id="rId15"/>
    <p:sldId id="308" r:id="rId16"/>
    <p:sldId id="301" r:id="rId17"/>
    <p:sldId id="302" r:id="rId18"/>
    <p:sldId id="304" r:id="rId19"/>
    <p:sldId id="266" r:id="rId20"/>
    <p:sldId id="305" r:id="rId21"/>
    <p:sldId id="309" r:id="rId22"/>
    <p:sldId id="311" r:id="rId23"/>
    <p:sldId id="310" r:id="rId24"/>
    <p:sldId id="268" r:id="rId25"/>
    <p:sldId id="30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83E0F-F533-4DDA-85EC-2C76C1B68EE7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E696D-0318-4CE3-A849-560CEEF84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5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1A62E4A-AAC7-41B7-9B36-C56D7EE4A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4321AA-C021-4893-A0C1-890063C725F8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2DEDE28-9CBC-4456-AC21-40D7B9F166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28A5727-332C-4B8A-A0BA-926D0D70E3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1EF0D77A-88C2-4FD0-ABB1-6FD3386477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2C3705-1A7B-4333-A9F5-2413DEB4AA23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7CF782F-4BE6-47D7-AA9A-2A8E68534B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881D9FB-D5D6-4126-9773-4003CF82A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6142BC46-5A7D-4852-AD5A-C99CC67D1A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5175DCE-23B4-402D-8BDB-24F02B4E4BD4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AA66B7A-9F3F-4D57-9A2C-6397D22D6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95C5792-52AA-46F6-B17E-0961F1352F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39F2-CCC8-436C-A1EF-7FEC5E6D91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365EFB-0012-46FA-92DD-FC75EA9404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9EA0A-D825-48A2-9599-E28A9AA8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FBF-A04C-4BFC-B04A-0C70CCB643C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9A738-D44C-4B5B-8719-6BC6882D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FD595-CC5D-4798-8933-E48E3A85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3A9B-6E2C-46F0-9C6C-108672BB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8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1250-4352-421A-8442-9F2D7DA88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48B86-575E-4FCE-A126-9583B1539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00EDA-1BD5-4510-AB38-5AA31CAD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FBF-A04C-4BFC-B04A-0C70CCB643C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4987F-EA1A-4E06-9547-14F839DC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D83FE-B157-40A5-9A30-62A0D504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3A9B-6E2C-46F0-9C6C-108672BB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32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6D2003-FE14-42AE-BD07-8D93322D6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9AD5E8-8692-400B-AD2C-28D187C8D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1B2A2-F734-4FCF-ABA4-934A88B6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FBF-A04C-4BFC-B04A-0C70CCB643C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76DA4-6B26-4B39-98AF-EF8BC563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92060-2B6A-4E7D-BDD8-ACF7C1F96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3A9B-6E2C-46F0-9C6C-108672BB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4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B1A47-5B9D-4279-8570-6757AA9A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DD73E-2AFB-48F5-AF33-6361B0B70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042D4-0DFC-4159-A19F-8F992B1D9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FBF-A04C-4BFC-B04A-0C70CCB643C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4D657B-08E4-480C-B249-0BFB3EA5A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AE2E6-C66C-4EE2-9440-5DB9D9C8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3A9B-6E2C-46F0-9C6C-108672BB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0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2B12-FDDE-4BCE-BE3D-066E5A92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678EA-5FEB-4BBB-8B97-714CCF5AA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D3FFA-8F0E-4998-9135-C58C5EF7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FBF-A04C-4BFC-B04A-0C70CCB643C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2800E-17DE-4015-96BB-818866BE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4C8A0-5FB2-4E43-8C16-6AF02B27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3A9B-6E2C-46F0-9C6C-108672BB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6857F-C9AC-4675-AD8C-75E8926E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A41F8-D81E-42B0-9F47-DB7A1A6CCF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8EF15-53C3-4C9C-8ED4-9C41CD1AD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93944-799B-4B44-94DB-B93A0E39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FBF-A04C-4BFC-B04A-0C70CCB643C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619C9-D30F-4C60-AA1D-02DB05FAF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E1A37-25ED-4D6B-A092-CA8E000E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3A9B-6E2C-46F0-9C6C-108672BB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2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9E565-E71F-4DA3-A665-DC2423A2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9E3C8-9B22-462A-AA6A-F5C5C0592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383F8-EABF-4B7C-9C04-22C8421D4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DE0BA-7DE5-421C-8B8F-45470467C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FD37F-C7E2-46E4-BF28-791E1FE42F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FB4CC-0AE8-49EB-ACD7-93A923BCB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FBF-A04C-4BFC-B04A-0C70CCB643C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6260F3-FE97-4780-88AB-02156C9E2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64CE61-DBB1-4E7D-9D89-48B9A437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3A9B-6E2C-46F0-9C6C-108672BB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35A5-179F-4CFA-8132-941444CB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35CBD8-6205-4915-B40F-A5B25ED2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FBF-A04C-4BFC-B04A-0C70CCB643C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0114E-DFD5-43A8-BD37-6AA64AD6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6E2632-F61C-407E-BA98-EA5ECE33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3A9B-6E2C-46F0-9C6C-108672BB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3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FFD79D-D2B8-4EEC-B18E-F2037541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FBF-A04C-4BFC-B04A-0C70CCB643C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24DCB8-8273-49C8-8DED-D4BFABC1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2FF1-1B24-4B4C-B306-1F61BD9DC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3A9B-6E2C-46F0-9C6C-108672BB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D9EB-96B8-4CD7-9AE6-51607A1BD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C3C49-5B96-4FB3-ABB1-73DE7D52B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966B6-2FB1-474E-9BCF-327793617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56C52-1933-48B4-981E-84FA35247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FBF-A04C-4BFC-B04A-0C70CCB643C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6ACDF-1FE9-4EE7-B5F0-49A8E68DA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65694-14D2-4A88-806B-BB1BAC4E9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3A9B-6E2C-46F0-9C6C-108672BB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00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2826-3530-438B-B002-29814FB69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332652-B234-469D-B509-AD641C8AF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345A7-1873-455E-9EE3-FD65A8340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49C92F-12DD-45DD-872D-EEEB07520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2AFBF-A04C-4BFC-B04A-0C70CCB643C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55ACB-1BF1-460D-AFEA-2F933E404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704AB-484B-4FA1-8633-4190908F4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3A9B-6E2C-46F0-9C6C-108672BB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5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85A23A-8D17-47EC-8A28-D4338CB9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9A3FA-ABAF-44F0-87DE-444485D82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444BF-8869-4C97-BD4C-853D3117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2AFBF-A04C-4BFC-B04A-0C70CCB643C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D519D-2C67-4C8D-A804-E8E63B985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19B9A-B5F7-412E-B099-6AE95FD01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B3A9B-6E2C-46F0-9C6C-108672BBC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ocabulary.com/dictionary/obesity" TargetMode="External"/><Relationship Id="rId3" Type="http://schemas.openxmlformats.org/officeDocument/2006/relationships/hyperlink" Target="https://www.vocabulary.com/dictionary/nutrient" TargetMode="External"/><Relationship Id="rId7" Type="http://schemas.openxmlformats.org/officeDocument/2006/relationships/hyperlink" Target="https://www.vocabulary.com/dictionary/disease" TargetMode="External"/><Relationship Id="rId2" Type="http://schemas.openxmlformats.org/officeDocument/2006/relationships/hyperlink" Target="https://www.vocabulary.com/dictionary/junk%20foo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cabulary.com/dictionary/health" TargetMode="External"/><Relationship Id="rId5" Type="http://schemas.openxmlformats.org/officeDocument/2006/relationships/hyperlink" Target="https://www.vocabulary.com/dictionary/heart%20attack" TargetMode="External"/><Relationship Id="rId4" Type="http://schemas.openxmlformats.org/officeDocument/2006/relationships/hyperlink" Target="https://www.vocabulary.com/dictionary/insomnia" TargetMode="External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A0BFA4-526A-4A95-8B70-7B874255A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For and Against Essays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School Clipart - write-an-essay-for-class-on-paper-clipart - Classroom  Clipart">
            <a:extLst>
              <a:ext uri="{FF2B5EF4-FFF2-40B4-BE49-F238E27FC236}">
                <a16:creationId xmlns:a16="http://schemas.microsoft.com/office/drawing/2014/main" id="{533D7F9F-18D4-4B0E-B5FE-D1E1E1BDA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91" y="1417982"/>
            <a:ext cx="7620000" cy="554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3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CBA4AC52-0BCF-4C84-A206-19DC296BA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3273287"/>
            <a:ext cx="7132983" cy="3183784"/>
          </a:xfrm>
        </p:spPr>
        <p:txBody>
          <a:bodyPr>
            <a:normAutofit/>
          </a:bodyPr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dirty="0">
                <a:solidFill>
                  <a:srgbClr val="7030A0"/>
                </a:solidFill>
              </a:rPr>
              <a:t>Good strategies used in introductions: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Questioning</a:t>
            </a:r>
          </a:p>
          <a:p>
            <a:pPr lvl="1" eaLnBrk="1" hangingPunct="1"/>
            <a:r>
              <a:rPr lang="en-US" altLang="en-US" dirty="0">
                <a:solidFill>
                  <a:schemeClr val="accent6"/>
                </a:solidFill>
              </a:rPr>
              <a:t>The writer asks thought-provoking questions to capture the reader’s interest.</a:t>
            </a:r>
            <a:r>
              <a:rPr lang="en-US" altLang="en-US" b="1" dirty="0">
                <a:solidFill>
                  <a:schemeClr val="accent6"/>
                </a:solidFill>
              </a:rPr>
              <a:t> 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Interesting fact or statistic</a:t>
            </a:r>
          </a:p>
          <a:p>
            <a:pPr lvl="1" eaLnBrk="1" hangingPunct="1"/>
            <a:r>
              <a:rPr lang="en-US" altLang="en-US" dirty="0">
                <a:solidFill>
                  <a:schemeClr val="accent6"/>
                </a:solidFill>
              </a:rPr>
              <a:t>The writer gives an interesting piece of information to grab the reader’s attention.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800" dirty="0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pic>
        <p:nvPicPr>
          <p:cNvPr id="13316" name="Picture 5" descr="http://images.google.com/url?source=imgres&amp;ct=img&amp;q=http://icanhascheezburger.files.wordpress.com/2009/10/funny-pictures-cat-says-to-grab-his-paw.jpg&amp;usg=AFQjCNGlC2ygpcQxmfbKNUPoRLHe1D7agQ">
            <a:extLst>
              <a:ext uri="{FF2B5EF4-FFF2-40B4-BE49-F238E27FC236}">
                <a16:creationId xmlns:a16="http://schemas.microsoft.com/office/drawing/2014/main" id="{02ED5AE0-C124-451E-BA6D-3C39CF3EF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26" y="155055"/>
            <a:ext cx="3843130" cy="285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544D150-1C86-40D8-A8F3-F6CB78A8E8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381000"/>
            <a:ext cx="7162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u="sng" dirty="0">
                <a:solidFill>
                  <a:srgbClr val="C00000"/>
                </a:solidFill>
              </a:rPr>
              <a:t>You Could Start with a Riddle: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904253C-1CC0-4FF8-A130-B060FE534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7467600" cy="4876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C000"/>
                </a:solidFill>
              </a:rPr>
              <a:t>Get your reader’s attention with a challenging thought.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“What is plain, and boring?  What makes all students in a school building look the same and lose their individuality?  If you guessed UNIFORMS, you are correct!”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14340" name="Picture 5" descr="http://i83.photobucket.com/albums/j286/ExpatJane/smileys/April%202008/uniform_image001.jpg">
            <a:extLst>
              <a:ext uri="{FF2B5EF4-FFF2-40B4-BE49-F238E27FC236}">
                <a16:creationId xmlns:a16="http://schemas.microsoft.com/office/drawing/2014/main" id="{B7342E55-EE67-4A6A-8E85-BCF934FF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4267201"/>
            <a:ext cx="34004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C668847-91B2-4266-A7B6-0A540C20A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457199"/>
            <a:ext cx="8229600" cy="91440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u="sng" dirty="0">
                <a:solidFill>
                  <a:schemeClr val="accent6"/>
                </a:solidFill>
              </a:rPr>
              <a:t>You Could Begin with a Strong Statement</a:t>
            </a:r>
            <a:r>
              <a:rPr lang="en-US" altLang="en-US" sz="2800" b="1" dirty="0">
                <a:solidFill>
                  <a:schemeClr val="accent6"/>
                </a:solidFill>
              </a:rPr>
              <a:t>: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DD9929C-172F-496C-B9CA-405DCF931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0"/>
            <a:ext cx="7772400" cy="52578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Example:</a:t>
            </a:r>
          </a:p>
          <a:p>
            <a:pPr eaLnBrk="1" hangingPunct="1"/>
            <a:r>
              <a:rPr lang="en-US" altLang="en-US" dirty="0"/>
              <a:t>Fast food consumption has risen 500 percent since 1970 and today reaches nearly every part of society, including some public school cafeterias. </a:t>
            </a:r>
          </a:p>
        </p:txBody>
      </p:sp>
      <p:pic>
        <p:nvPicPr>
          <p:cNvPr id="15364" name="Picture 4" descr="combo2">
            <a:extLst>
              <a:ext uri="{FF2B5EF4-FFF2-40B4-BE49-F238E27FC236}">
                <a16:creationId xmlns:a16="http://schemas.microsoft.com/office/drawing/2014/main" id="{13B11BD6-71BE-4645-8092-3595EDDB2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30975"/>
            <a:ext cx="4038600" cy="296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7D059D8-A507-44B0-8230-EDD4833BE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b="1" u="sng" dirty="0">
                <a:solidFill>
                  <a:srgbClr val="C00000"/>
                </a:solidFill>
              </a:rPr>
              <a:t>You Could Open with an interesting fact: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7E1308F-60DC-4EAD-B97A-A1BC8A595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accent1">
                    <a:lumMod val="75000"/>
                  </a:schemeClr>
                </a:solidFill>
              </a:rPr>
              <a:t>Example:</a:t>
            </a:r>
          </a:p>
          <a:p>
            <a:pPr eaLnBrk="1" hangingPunct="1"/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</a:rPr>
              <a:t>“Did you know that a typical child needs 2,000 calories for an entire day and Burger King’s Whopper with triple cheese has 1,230 calories?”</a:t>
            </a:r>
            <a:endParaRPr lang="en-US" altLang="en-US" sz="24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 eaLnBrk="1" hangingPunct="1"/>
            <a:endParaRPr lang="en-US" altLang="en-US" sz="2000" i="1" dirty="0"/>
          </a:p>
          <a:p>
            <a:pPr eaLnBrk="1" hangingPunct="1">
              <a:buFontTx/>
              <a:buNone/>
            </a:pPr>
            <a:endParaRPr lang="en-US" altLang="en-US" sz="2400" i="1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17412" name="Picture 4" descr="junkfood-226">
            <a:extLst>
              <a:ext uri="{FF2B5EF4-FFF2-40B4-BE49-F238E27FC236}">
                <a16:creationId xmlns:a16="http://schemas.microsoft.com/office/drawing/2014/main" id="{F305A844-196E-436E-BBF9-70DF912BF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3581401"/>
            <a:ext cx="3548063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05DDD-5893-4695-BD9B-7B008B062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 main Body</a:t>
            </a:r>
          </a:p>
        </p:txBody>
      </p:sp>
      <p:pic>
        <p:nvPicPr>
          <p:cNvPr id="4098" name="Picture 2" descr="Successful Paragraph Writing For Dummies | PWs at USF">
            <a:extLst>
              <a:ext uri="{FF2B5EF4-FFF2-40B4-BE49-F238E27FC236}">
                <a16:creationId xmlns:a16="http://schemas.microsoft.com/office/drawing/2014/main" id="{6D2782D6-3686-4342-AC7D-5A44E4DAD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296" y="2266950"/>
            <a:ext cx="7376599" cy="340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0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D9434E-C82A-4A14-80F6-5FD30D9CF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843" y="2786090"/>
            <a:ext cx="8340321" cy="16750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548A21-27D7-42EB-B5EB-03A3EF4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 main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3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>
            <a:extLst>
              <a:ext uri="{FF2B5EF4-FFF2-40B4-BE49-F238E27FC236}">
                <a16:creationId xmlns:a16="http://schemas.microsoft.com/office/drawing/2014/main" id="{001BA4AC-7F87-484C-A14E-85C95BFF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b="1" i="1" u="sng" dirty="0">
                <a:solidFill>
                  <a:schemeClr val="accent5">
                    <a:lumMod val="75000"/>
                  </a:schemeClr>
                </a:solidFill>
              </a:rPr>
              <a:t>Conclude or End Your Essay…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E0B3862-5D76-4982-B8ED-F3096B0A7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7315200" cy="4648200"/>
          </a:xfrm>
        </p:spPr>
        <p:txBody>
          <a:bodyPr>
            <a:normAutofit/>
          </a:bodyPr>
          <a:lstStyle/>
          <a:p>
            <a:pPr marL="338138" indent="-338138">
              <a:buNone/>
            </a:pPr>
            <a:r>
              <a:rPr lang="en-US" altLang="en-US" b="1" dirty="0"/>
              <a:t>What makes an good conclusion?</a:t>
            </a:r>
          </a:p>
          <a:p>
            <a:pPr marL="338138" indent="-338138">
              <a:buFont typeface="Symbol" panose="05050102010706020507" pitchFamily="18" charset="2"/>
              <a:buChar char="·"/>
            </a:pPr>
            <a:r>
              <a:rPr lang="en-US" altLang="en-US" dirty="0"/>
              <a:t>Last paragraph summarizes your main point and mention your point of view.</a:t>
            </a:r>
          </a:p>
          <a:p>
            <a:pPr marL="338138" indent="-338138">
              <a:buFont typeface="Symbol" panose="05050102010706020507" pitchFamily="18" charset="2"/>
              <a:buChar char="·"/>
            </a:pPr>
            <a:r>
              <a:rPr lang="en-US" altLang="en-US" dirty="0"/>
              <a:t>The last paragraph wraps up the writing and gives the reader something to think about.</a:t>
            </a:r>
          </a:p>
        </p:txBody>
      </p:sp>
      <p:pic>
        <p:nvPicPr>
          <p:cNvPr id="28676" name="Picture 5" descr="http://images.teamsugar.com/files/users/1/15259/46_2007/fastfood.jpg">
            <a:extLst>
              <a:ext uri="{FF2B5EF4-FFF2-40B4-BE49-F238E27FC236}">
                <a16:creationId xmlns:a16="http://schemas.microsoft.com/office/drawing/2014/main" id="{DB93A304-25F1-4057-B652-B0A80484A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5562600" cy="253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Useful expressions and linking words/phrases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 </a:t>
            </a:r>
            <a:r>
              <a:rPr lang="en-US" b="1" dirty="0"/>
              <a:t>To add more points to the same topic:</a:t>
            </a:r>
            <a:br>
              <a:rPr lang="en-US" dirty="0"/>
            </a:br>
            <a:r>
              <a:rPr lang="en-US" dirty="0"/>
              <a:t>in addition (to this), furthermore, moreover, besides, apart from, what is more, as well as, not to mention (the fact) that, also, not only … but also/as well, both … and, There is another side to the issue/question/argument of…</a:t>
            </a:r>
          </a:p>
        </p:txBody>
      </p:sp>
      <p:pic>
        <p:nvPicPr>
          <p:cNvPr id="66562" name="Picture 2" descr="http://www.orientaeuro.eu/wp-content/uploads/2014/04/pros-and-c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1" y="4343400"/>
            <a:ext cx="5343525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Useful expressions and linking words/phrases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• </a:t>
            </a:r>
            <a:r>
              <a:rPr lang="en-US" b="1" dirty="0"/>
              <a:t>To make contrasting points:</a:t>
            </a:r>
            <a:br>
              <a:rPr lang="en-US" dirty="0"/>
            </a:br>
            <a:r>
              <a:rPr lang="en-US" dirty="0"/>
              <a:t>on the other hand, however, still, yet, but, nonetheless, nevertheless, even so,</a:t>
            </a:r>
            <a:br>
              <a:rPr lang="en-US" dirty="0"/>
            </a:br>
            <a:r>
              <a:rPr lang="en-US" dirty="0"/>
              <a:t>it may be said/argued/claimed that,…</a:t>
            </a:r>
          </a:p>
          <a:p>
            <a:r>
              <a:rPr lang="en-US" dirty="0"/>
              <a:t>While it is true to say that…, in fact…</a:t>
            </a:r>
            <a:br>
              <a:rPr lang="en-US" dirty="0"/>
            </a:br>
            <a:r>
              <a:rPr lang="en-US" dirty="0"/>
              <a:t>While/Although …, it cannot be denied that…</a:t>
            </a:r>
          </a:p>
        </p:txBody>
      </p:sp>
      <p:pic>
        <p:nvPicPr>
          <p:cNvPr id="65538" name="Picture 2" descr="http://www.internet-dating-adviser.com/images/internet-dating-pros-c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163568"/>
            <a:ext cx="4267200" cy="2389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411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82000" cy="1477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Useful expressions and linking words/phrases: Conclusion expressing opinion directly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55838"/>
            <a:ext cx="8229600" cy="3916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conclusion,</a:t>
            </a:r>
            <a:br>
              <a:rPr lang="en-US" dirty="0"/>
            </a:br>
            <a:r>
              <a:rPr lang="en-US" dirty="0"/>
              <a:t>On balance,</a:t>
            </a:r>
            <a:br>
              <a:rPr lang="en-US" dirty="0"/>
            </a:br>
            <a:r>
              <a:rPr lang="en-US" dirty="0"/>
              <a:t>All things considered,</a:t>
            </a:r>
            <a:br>
              <a:rPr lang="en-US" dirty="0"/>
            </a:br>
            <a:r>
              <a:rPr lang="en-US" dirty="0"/>
              <a:t>Taking everything into account/consideration,</a:t>
            </a:r>
            <a:br>
              <a:rPr lang="en-US" dirty="0"/>
            </a:br>
            <a:r>
              <a:rPr lang="en-US" dirty="0"/>
              <a:t>To conclude,</a:t>
            </a:r>
            <a:br>
              <a:rPr lang="en-US" dirty="0"/>
            </a:br>
            <a:r>
              <a:rPr lang="en-US" dirty="0"/>
              <a:t>To sum up,</a:t>
            </a:r>
            <a:br>
              <a:rPr lang="en-US" dirty="0"/>
            </a:br>
            <a:r>
              <a:rPr lang="en-US" dirty="0"/>
              <a:t>All in all,</a:t>
            </a:r>
          </a:p>
          <a:p>
            <a:r>
              <a:rPr lang="en-US" dirty="0"/>
              <a:t>…………………………… it is my belief/opinion that …</a:t>
            </a:r>
            <a:br>
              <a:rPr lang="en-US" dirty="0"/>
            </a:br>
            <a:r>
              <a:rPr lang="en-US" dirty="0"/>
              <a:t>………………………….. I (firmly) believe/feel/think that …</a:t>
            </a:r>
            <a:br>
              <a:rPr lang="en-US" dirty="0"/>
            </a:br>
            <a:r>
              <a:rPr lang="en-US" dirty="0"/>
              <a:t>…………………………… I am convinced that …</a:t>
            </a:r>
            <a:br>
              <a:rPr lang="en-US" dirty="0"/>
            </a:br>
            <a:r>
              <a:rPr lang="en-US" dirty="0"/>
              <a:t>…………………………… I am inclined to believe that …</a:t>
            </a:r>
            <a:br>
              <a:rPr lang="en-US" dirty="0"/>
            </a:br>
            <a:r>
              <a:rPr lang="en-US" dirty="0"/>
              <a:t>…………………………… I (do not) agree that/with …</a:t>
            </a:r>
          </a:p>
          <a:p>
            <a:endParaRPr lang="en-US" dirty="0"/>
          </a:p>
        </p:txBody>
      </p:sp>
      <p:pic>
        <p:nvPicPr>
          <p:cNvPr id="62466" name="Picture 2" descr="http://images.clipartpanda.com/science-conclusion-clipart-Conclus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4401" y="1563406"/>
            <a:ext cx="2144151" cy="2463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22A70-0E34-4DED-925B-7DCB0734E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FF0000"/>
                </a:solidFill>
              </a:rPr>
              <a:t>For and against writing essays follow a certain format: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Image result for introduction">
            <a:extLst>
              <a:ext uri="{FF2B5EF4-FFF2-40B4-BE49-F238E27FC236}">
                <a16:creationId xmlns:a16="http://schemas.microsoft.com/office/drawing/2014/main" id="{557AF64E-D288-4A79-82BC-94D80E8A7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71" y="2213546"/>
            <a:ext cx="762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37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71D3B6D6-9D14-43AC-972F-44EA489E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835" y="171451"/>
            <a:ext cx="8229600" cy="1143000"/>
          </a:xfrm>
        </p:spPr>
        <p:txBody>
          <a:bodyPr/>
          <a:lstStyle/>
          <a:p>
            <a:r>
              <a:rPr lang="en-US" altLang="en-US" b="1" u="sng" dirty="0">
                <a:solidFill>
                  <a:schemeClr val="accent1">
                    <a:lumMod val="75000"/>
                  </a:schemeClr>
                </a:solidFill>
              </a:rPr>
              <a:t>Don’t Forget…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0E19B51D-32D8-43CE-A225-940DDA8DE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371601"/>
            <a:ext cx="5181600" cy="4525963"/>
          </a:xfrm>
        </p:spPr>
        <p:txBody>
          <a:bodyPr/>
          <a:lstStyle/>
          <a:p>
            <a:r>
              <a:rPr lang="en-US" altLang="en-US" dirty="0">
                <a:solidFill>
                  <a:schemeClr val="accent1"/>
                </a:solidFill>
              </a:rPr>
              <a:t>Make sure to read over your work and edit for mechanics and spelling.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Write neatly!</a:t>
            </a:r>
          </a:p>
          <a:p>
            <a:r>
              <a:rPr lang="en-US" altLang="en-US" dirty="0">
                <a:solidFill>
                  <a:schemeClr val="accent4"/>
                </a:solidFill>
              </a:rPr>
              <a:t>Include detail and great vocabulary.</a:t>
            </a:r>
          </a:p>
          <a:p>
            <a:r>
              <a:rPr lang="en-US" altLang="en-US" dirty="0">
                <a:solidFill>
                  <a:schemeClr val="accent2">
                    <a:lumMod val="75000"/>
                  </a:schemeClr>
                </a:solidFill>
              </a:rPr>
              <a:t>Follow proper format:  Proper heading and skip lines!</a:t>
            </a:r>
          </a:p>
        </p:txBody>
      </p:sp>
      <p:pic>
        <p:nvPicPr>
          <p:cNvPr id="32772" name="Picture 2" descr="http://weblogs.baltimoresun.com/business/consuminginterests/blog/fastfood.jpg">
            <a:extLst>
              <a:ext uri="{FF2B5EF4-FFF2-40B4-BE49-F238E27FC236}">
                <a16:creationId xmlns:a16="http://schemas.microsoft.com/office/drawing/2014/main" id="{28467D0E-A152-4561-AFA6-0A4773252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35623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4">
            <a:extLst>
              <a:ext uri="{FF2B5EF4-FFF2-40B4-BE49-F238E27FC236}">
                <a16:creationId xmlns:a16="http://schemas.microsoft.com/office/drawing/2014/main" id="{D50771BA-9001-4EFB-B1A4-76AFE0699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6324600"/>
            <a:ext cx="3276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i="1"/>
              <a:t>Walsh Publishing Co. 2009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FAB8FA-DBE0-4343-932B-D6C53293B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87" y="521087"/>
            <a:ext cx="9236765" cy="577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6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44E6B-C41E-48F4-BAE0-7A59E5CA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Model</a:t>
            </a:r>
          </a:p>
        </p:txBody>
      </p:sp>
      <p:pic>
        <p:nvPicPr>
          <p:cNvPr id="1026" name="Picture 2" descr="Model Examples Stock Illustrations – 217 Model Examples Stock  Illustrations, Vectors &amp;amp; Clipart - Dreamstime">
            <a:extLst>
              <a:ext uri="{FF2B5EF4-FFF2-40B4-BE49-F238E27FC236}">
                <a16:creationId xmlns:a16="http://schemas.microsoft.com/office/drawing/2014/main" id="{A1EFCED8-4FC9-4C6B-84B1-4FD3C4501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74" y="1494181"/>
            <a:ext cx="5478117" cy="51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884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565D1D-4A1A-4DA1-B556-E479FF85B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6" r="-3266"/>
          <a:stretch/>
        </p:blipFill>
        <p:spPr>
          <a:xfrm>
            <a:off x="2140226" y="124401"/>
            <a:ext cx="7911548" cy="660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606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omps.canstockphoto.com/can-stock-photo_csp11245295.jpg">
            <a:extLst>
              <a:ext uri="{FF2B5EF4-FFF2-40B4-BE49-F238E27FC236}">
                <a16:creationId xmlns:a16="http://schemas.microsoft.com/office/drawing/2014/main" id="{AD4EE5E4-B33C-40A2-A9BF-37D7C443A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1"/>
            <a:ext cx="7239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533400"/>
            <a:ext cx="5410200" cy="1371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You have just seen the following advertisement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81200" y="2743200"/>
            <a:ext cx="6934200" cy="3712536"/>
          </a:xfrm>
        </p:spPr>
        <p:txBody>
          <a:bodyPr/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The effects of keeping fit on our lives- give us your views on both the good and  bad sides.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        Write your article for the magazine.</a:t>
            </a:r>
          </a:p>
          <a:p>
            <a:pPr>
              <a:buNone/>
            </a:pPr>
            <a:r>
              <a:rPr lang="en-US" sz="2400" dirty="0"/>
              <a:t>(Use at least 5 of the following words in your argument</a:t>
            </a:r>
            <a:r>
              <a:rPr lang="en-US" sz="2400" b="1" dirty="0">
                <a:solidFill>
                  <a:srgbClr val="C00000"/>
                </a:solidFill>
              </a:rPr>
              <a:t>. (</a:t>
            </a:r>
            <a:r>
              <a:rPr lang="en-US" sz="2400" b="1" u="sng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junk food</a:t>
            </a:r>
            <a:r>
              <a:rPr lang="en-US" sz="2400" b="1" u="sng" dirty="0">
                <a:solidFill>
                  <a:srgbClr val="C00000"/>
                </a:solidFill>
              </a:rPr>
              <a:t>, </a:t>
            </a:r>
            <a:r>
              <a:rPr lang="en-US" sz="2400" b="1" u="sng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nutrient</a:t>
            </a:r>
            <a:r>
              <a:rPr lang="en-US" sz="2400" b="1" u="sng" dirty="0">
                <a:solidFill>
                  <a:srgbClr val="C00000"/>
                </a:solidFill>
              </a:rPr>
              <a:t>, </a:t>
            </a:r>
            <a:r>
              <a:rPr lang="en-US" sz="2400" b="1" u="sng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insomnia</a:t>
            </a:r>
            <a:r>
              <a:rPr lang="en-US" sz="2400" b="1" u="sng" dirty="0">
                <a:solidFill>
                  <a:srgbClr val="C00000"/>
                </a:solidFill>
              </a:rPr>
              <a:t>, </a:t>
            </a:r>
            <a:r>
              <a:rPr lang="en-US" sz="2400" b="1" u="sng" dirty="0">
                <a:solidFill>
                  <a:srgbClr val="C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heart attack</a:t>
            </a:r>
            <a:r>
              <a:rPr lang="en-US" sz="2400" b="1" u="sng" dirty="0">
                <a:solidFill>
                  <a:srgbClr val="C00000"/>
                </a:solidFill>
              </a:rPr>
              <a:t>, </a:t>
            </a:r>
            <a:r>
              <a:rPr lang="en-US" sz="2400" b="1" u="sng" dirty="0">
                <a:solidFill>
                  <a:srgbClr val="C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</a:t>
            </a:r>
            <a:r>
              <a:rPr lang="en-US" sz="2400" b="1" u="sng" dirty="0">
                <a:solidFill>
                  <a:srgbClr val="C00000"/>
                </a:solidFill>
              </a:rPr>
              <a:t> , </a:t>
            </a:r>
            <a:r>
              <a:rPr lang="en-US" sz="2400" b="1" u="sng" dirty="0">
                <a:solidFill>
                  <a:srgbClr val="C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disease</a:t>
            </a:r>
            <a:r>
              <a:rPr lang="en-US" sz="2400" b="1" u="sng" dirty="0">
                <a:solidFill>
                  <a:srgbClr val="C00000"/>
                </a:solidFill>
              </a:rPr>
              <a:t>, </a:t>
            </a:r>
            <a:r>
              <a:rPr lang="en-US" sz="2400" b="1" u="sng" dirty="0">
                <a:solidFill>
                  <a:srgbClr val="C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obesity</a:t>
            </a:r>
            <a:r>
              <a:rPr lang="en-US" sz="2400" b="1" u="sng" dirty="0">
                <a:solidFill>
                  <a:srgbClr val="C00000"/>
                </a:solidFill>
              </a:rPr>
              <a:t>  </a:t>
            </a:r>
            <a:r>
              <a:rPr lang="en-US" sz="2400" b="1" u="sng" dirty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028" name="Picture 4" descr="C:\Users\Lubna\AppData\Local\Microsoft\Windows\Temporary Internet Files\Content.IE5\KQP3F4YF\beneficiosestirar1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67600" y="402264"/>
            <a:ext cx="2273968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45E9E-9050-4FAC-BA03-4B2C64A4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>
                    <a:lumMod val="75000"/>
                  </a:schemeClr>
                </a:solidFill>
              </a:rPr>
              <a:t>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4280453"/>
            <a:ext cx="11158330" cy="165652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b) a main body in which the points for and against along with your justifications, examples or reasons are presented in separate paragraphs.</a:t>
            </a:r>
          </a:p>
        </p:txBody>
      </p:sp>
      <p:pic>
        <p:nvPicPr>
          <p:cNvPr id="70658" name="Picture 2" descr="http://isene.files.wordpress.com/2013/12/pros_c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784" y="1690688"/>
            <a:ext cx="5953125" cy="2647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53D0-6E57-4426-B5E2-9CDAEB89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7164" y="1921565"/>
            <a:ext cx="10515600" cy="443947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c) a conclusion or a closing paragraph in which you state your opinion.</a:t>
            </a:r>
          </a:p>
          <a:p>
            <a:r>
              <a:rPr lang="en-US" b="1" dirty="0">
                <a:solidFill>
                  <a:schemeClr val="accent1"/>
                </a:solidFill>
              </a:rPr>
              <a:t>Note: Opinion words (I think, I believe, In my opinion, etc.) can only be used in the closing paragraph where you give your opinion on the topic.</a:t>
            </a:r>
          </a:p>
        </p:txBody>
      </p:sp>
      <p:pic>
        <p:nvPicPr>
          <p:cNvPr id="25602" name="Picture 2" descr="Image result for conclusion clipart">
            <a:extLst>
              <a:ext uri="{FF2B5EF4-FFF2-40B4-BE49-F238E27FC236}">
                <a16:creationId xmlns:a16="http://schemas.microsoft.com/office/drawing/2014/main" id="{2D48A42D-6DF4-4EF0-A3CA-FD6FB6E78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364056"/>
            <a:ext cx="3190461" cy="318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24A9D8-9E8A-46CA-BFCF-AE4ACCA7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5223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2060"/>
                </a:solidFill>
              </a:rPr>
              <a:t>Before you start writing, you should know your audience: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2050" name="Picture 2" descr="Free Writing Clipart Pictures - Clipartix">
            <a:extLst>
              <a:ext uri="{FF2B5EF4-FFF2-40B4-BE49-F238E27FC236}">
                <a16:creationId xmlns:a16="http://schemas.microsoft.com/office/drawing/2014/main" id="{0DA13163-97E3-4981-95D1-73483A45B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254" y="1192696"/>
            <a:ext cx="4131491" cy="553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1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8A60A-39A0-4ACE-BC49-0FEC5CA8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8962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</a:rPr>
              <a:t>Who will read your writing?  Who do you need to convince?</a:t>
            </a:r>
            <a:br>
              <a:rPr lang="en-US" altLang="en-US" dirty="0"/>
            </a:br>
            <a:endParaRPr lang="en-US" dirty="0"/>
          </a:p>
        </p:txBody>
      </p:sp>
      <p:pic>
        <p:nvPicPr>
          <p:cNvPr id="3074" name="Picture 2" descr="Girl Reading and Boy Writing Stock Vector - Illustration of small, writing:  65747524">
            <a:extLst>
              <a:ext uri="{FF2B5EF4-FFF2-40B4-BE49-F238E27FC236}">
                <a16:creationId xmlns:a16="http://schemas.microsoft.com/office/drawing/2014/main" id="{FD50041B-E62E-4184-85EB-15833654C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10" y="1367389"/>
            <a:ext cx="6129130" cy="51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325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027F-B764-494B-BFEE-94483CCFE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4005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2400" dirty="0">
                <a:solidFill>
                  <a:srgbClr val="C00000"/>
                </a:solidFill>
              </a:rPr>
              <a:t>The  audience may be your friends, your teacher, your parents, your principal, the readers of a newspaper or the President of the United States!</a:t>
            </a:r>
            <a:br>
              <a:rPr lang="en-US" altLang="en-US" sz="2400" dirty="0">
                <a:solidFill>
                  <a:srgbClr val="C00000"/>
                </a:solidFill>
              </a:rPr>
            </a:br>
            <a:r>
              <a:rPr lang="en-US" altLang="en-US" sz="2400" dirty="0">
                <a:solidFill>
                  <a:srgbClr val="C00000"/>
                </a:solidFill>
              </a:rPr>
              <a:t>Will you be graded?  On What?</a:t>
            </a:r>
            <a:br>
              <a:rPr lang="en-US" altLang="en-US" sz="2400" dirty="0">
                <a:solidFill>
                  <a:srgbClr val="C00000"/>
                </a:solidFill>
              </a:rPr>
            </a:br>
            <a:r>
              <a:rPr lang="en-US" altLang="en-US" sz="2400" dirty="0">
                <a:solidFill>
                  <a:srgbClr val="C00000"/>
                </a:solidFill>
              </a:rPr>
              <a:t>Should you be casual or professional?</a:t>
            </a:r>
            <a:br>
              <a:rPr lang="en-US" altLang="en-US" sz="2400" dirty="0"/>
            </a:br>
            <a:endParaRPr lang="en-US" dirty="0"/>
          </a:p>
        </p:txBody>
      </p:sp>
      <p:pic>
        <p:nvPicPr>
          <p:cNvPr id="3" name="Picture 6" descr="http://images.google.com/url?source=imgres&amp;ct=img&amp;q=http://www.funnydb.com/big_931224365279.jpg&amp;usg=AFQjCNHgDV2mWWQIWW8Ybax0y9mXR-ONng">
            <a:extLst>
              <a:ext uri="{FF2B5EF4-FFF2-40B4-BE49-F238E27FC236}">
                <a16:creationId xmlns:a16="http://schemas.microsoft.com/office/drawing/2014/main" id="{09898A49-C9FD-421D-8693-F3D2D9641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548" y="1450697"/>
            <a:ext cx="5512904" cy="540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458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2F8F1-09EF-46EE-8E7D-46BE6226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79157" cy="44321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• Before you start writing your essay you should make a list of the points for and against.</a:t>
            </a:r>
            <a:br>
              <a:rPr lang="en-US" b="1" dirty="0"/>
            </a:br>
            <a:r>
              <a:rPr lang="en-US" b="1" dirty="0">
                <a:solidFill>
                  <a:srgbClr val="7030A0"/>
                </a:solidFill>
              </a:rPr>
              <a:t>• Do not use informal style (e.g. short forms, colloquial language, etc.) or strong language to express your opinion (e.g. I know…, etc.). Express your opinion in a non-emotional way.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4" descr="http://webdefy.com/wp-content/uploads/2014/12/pros_cons.jpg">
            <a:extLst>
              <a:ext uri="{FF2B5EF4-FFF2-40B4-BE49-F238E27FC236}">
                <a16:creationId xmlns:a16="http://schemas.microsoft.com/office/drawing/2014/main" id="{406DAF37-2D4C-47C2-894B-7BC0769F5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8086" y="3973996"/>
            <a:ext cx="46990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215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>
            <a:extLst>
              <a:ext uri="{FF2B5EF4-FFF2-40B4-BE49-F238E27FC236}">
                <a16:creationId xmlns:a16="http://schemas.microsoft.com/office/drawing/2014/main" id="{952A3B87-44A5-4A36-BF2D-5D0016AC49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066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i="1" u="sng" dirty="0">
                <a:solidFill>
                  <a:schemeClr val="accent5">
                    <a:lumMod val="75000"/>
                  </a:schemeClr>
                </a:solidFill>
              </a:rPr>
              <a:t>The Great Introduction…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EEB6B14-897B-401F-9811-306AD73D0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7696200" cy="3124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b="1" dirty="0"/>
              <a:t>What makes a good introduction?</a:t>
            </a:r>
            <a:endParaRPr lang="en-US" altLang="en-US" sz="2400" b="1" dirty="0"/>
          </a:p>
          <a:p>
            <a:pPr eaLnBrk="1" hangingPunct="1"/>
            <a:r>
              <a:rPr lang="en-US" altLang="en-US" sz="2300" dirty="0"/>
              <a:t>It grabs or “hooks” the reader’s attention by using one or more of the following strategies: </a:t>
            </a:r>
          </a:p>
          <a:p>
            <a:pPr lvl="1" eaLnBrk="1" hangingPunct="1"/>
            <a:r>
              <a:rPr lang="en-US" altLang="en-US" sz="2300" dirty="0"/>
              <a:t>A quotation</a:t>
            </a:r>
          </a:p>
          <a:p>
            <a:pPr lvl="1" eaLnBrk="1" hangingPunct="1"/>
            <a:r>
              <a:rPr lang="en-US" altLang="en-US" sz="2300" dirty="0"/>
              <a:t>An interesting fact or statistic</a:t>
            </a:r>
          </a:p>
          <a:p>
            <a:pPr lvl="1" eaLnBrk="1" hangingPunct="1"/>
            <a:r>
              <a:rPr lang="en-US" altLang="en-US" sz="2300" dirty="0"/>
              <a:t>A question </a:t>
            </a:r>
          </a:p>
          <a:p>
            <a:pPr eaLnBrk="1" hangingPunct="1"/>
            <a:r>
              <a:rPr lang="en-US" altLang="en-US" sz="2300" dirty="0"/>
              <a:t>It tells how the writing will be organized. </a:t>
            </a:r>
          </a:p>
          <a:p>
            <a:pPr eaLnBrk="1" hangingPunct="1"/>
            <a:r>
              <a:rPr lang="en-US" altLang="en-US" sz="2300" dirty="0"/>
              <a:t>The author’s position is clearly stated in a thesis statement.</a:t>
            </a:r>
          </a:p>
        </p:txBody>
      </p:sp>
      <p:pic>
        <p:nvPicPr>
          <p:cNvPr id="12292" name="Picture 5" descr="http://images.google.com/url?source=imgres&amp;ct=img&amp;q=http://www.newslettersonline.biz/sendstudionx/admin/temp/newsletters/833/swc2009/97-hook.jpg&amp;usg=AFQjCNEGhqWzTpD0HPHh7q3_9t_9JYx5vw">
            <a:extLst>
              <a:ext uri="{FF2B5EF4-FFF2-40B4-BE49-F238E27FC236}">
                <a16:creationId xmlns:a16="http://schemas.microsoft.com/office/drawing/2014/main" id="{88407083-9442-4A62-AAE3-7B3126ACF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86068"/>
            <a:ext cx="4267200" cy="206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843</Words>
  <Application>Microsoft Office PowerPoint</Application>
  <PresentationFormat>Widescreen</PresentationFormat>
  <Paragraphs>65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Symbol</vt:lpstr>
      <vt:lpstr>Times</vt:lpstr>
      <vt:lpstr>Office Theme</vt:lpstr>
      <vt:lpstr>For and Against Essays</vt:lpstr>
      <vt:lpstr>For and against writing essays follow a certain format:</vt:lpstr>
      <vt:lpstr>Body</vt:lpstr>
      <vt:lpstr>Conclusion</vt:lpstr>
      <vt:lpstr>Before you start writing, you should know your audience: </vt:lpstr>
      <vt:lpstr>Who will read your writing?  Who do you need to convince? </vt:lpstr>
      <vt:lpstr>The  audience may be your friends, your teacher, your parents, your principal, the readers of a newspaper or the President of the United States! Will you be graded?  On What? Should you be casual or professional? </vt:lpstr>
      <vt:lpstr>• Before you start writing your essay you should make a list of the points for and against. • Do not use informal style (e.g. short forms, colloquial language, etc.) or strong language to express your opinion (e.g. I know…, etc.). Express your opinion in a non-emotional way. </vt:lpstr>
      <vt:lpstr>The Great Introduction…</vt:lpstr>
      <vt:lpstr>PowerPoint Presentation</vt:lpstr>
      <vt:lpstr>You Could Start with a Riddle:</vt:lpstr>
      <vt:lpstr>You Could Begin with a Strong Statement:</vt:lpstr>
      <vt:lpstr>You Could Open with an interesting fact:</vt:lpstr>
      <vt:lpstr>A main Body</vt:lpstr>
      <vt:lpstr>A main Body</vt:lpstr>
      <vt:lpstr>Conclude or End Your Essay…</vt:lpstr>
      <vt:lpstr>Useful expressions and linking words/phrases</vt:lpstr>
      <vt:lpstr>Useful expressions and linking words/phrases</vt:lpstr>
      <vt:lpstr>Useful expressions and linking words/phrases: Conclusion expressing opinion directly</vt:lpstr>
      <vt:lpstr>Don’t Forget…</vt:lpstr>
      <vt:lpstr>PowerPoint Presentation</vt:lpstr>
      <vt:lpstr>Model</vt:lpstr>
      <vt:lpstr>PowerPoint Presentation</vt:lpstr>
      <vt:lpstr>PowerPoint Presentation</vt:lpstr>
      <vt:lpstr>You have just seen the following advertisement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and Against Essays</dc:title>
  <dc:creator>L.Mriesh</dc:creator>
  <cp:lastModifiedBy>L.Mriesh</cp:lastModifiedBy>
  <cp:revision>32</cp:revision>
  <dcterms:created xsi:type="dcterms:W3CDTF">2022-02-24T06:52:12Z</dcterms:created>
  <dcterms:modified xsi:type="dcterms:W3CDTF">2022-02-24T07:47:33Z</dcterms:modified>
</cp:coreProperties>
</file>