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20"/>
  </p:notesMasterIdLst>
  <p:sldIdLst>
    <p:sldId id="256" r:id="rId2"/>
    <p:sldId id="258" r:id="rId3"/>
    <p:sldId id="257" r:id="rId4"/>
    <p:sldId id="259" r:id="rId5"/>
    <p:sldId id="260" r:id="rId6"/>
    <p:sldId id="277" r:id="rId7"/>
    <p:sldId id="261" r:id="rId8"/>
    <p:sldId id="276" r:id="rId9"/>
    <p:sldId id="263" r:id="rId10"/>
    <p:sldId id="262" r:id="rId11"/>
    <p:sldId id="264" r:id="rId12"/>
    <p:sldId id="266" r:id="rId13"/>
    <p:sldId id="268"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5DB4C-64EF-40C5-A7F2-E72719F3D3DD}"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D1B38-78B6-45A3-BBB5-606E4B67CDD8}" type="slidenum">
              <a:rPr lang="en-US" smtClean="0"/>
              <a:t>‹#›</a:t>
            </a:fld>
            <a:endParaRPr lang="en-US"/>
          </a:p>
        </p:txBody>
      </p:sp>
    </p:spTree>
    <p:extLst>
      <p:ext uri="{BB962C8B-B14F-4D97-AF65-F5344CB8AC3E}">
        <p14:creationId xmlns:p14="http://schemas.microsoft.com/office/powerpoint/2010/main" val="335449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D1B38-78B6-45A3-BBB5-606E4B67CDD8}" type="slidenum">
              <a:rPr lang="en-US" smtClean="0"/>
              <a:t>3</a:t>
            </a:fld>
            <a:endParaRPr lang="en-US"/>
          </a:p>
        </p:txBody>
      </p:sp>
    </p:spTree>
    <p:extLst>
      <p:ext uri="{BB962C8B-B14F-4D97-AF65-F5344CB8AC3E}">
        <p14:creationId xmlns:p14="http://schemas.microsoft.com/office/powerpoint/2010/main" val="374259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D1B38-78B6-45A3-BBB5-606E4B67CDD8}" type="slidenum">
              <a:rPr lang="en-US" smtClean="0"/>
              <a:t>5</a:t>
            </a:fld>
            <a:endParaRPr lang="en-US"/>
          </a:p>
        </p:txBody>
      </p:sp>
    </p:spTree>
    <p:extLst>
      <p:ext uri="{BB962C8B-B14F-4D97-AF65-F5344CB8AC3E}">
        <p14:creationId xmlns:p14="http://schemas.microsoft.com/office/powerpoint/2010/main" val="375547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D1B38-78B6-45A3-BBB5-606E4B67CDD8}" type="slidenum">
              <a:rPr lang="en-US" smtClean="0"/>
              <a:t>7</a:t>
            </a:fld>
            <a:endParaRPr lang="en-US"/>
          </a:p>
        </p:txBody>
      </p:sp>
    </p:spTree>
    <p:extLst>
      <p:ext uri="{BB962C8B-B14F-4D97-AF65-F5344CB8AC3E}">
        <p14:creationId xmlns:p14="http://schemas.microsoft.com/office/powerpoint/2010/main" val="227943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D1B38-78B6-45A3-BBB5-606E4B67CDD8}" type="slidenum">
              <a:rPr lang="en-US" smtClean="0"/>
              <a:t>14</a:t>
            </a:fld>
            <a:endParaRPr lang="en-US"/>
          </a:p>
        </p:txBody>
      </p:sp>
    </p:spTree>
    <p:extLst>
      <p:ext uri="{BB962C8B-B14F-4D97-AF65-F5344CB8AC3E}">
        <p14:creationId xmlns:p14="http://schemas.microsoft.com/office/powerpoint/2010/main" val="329801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D1B38-78B6-45A3-BBB5-606E4B67CDD8}" type="slidenum">
              <a:rPr lang="en-US" smtClean="0"/>
              <a:t>16</a:t>
            </a:fld>
            <a:endParaRPr lang="en-US"/>
          </a:p>
        </p:txBody>
      </p:sp>
    </p:spTree>
    <p:extLst>
      <p:ext uri="{BB962C8B-B14F-4D97-AF65-F5344CB8AC3E}">
        <p14:creationId xmlns:p14="http://schemas.microsoft.com/office/powerpoint/2010/main" val="43812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AABA93C-4C93-427C-AC83-E8E45D9F002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37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C5CDE5-6617-4293-B77E-EA0E4650DA6F}"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BA93C-4C93-427C-AC83-E8E45D9F0026}" type="slidenum">
              <a:rPr lang="en-US" smtClean="0"/>
              <a:t>‹#›</a:t>
            </a:fld>
            <a:endParaRPr lang="en-US"/>
          </a:p>
        </p:txBody>
      </p:sp>
    </p:spTree>
    <p:extLst>
      <p:ext uri="{BB962C8B-B14F-4D97-AF65-F5344CB8AC3E}">
        <p14:creationId xmlns:p14="http://schemas.microsoft.com/office/powerpoint/2010/main" val="3054181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942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462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spTree>
    <p:extLst>
      <p:ext uri="{BB962C8B-B14F-4D97-AF65-F5344CB8AC3E}">
        <p14:creationId xmlns:p14="http://schemas.microsoft.com/office/powerpoint/2010/main" val="411815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988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29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95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2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spTree>
    <p:extLst>
      <p:ext uri="{BB962C8B-B14F-4D97-AF65-F5344CB8AC3E}">
        <p14:creationId xmlns:p14="http://schemas.microsoft.com/office/powerpoint/2010/main" val="227594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5CDE5-6617-4293-B77E-EA0E4650DA6F}"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BA93C-4C93-427C-AC83-E8E45D9F002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3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5CDE5-6617-4293-B77E-EA0E4650DA6F}"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BA93C-4C93-427C-AC83-E8E45D9F0026}" type="slidenum">
              <a:rPr lang="en-US" smtClean="0"/>
              <a:t>‹#›</a:t>
            </a:fld>
            <a:endParaRPr lang="en-US"/>
          </a:p>
        </p:txBody>
      </p:sp>
    </p:spTree>
    <p:extLst>
      <p:ext uri="{BB962C8B-B14F-4D97-AF65-F5344CB8AC3E}">
        <p14:creationId xmlns:p14="http://schemas.microsoft.com/office/powerpoint/2010/main" val="110894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C5CDE5-6617-4293-B77E-EA0E4650DA6F}"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BA93C-4C93-427C-AC83-E8E45D9F002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14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C5CDE5-6617-4293-B77E-EA0E4650DA6F}"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BA93C-4C93-427C-AC83-E8E45D9F00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08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5CDE5-6617-4293-B77E-EA0E4650DA6F}"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BA93C-4C93-427C-AC83-E8E45D9F0026}" type="slidenum">
              <a:rPr lang="en-US" smtClean="0"/>
              <a:t>‹#›</a:t>
            </a:fld>
            <a:endParaRPr lang="en-US"/>
          </a:p>
        </p:txBody>
      </p:sp>
    </p:spTree>
    <p:extLst>
      <p:ext uri="{BB962C8B-B14F-4D97-AF65-F5344CB8AC3E}">
        <p14:creationId xmlns:p14="http://schemas.microsoft.com/office/powerpoint/2010/main" val="66162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C5CDE5-6617-4293-B77E-EA0E4650DA6F}"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BA93C-4C93-427C-AC83-E8E45D9F002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3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C5CDE5-6617-4293-B77E-EA0E4650DA6F}"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BA93C-4C93-427C-AC83-E8E45D9F0026}" type="slidenum">
              <a:rPr lang="en-US" smtClean="0"/>
              <a:t>‹#›</a:t>
            </a:fld>
            <a:endParaRPr lang="en-US"/>
          </a:p>
        </p:txBody>
      </p:sp>
    </p:spTree>
    <p:extLst>
      <p:ext uri="{BB962C8B-B14F-4D97-AF65-F5344CB8AC3E}">
        <p14:creationId xmlns:p14="http://schemas.microsoft.com/office/powerpoint/2010/main" val="141408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C5CDE5-6617-4293-B77E-EA0E4650DA6F}" type="datetimeFigureOut">
              <a:rPr lang="en-US" smtClean="0"/>
              <a:t>1/19/2023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ABA93C-4C93-427C-AC83-E8E45D9F0026}" type="slidenum">
              <a:rPr lang="en-US" smtClean="0"/>
              <a:t>‹#›</a:t>
            </a:fld>
            <a:endParaRPr lang="en-US"/>
          </a:p>
        </p:txBody>
      </p:sp>
    </p:spTree>
    <p:extLst>
      <p:ext uri="{BB962C8B-B14F-4D97-AF65-F5344CB8AC3E}">
        <p14:creationId xmlns:p14="http://schemas.microsoft.com/office/powerpoint/2010/main" val="64946063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5054-5F65-449A-A311-44B770BA5F64}"/>
              </a:ext>
            </a:extLst>
          </p:cNvPr>
          <p:cNvSpPr>
            <a:spLocks noGrp="1"/>
          </p:cNvSpPr>
          <p:nvPr>
            <p:ph type="ctrTitle"/>
          </p:nvPr>
        </p:nvSpPr>
        <p:spPr/>
        <p:txBody>
          <a:bodyPr/>
          <a:lstStyle/>
          <a:p>
            <a:r>
              <a:rPr lang="en-US"/>
              <a:t>Enterprise,business growth and size </a:t>
            </a:r>
            <a:endParaRPr lang="en-US" dirty="0"/>
          </a:p>
        </p:txBody>
      </p:sp>
    </p:spTree>
    <p:extLst>
      <p:ext uri="{BB962C8B-B14F-4D97-AF65-F5344CB8AC3E}">
        <p14:creationId xmlns:p14="http://schemas.microsoft.com/office/powerpoint/2010/main" val="408637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ED64-3E9D-475F-A7C3-DCED7E9369A2}"/>
              </a:ext>
            </a:extLst>
          </p:cNvPr>
          <p:cNvSpPr>
            <a:spLocks noGrp="1"/>
          </p:cNvSpPr>
          <p:nvPr>
            <p:ph type="title"/>
          </p:nvPr>
        </p:nvSpPr>
        <p:spPr>
          <a:xfrm>
            <a:off x="1295402" y="478302"/>
            <a:ext cx="9601196" cy="1807697"/>
          </a:xfrm>
        </p:spPr>
        <p:txBody>
          <a:bodyPr>
            <a:normAutofit/>
          </a:bodyPr>
          <a:lstStyle/>
          <a:p>
            <a:r>
              <a:rPr lang="en-US" dirty="0"/>
              <a:t>Business plan</a:t>
            </a:r>
          </a:p>
        </p:txBody>
      </p:sp>
      <p:sp>
        <p:nvSpPr>
          <p:cNvPr id="3" name="Content Placeholder 2">
            <a:extLst>
              <a:ext uri="{FF2B5EF4-FFF2-40B4-BE49-F238E27FC236}">
                <a16:creationId xmlns:a16="http://schemas.microsoft.com/office/drawing/2014/main" id="{BDADE02E-2BAD-429D-85C3-402433350DA1}"/>
              </a:ext>
            </a:extLst>
          </p:cNvPr>
          <p:cNvSpPr>
            <a:spLocks noGrp="1"/>
          </p:cNvSpPr>
          <p:nvPr>
            <p:ph idx="1"/>
          </p:nvPr>
        </p:nvSpPr>
        <p:spPr>
          <a:xfrm>
            <a:off x="1295401" y="1758462"/>
            <a:ext cx="9601196" cy="4304713"/>
          </a:xfrm>
        </p:spPr>
        <p:txBody>
          <a:bodyPr>
            <a:normAutofit lnSpcReduction="10000"/>
          </a:bodyPr>
          <a:lstStyle/>
          <a:p>
            <a:pPr marL="0" indent="0" algn="ctr">
              <a:buNone/>
            </a:pPr>
            <a:r>
              <a:rPr lang="en-US" sz="2000" dirty="0"/>
              <a:t>A bank will certainly ask an entrepreneur for a </a:t>
            </a:r>
            <a:r>
              <a:rPr lang="en-US" sz="2000" b="1" dirty="0"/>
              <a:t>Business plan </a:t>
            </a:r>
            <a:r>
              <a:rPr lang="en-US" sz="2000" dirty="0"/>
              <a:t>before agreeing to a loan or to help finance the new business </a:t>
            </a:r>
          </a:p>
          <a:p>
            <a:pPr marL="0" indent="0">
              <a:buNone/>
            </a:pPr>
            <a:r>
              <a:rPr lang="en-US" dirty="0"/>
              <a:t>A </a:t>
            </a:r>
            <a:r>
              <a:rPr lang="en-US" b="1" dirty="0"/>
              <a:t>business plan is a document containing the business objectives and important details about the operations, finance and owners of the new business.</a:t>
            </a:r>
          </a:p>
          <a:p>
            <a:pPr marL="0" indent="0" algn="ctr">
              <a:buNone/>
            </a:pPr>
            <a:r>
              <a:rPr lang="en-US" sz="2000" dirty="0"/>
              <a:t>Without this detailed plan , the bank will be reluctant to lend money to the business .even with a detailed business plan , the bank might not offer a loan if the bank manager believes that the plan is not well completed .</a:t>
            </a:r>
          </a:p>
          <a:p>
            <a:pPr marL="0" indent="0" algn="ctr">
              <a:buNone/>
            </a:pPr>
            <a:r>
              <a:rPr lang="en-US" sz="2000" b="1" dirty="0">
                <a:solidFill>
                  <a:schemeClr val="accent1">
                    <a:lumMod val="75000"/>
                  </a:schemeClr>
                </a:solidFill>
              </a:rPr>
              <a:t>So business plan needed to</a:t>
            </a:r>
            <a:r>
              <a:rPr lang="en-US" sz="2000" dirty="0"/>
              <a:t>:</a:t>
            </a:r>
          </a:p>
          <a:p>
            <a:pPr marL="0" indent="0" algn="ctr">
              <a:buNone/>
            </a:pPr>
            <a:r>
              <a:rPr lang="en-US" sz="2000" dirty="0"/>
              <a:t>To help gain finance </a:t>
            </a:r>
          </a:p>
          <a:p>
            <a:pPr marL="0" indent="0" algn="ctr">
              <a:buNone/>
            </a:pPr>
            <a:r>
              <a:rPr lang="en-US" sz="2000" dirty="0"/>
              <a:t>Careful planning to reduce risk </a:t>
            </a:r>
          </a:p>
          <a:p>
            <a:pPr marL="0" indent="0" algn="ctr">
              <a:buNone/>
            </a:pPr>
            <a:endParaRPr lang="en-US" sz="2000" dirty="0"/>
          </a:p>
        </p:txBody>
      </p:sp>
    </p:spTree>
    <p:extLst>
      <p:ext uri="{BB962C8B-B14F-4D97-AF65-F5344CB8AC3E}">
        <p14:creationId xmlns:p14="http://schemas.microsoft.com/office/powerpoint/2010/main" val="119316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A5C7-CDBB-4BA4-B742-BF797B096AE1}"/>
              </a:ext>
            </a:extLst>
          </p:cNvPr>
          <p:cNvSpPr>
            <a:spLocks noGrp="1"/>
          </p:cNvSpPr>
          <p:nvPr>
            <p:ph type="title"/>
          </p:nvPr>
        </p:nvSpPr>
        <p:spPr/>
        <p:txBody>
          <a:bodyPr/>
          <a:lstStyle/>
          <a:p>
            <a:r>
              <a:rPr lang="en-US" dirty="0"/>
              <a:t>Contents of a business plan </a:t>
            </a:r>
          </a:p>
        </p:txBody>
      </p:sp>
      <p:sp>
        <p:nvSpPr>
          <p:cNvPr id="3" name="Content Placeholder 2">
            <a:extLst>
              <a:ext uri="{FF2B5EF4-FFF2-40B4-BE49-F238E27FC236}">
                <a16:creationId xmlns:a16="http://schemas.microsoft.com/office/drawing/2014/main" id="{6F7D4787-4E3B-4995-8870-1FB4816EF0EF}"/>
              </a:ext>
            </a:extLst>
          </p:cNvPr>
          <p:cNvSpPr>
            <a:spLocks noGrp="1"/>
          </p:cNvSpPr>
          <p:nvPr>
            <p:ph idx="1"/>
          </p:nvPr>
        </p:nvSpPr>
        <p:spPr/>
        <p:txBody>
          <a:bodyPr>
            <a:normAutofit lnSpcReduction="10000"/>
          </a:bodyPr>
          <a:lstStyle/>
          <a:p>
            <a:pPr marL="0" indent="0" algn="ctr">
              <a:buNone/>
            </a:pPr>
            <a:r>
              <a:rPr lang="en-US" sz="1600" dirty="0"/>
              <a:t>Every business plan might be different, but generally business plans contain similar headings .the contents of a business plan will usually include the following :</a:t>
            </a:r>
          </a:p>
          <a:p>
            <a:pPr>
              <a:buFont typeface="Wingdings" panose="05000000000000000000" pitchFamily="2" charset="2"/>
              <a:buChar char="Ø"/>
            </a:pPr>
            <a:r>
              <a:rPr lang="en-US" sz="2000" b="1" dirty="0">
                <a:solidFill>
                  <a:schemeClr val="accent1">
                    <a:lumMod val="75000"/>
                  </a:schemeClr>
                </a:solidFill>
              </a:rPr>
              <a:t>Description of the business: </a:t>
            </a:r>
            <a:r>
              <a:rPr lang="en-US" sz="1800" dirty="0"/>
              <a:t>provides a brief history and summary of the business , and the objectives of the business. and full details about what the business sells or delivers.</a:t>
            </a:r>
          </a:p>
          <a:p>
            <a:pPr>
              <a:buFont typeface="Wingdings" panose="05000000000000000000" pitchFamily="2" charset="2"/>
              <a:buChar char="Ø"/>
            </a:pPr>
            <a:r>
              <a:rPr lang="en-US" sz="2000" b="1" dirty="0">
                <a:solidFill>
                  <a:schemeClr val="accent1">
                    <a:lumMod val="75000"/>
                  </a:schemeClr>
                </a:solidFill>
              </a:rPr>
              <a:t>The market: </a:t>
            </a:r>
            <a:r>
              <a:rPr lang="en-US" sz="1800" dirty="0">
                <a:solidFill>
                  <a:schemeClr val="tx1"/>
                </a:solidFill>
              </a:rPr>
              <a:t>describes the market the business is targeting: </a:t>
            </a:r>
          </a:p>
          <a:p>
            <a:r>
              <a:rPr lang="en-US" sz="1800" dirty="0">
                <a:solidFill>
                  <a:schemeClr val="tx1"/>
                </a:solidFill>
              </a:rPr>
              <a:t>Total market size.</a:t>
            </a:r>
          </a:p>
          <a:p>
            <a:r>
              <a:rPr lang="en-US" sz="1800" dirty="0">
                <a:solidFill>
                  <a:schemeClr val="tx1"/>
                </a:solidFill>
              </a:rPr>
              <a:t>Target market</a:t>
            </a:r>
          </a:p>
          <a:p>
            <a:r>
              <a:rPr lang="en-US" sz="1800" dirty="0">
                <a:solidFill>
                  <a:schemeClr val="tx1"/>
                </a:solidFill>
              </a:rPr>
              <a:t>Analysis of competitors</a:t>
            </a:r>
          </a:p>
          <a:p>
            <a:r>
              <a:rPr lang="en-US" sz="1800" dirty="0">
                <a:solidFill>
                  <a:schemeClr val="tx1"/>
                </a:solidFill>
              </a:rPr>
              <a:t>Predicted changes in the market in the future.</a:t>
            </a:r>
          </a:p>
          <a:p>
            <a:pPr>
              <a:buFont typeface="Wingdings" panose="05000000000000000000" pitchFamily="2" charset="2"/>
              <a:buChar char="Ø"/>
            </a:pPr>
            <a:endParaRPr lang="en-US" sz="1800" dirty="0"/>
          </a:p>
          <a:p>
            <a:pPr marL="0" indent="0" algn="ctr">
              <a:buNone/>
            </a:pPr>
            <a:endParaRPr lang="en-US" sz="1600" dirty="0"/>
          </a:p>
        </p:txBody>
      </p:sp>
    </p:spTree>
    <p:extLst>
      <p:ext uri="{BB962C8B-B14F-4D97-AF65-F5344CB8AC3E}">
        <p14:creationId xmlns:p14="http://schemas.microsoft.com/office/powerpoint/2010/main" val="141557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DFEA-0718-43A6-933F-B767027111C9}"/>
              </a:ext>
            </a:extLst>
          </p:cNvPr>
          <p:cNvSpPr>
            <a:spLocks noGrp="1"/>
          </p:cNvSpPr>
          <p:nvPr>
            <p:ph type="title"/>
          </p:nvPr>
        </p:nvSpPr>
        <p:spPr>
          <a:xfrm>
            <a:off x="1295402" y="1899138"/>
            <a:ext cx="9601196" cy="386861"/>
          </a:xfrm>
        </p:spPr>
        <p:txBody>
          <a:bodyPr>
            <a:normAutofit fontScale="90000"/>
          </a:bodyPr>
          <a:lstStyle/>
          <a:p>
            <a:pPr marL="342900" indent="-342900" algn="l">
              <a:buFont typeface="Wingdings" panose="05000000000000000000" pitchFamily="2" charset="2"/>
              <a:buChar char="Ø"/>
            </a:pPr>
            <a:r>
              <a:rPr lang="en-US" sz="2200" b="1" dirty="0">
                <a:solidFill>
                  <a:schemeClr val="accent1">
                    <a:lumMod val="75000"/>
                  </a:schemeClr>
                </a:solidFill>
              </a:rPr>
              <a:t>Business location and how products will reach customers</a:t>
            </a:r>
            <a:r>
              <a:rPr lang="en-US" sz="2000" b="1" dirty="0">
                <a:solidFill>
                  <a:schemeClr val="accent1">
                    <a:lumMod val="75000"/>
                  </a:schemeClr>
                </a:solidFill>
              </a:rPr>
              <a:t>:</a:t>
            </a:r>
            <a:br>
              <a:rPr lang="en-US" sz="2000" b="1" dirty="0">
                <a:solidFill>
                  <a:schemeClr val="accent1">
                    <a:lumMod val="75000"/>
                  </a:schemeClr>
                </a:solidFill>
              </a:rPr>
            </a:br>
            <a:r>
              <a:rPr lang="en-US" sz="2000" dirty="0">
                <a:solidFill>
                  <a:schemeClr val="tx1"/>
                </a:solidFill>
              </a:rPr>
              <a:t>the physical location if applicable and Internet sales or mail order.</a:t>
            </a:r>
            <a:br>
              <a:rPr lang="en-US" sz="2000" dirty="0">
                <a:solidFill>
                  <a:schemeClr val="tx1"/>
                </a:solidFill>
              </a:rPr>
            </a:br>
            <a:r>
              <a:rPr lang="en-US" sz="2000" dirty="0">
                <a:solidFill>
                  <a:schemeClr val="tx1"/>
                </a:solidFill>
              </a:rPr>
              <a:t>how the firm delivers products and services to customers.</a:t>
            </a:r>
            <a:br>
              <a:rPr lang="en-US" sz="2000" dirty="0">
                <a:solidFill>
                  <a:schemeClr val="tx1"/>
                </a:solidFill>
              </a:rPr>
            </a:br>
            <a:br>
              <a:rPr lang="en-US" sz="2000" dirty="0">
                <a:solidFill>
                  <a:schemeClr val="tx1"/>
                </a:solidFill>
              </a:rPr>
            </a:br>
            <a:endParaRPr lang="en-US" sz="2000" dirty="0">
              <a:solidFill>
                <a:schemeClr val="tx1"/>
              </a:solidFill>
            </a:endParaRPr>
          </a:p>
        </p:txBody>
      </p:sp>
      <p:sp>
        <p:nvSpPr>
          <p:cNvPr id="3" name="Content Placeholder 2">
            <a:extLst>
              <a:ext uri="{FF2B5EF4-FFF2-40B4-BE49-F238E27FC236}">
                <a16:creationId xmlns:a16="http://schemas.microsoft.com/office/drawing/2014/main" id="{FD0BD17D-5772-415A-821B-D57301F7CE3F}"/>
              </a:ext>
            </a:extLst>
          </p:cNvPr>
          <p:cNvSpPr>
            <a:spLocks noGrp="1"/>
          </p:cNvSpPr>
          <p:nvPr>
            <p:ph idx="1"/>
          </p:nvPr>
        </p:nvSpPr>
        <p:spPr>
          <a:xfrm>
            <a:off x="1295401" y="2546251"/>
            <a:ext cx="9601196" cy="3685737"/>
          </a:xfrm>
        </p:spPr>
        <p:txBody>
          <a:bodyPr>
            <a:normAutofit/>
          </a:bodyPr>
          <a:lstStyle/>
          <a:p>
            <a:pPr>
              <a:buFont typeface="Wingdings" panose="05000000000000000000" pitchFamily="2" charset="2"/>
              <a:buChar char="Ø"/>
            </a:pPr>
            <a:r>
              <a:rPr lang="en-US" sz="2000" b="1" dirty="0">
                <a:ln w="3175" cmpd="sng">
                  <a:noFill/>
                </a:ln>
                <a:solidFill>
                  <a:schemeClr val="accent1">
                    <a:lumMod val="75000"/>
                  </a:schemeClr>
                </a:solidFill>
                <a:latin typeface="+mj-lt"/>
                <a:ea typeface="+mj-ea"/>
                <a:cs typeface="+mj-cs"/>
              </a:rPr>
              <a:t>Organization structure and management :</a:t>
            </a:r>
          </a:p>
          <a:p>
            <a:pPr>
              <a:buFont typeface="Arial" panose="020B0604020202020204" pitchFamily="34" charset="0"/>
              <a:buChar char="•"/>
            </a:pPr>
            <a:r>
              <a:rPr lang="en-US" sz="1800" dirty="0">
                <a:ln w="3175" cmpd="sng">
                  <a:noFill/>
                </a:ln>
                <a:solidFill>
                  <a:schemeClr val="tx1"/>
                </a:solidFill>
                <a:latin typeface="+mj-lt"/>
                <a:ea typeface="+mj-ea"/>
                <a:cs typeface="+mj-cs"/>
              </a:rPr>
              <a:t>management and employees details, and the skills required for the employees. </a:t>
            </a:r>
          </a:p>
          <a:p>
            <a:pPr>
              <a:buFont typeface="Wingdings" panose="05000000000000000000" pitchFamily="2" charset="2"/>
              <a:buChar char="Ø"/>
            </a:pPr>
            <a:r>
              <a:rPr lang="en-US" sz="2000" b="1" dirty="0">
                <a:ln w="3175" cmpd="sng">
                  <a:noFill/>
                </a:ln>
                <a:solidFill>
                  <a:schemeClr val="accent1">
                    <a:lumMod val="75000"/>
                  </a:schemeClr>
                </a:solidFill>
                <a:latin typeface="+mj-lt"/>
                <a:ea typeface="+mj-ea"/>
                <a:cs typeface="+mj-cs"/>
              </a:rPr>
              <a:t>Financial information :</a:t>
            </a:r>
          </a:p>
          <a:p>
            <a:pPr>
              <a:buFont typeface="Arial" panose="020B0604020202020204" pitchFamily="34" charset="0"/>
              <a:buChar char="•"/>
            </a:pPr>
            <a:r>
              <a:rPr lang="en-US" sz="1800" dirty="0">
                <a:ln w="3175" cmpd="sng">
                  <a:noFill/>
                </a:ln>
                <a:solidFill>
                  <a:schemeClr val="tx1"/>
                </a:solidFill>
                <a:latin typeface="+mj-lt"/>
                <a:ea typeface="+mj-ea"/>
                <a:cs typeface="+mj-cs"/>
              </a:rPr>
              <a:t>Sources of capital, ex(owner’s capital , bank loans or any other funding's)</a:t>
            </a:r>
          </a:p>
          <a:p>
            <a:pPr>
              <a:buFont typeface="Arial" panose="020B0604020202020204" pitchFamily="34" charset="0"/>
              <a:buChar char="•"/>
            </a:pPr>
            <a:r>
              <a:rPr lang="en-US" sz="1800" dirty="0">
                <a:ln w="3175" cmpd="sng">
                  <a:noFill/>
                </a:ln>
                <a:solidFill>
                  <a:schemeClr val="tx1"/>
                </a:solidFill>
                <a:latin typeface="+mj-lt"/>
                <a:ea typeface="+mj-ea"/>
                <a:cs typeface="+mj-cs"/>
              </a:rPr>
              <a:t> predicted costs-fixed costs and variable costs.</a:t>
            </a:r>
          </a:p>
          <a:p>
            <a:pPr marL="0" indent="0">
              <a:buNone/>
            </a:pPr>
            <a:endParaRPr lang="en-US" sz="2000" b="1" dirty="0">
              <a:ln w="3175" cmpd="sng">
                <a:noFill/>
              </a:ln>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82300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B1CF-61F0-47FA-8388-4DDA99601F18}"/>
              </a:ext>
            </a:extLst>
          </p:cNvPr>
          <p:cNvSpPr>
            <a:spLocks noGrp="1"/>
          </p:cNvSpPr>
          <p:nvPr>
            <p:ph type="title"/>
          </p:nvPr>
        </p:nvSpPr>
        <p:spPr/>
        <p:txBody>
          <a:bodyPr>
            <a:normAutofit fontScale="90000"/>
          </a:bodyPr>
          <a:lstStyle/>
          <a:p>
            <a:r>
              <a:rPr lang="en-US" dirty="0"/>
              <a:t>Why governments support business start-ups</a:t>
            </a:r>
            <a:br>
              <a:rPr lang="en-US" dirty="0"/>
            </a:br>
            <a:r>
              <a:rPr lang="en-US" sz="2000" dirty="0"/>
              <a:t>most governments offers support to entrepreneurs and there are several reasons why this support is given </a:t>
            </a:r>
            <a:endParaRPr lang="en-US" dirty="0"/>
          </a:p>
        </p:txBody>
      </p:sp>
      <p:sp>
        <p:nvSpPr>
          <p:cNvPr id="3" name="Content Placeholder 2">
            <a:extLst>
              <a:ext uri="{FF2B5EF4-FFF2-40B4-BE49-F238E27FC236}">
                <a16:creationId xmlns:a16="http://schemas.microsoft.com/office/drawing/2014/main" id="{C013280B-FEA4-4D8B-8326-CC7FF39E83D2}"/>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solidFill>
                  <a:schemeClr val="accent1">
                    <a:lumMod val="75000"/>
                  </a:schemeClr>
                </a:solidFill>
              </a:rPr>
              <a:t>To reduce unemployment:</a:t>
            </a:r>
            <a:r>
              <a:rPr lang="en-US" sz="2000" dirty="0">
                <a:solidFill>
                  <a:schemeClr val="accent1">
                    <a:lumMod val="75000"/>
                  </a:schemeClr>
                </a:solidFill>
              </a:rPr>
              <a:t> </a:t>
            </a:r>
            <a:r>
              <a:rPr lang="en-US" sz="2000" dirty="0"/>
              <a:t>new business will often create new jobs.</a:t>
            </a:r>
          </a:p>
          <a:p>
            <a:pPr>
              <a:buFont typeface="Wingdings" panose="05000000000000000000" pitchFamily="2" charset="2"/>
              <a:buChar char="Ø"/>
            </a:pPr>
            <a:r>
              <a:rPr lang="en-US" dirty="0">
                <a:solidFill>
                  <a:schemeClr val="accent1">
                    <a:lumMod val="75000"/>
                  </a:schemeClr>
                </a:solidFill>
              </a:rPr>
              <a:t>To increase competitions: </a:t>
            </a:r>
            <a:r>
              <a:rPr lang="en-US" sz="2000" dirty="0"/>
              <a:t>new business give consumers more choice.</a:t>
            </a:r>
          </a:p>
          <a:p>
            <a:pPr>
              <a:buFont typeface="Wingdings" panose="05000000000000000000" pitchFamily="2" charset="2"/>
              <a:buChar char="Ø"/>
            </a:pPr>
            <a:r>
              <a:rPr lang="en-US" dirty="0">
                <a:solidFill>
                  <a:schemeClr val="accent1">
                    <a:lumMod val="75000"/>
                  </a:schemeClr>
                </a:solidFill>
              </a:rPr>
              <a:t>To increase output:</a:t>
            </a:r>
            <a:r>
              <a:rPr lang="en-US" sz="2000" dirty="0">
                <a:solidFill>
                  <a:schemeClr val="accent1">
                    <a:lumMod val="75000"/>
                  </a:schemeClr>
                </a:solidFill>
              </a:rPr>
              <a:t> </a:t>
            </a:r>
            <a:r>
              <a:rPr lang="en-US" sz="2000" dirty="0"/>
              <a:t>new business will increase output of goods and services that will benefit the economy</a:t>
            </a:r>
          </a:p>
          <a:p>
            <a:pPr>
              <a:buFont typeface="Wingdings" panose="05000000000000000000" pitchFamily="2" charset="2"/>
              <a:buChar char="Ø"/>
            </a:pPr>
            <a:r>
              <a:rPr lang="en-US" dirty="0">
                <a:solidFill>
                  <a:schemeClr val="accent1">
                    <a:lumMod val="75000"/>
                  </a:schemeClr>
                </a:solidFill>
              </a:rPr>
              <a:t> To benefit society </a:t>
            </a:r>
            <a:r>
              <a:rPr lang="en-US" sz="2000" dirty="0">
                <a:solidFill>
                  <a:schemeClr val="accent1">
                    <a:lumMod val="75000"/>
                  </a:schemeClr>
                </a:solidFill>
              </a:rPr>
              <a:t>: </a:t>
            </a:r>
            <a:r>
              <a:rPr lang="en-US" sz="2000" dirty="0"/>
              <a:t>by</a:t>
            </a:r>
            <a:r>
              <a:rPr lang="en-US" sz="2000" dirty="0">
                <a:solidFill>
                  <a:schemeClr val="accent1">
                    <a:lumMod val="75000"/>
                  </a:schemeClr>
                </a:solidFill>
              </a:rPr>
              <a:t> </a:t>
            </a:r>
            <a:r>
              <a:rPr lang="en-US" sz="2000" dirty="0"/>
              <a:t>supporting disadvantaged groups in society with new jobs.</a:t>
            </a:r>
          </a:p>
          <a:p>
            <a:pPr marL="0" indent="0">
              <a:buNone/>
            </a:pPr>
            <a:r>
              <a:rPr lang="en-US" sz="2000" b="1" dirty="0"/>
              <a:t>Disadvantaged groups</a:t>
            </a:r>
            <a:r>
              <a:rPr lang="en-US" sz="2000" dirty="0"/>
              <a:t>(groups of people </a:t>
            </a:r>
            <a:r>
              <a:rPr lang="en-US" sz="2100" dirty="0"/>
              <a:t>that experience a higher risk of poverty, discrimination than the general population)</a:t>
            </a:r>
          </a:p>
          <a:p>
            <a:pPr>
              <a:buFont typeface="Wingdings" panose="05000000000000000000" pitchFamily="2" charset="2"/>
              <a:buChar char="Ø"/>
            </a:pPr>
            <a:r>
              <a:rPr lang="en-US" dirty="0">
                <a:solidFill>
                  <a:schemeClr val="accent1">
                    <a:lumMod val="75000"/>
                  </a:schemeClr>
                </a:solidFill>
              </a:rPr>
              <a:t>Can grow further: </a:t>
            </a:r>
            <a:r>
              <a:rPr lang="en-US" sz="2000" dirty="0"/>
              <a:t>by supporting new firms the government may be helping some firms to grow and become important in the future.</a:t>
            </a:r>
          </a:p>
        </p:txBody>
      </p:sp>
    </p:spTree>
    <p:extLst>
      <p:ext uri="{BB962C8B-B14F-4D97-AF65-F5344CB8AC3E}">
        <p14:creationId xmlns:p14="http://schemas.microsoft.com/office/powerpoint/2010/main" val="381377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836E2E-4367-43CF-9BB1-86FCDF99C0F2}"/>
              </a:ext>
            </a:extLst>
          </p:cNvPr>
          <p:cNvSpPr>
            <a:spLocks noGrp="1"/>
          </p:cNvSpPr>
          <p:nvPr>
            <p:ph type="title"/>
          </p:nvPr>
        </p:nvSpPr>
        <p:spPr>
          <a:xfrm>
            <a:off x="1295402" y="982132"/>
            <a:ext cx="9601196" cy="635653"/>
          </a:xfrm>
        </p:spPr>
        <p:txBody>
          <a:bodyPr>
            <a:normAutofit fontScale="90000"/>
          </a:bodyPr>
          <a:lstStyle/>
          <a:p>
            <a:r>
              <a:rPr lang="en-US" dirty="0"/>
              <a:t>How governments supports business start-ups</a:t>
            </a:r>
          </a:p>
        </p:txBody>
      </p:sp>
      <p:graphicFrame>
        <p:nvGraphicFramePr>
          <p:cNvPr id="9" name="Content Placeholder 8">
            <a:extLst>
              <a:ext uri="{FF2B5EF4-FFF2-40B4-BE49-F238E27FC236}">
                <a16:creationId xmlns:a16="http://schemas.microsoft.com/office/drawing/2014/main" id="{F57D1DF7-D210-491A-B9C1-8BFCEC6B2D88}"/>
              </a:ext>
            </a:extLst>
          </p:cNvPr>
          <p:cNvGraphicFramePr>
            <a:graphicFrameLocks noGrp="1"/>
          </p:cNvGraphicFramePr>
          <p:nvPr>
            <p:ph idx="1"/>
            <p:extLst>
              <p:ext uri="{D42A27DB-BD31-4B8C-83A1-F6EECF244321}">
                <p14:modId xmlns:p14="http://schemas.microsoft.com/office/powerpoint/2010/main" val="3862187624"/>
              </p:ext>
            </p:extLst>
          </p:nvPr>
        </p:nvGraphicFramePr>
        <p:xfrm>
          <a:off x="773722" y="1856935"/>
          <a:ext cx="10663312" cy="4417256"/>
        </p:xfrm>
        <a:graphic>
          <a:graphicData uri="http://schemas.openxmlformats.org/drawingml/2006/table">
            <a:tbl>
              <a:tblPr firstRow="1" bandRow="1">
                <a:tableStyleId>{5C22544A-7EE6-4342-B048-85BDC9FD1C3A}</a:tableStyleId>
              </a:tblPr>
              <a:tblGrid>
                <a:gridCol w="5331656">
                  <a:extLst>
                    <a:ext uri="{9D8B030D-6E8A-4147-A177-3AD203B41FA5}">
                      <a16:colId xmlns:a16="http://schemas.microsoft.com/office/drawing/2014/main" val="634788870"/>
                    </a:ext>
                  </a:extLst>
                </a:gridCol>
                <a:gridCol w="5331656">
                  <a:extLst>
                    <a:ext uri="{9D8B030D-6E8A-4147-A177-3AD203B41FA5}">
                      <a16:colId xmlns:a16="http://schemas.microsoft.com/office/drawing/2014/main" val="557285688"/>
                    </a:ext>
                  </a:extLst>
                </a:gridCol>
              </a:tblGrid>
              <a:tr h="7080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Business start-ups need </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Governments often gives support by </a:t>
                      </a:r>
                    </a:p>
                  </a:txBody>
                  <a:tcPr/>
                </a:tc>
                <a:extLst>
                  <a:ext uri="{0D108BD9-81ED-4DB2-BD59-A6C34878D82A}">
                    <a16:rowId xmlns:a16="http://schemas.microsoft.com/office/drawing/2014/main" val="1279446197"/>
                  </a:ext>
                </a:extLst>
              </a:tr>
              <a:tr h="708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Business idea and help</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Organizing training for entrepreneurs that gives advice offered by experienced business people.</a:t>
                      </a:r>
                    </a:p>
                  </a:txBody>
                  <a:tcPr/>
                </a:tc>
                <a:extLst>
                  <a:ext uri="{0D108BD9-81ED-4DB2-BD59-A6C34878D82A}">
                    <a16:rowId xmlns:a16="http://schemas.microsoft.com/office/drawing/2014/main" val="2057372541"/>
                  </a:ext>
                </a:extLst>
              </a:tr>
              <a:tr h="708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Premises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Provides low – cost premises to start-up businesses .</a:t>
                      </a:r>
                    </a:p>
                  </a:txBody>
                  <a:tcPr/>
                </a:tc>
                <a:extLst>
                  <a:ext uri="{0D108BD9-81ED-4DB2-BD59-A6C34878D82A}">
                    <a16:rowId xmlns:a16="http://schemas.microsoft.com/office/drawing/2014/main" val="1489790408"/>
                  </a:ext>
                </a:extLst>
              </a:tr>
              <a:tr h="708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Finance </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Loans for small businesses with low interest rates .</a:t>
                      </a:r>
                    </a:p>
                    <a:p>
                      <a:endParaRPr lang="en-US" sz="1400" dirty="0"/>
                    </a:p>
                  </a:txBody>
                  <a:tcPr/>
                </a:tc>
                <a:extLst>
                  <a:ext uri="{0D108BD9-81ED-4DB2-BD59-A6C34878D82A}">
                    <a16:rowId xmlns:a16="http://schemas.microsoft.com/office/drawing/2014/main" val="3918992313"/>
                  </a:ext>
                </a:extLst>
              </a:tr>
              <a:tr h="708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Labour </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Grants to small businesses to train employees and help increase their productivity.</a:t>
                      </a:r>
                    </a:p>
                    <a:p>
                      <a:endParaRPr lang="en-US" sz="1400" dirty="0"/>
                    </a:p>
                  </a:txBody>
                  <a:tcPr/>
                </a:tc>
                <a:extLst>
                  <a:ext uri="{0D108BD9-81ED-4DB2-BD59-A6C34878D82A}">
                    <a16:rowId xmlns:a16="http://schemas.microsoft.com/office/drawing/2014/main" val="1613644282"/>
                  </a:ext>
                </a:extLst>
              </a:tr>
              <a:tr h="4360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Research</a:t>
                      </a:r>
                      <a:r>
                        <a:rPr lang="en-US" sz="1400" dirty="0"/>
                        <a:t> </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Encouraging universities  to make  their research facilities available to new business entrepreneurs.</a:t>
                      </a:r>
                    </a:p>
                    <a:p>
                      <a:endParaRPr lang="en-US" sz="1400" dirty="0"/>
                    </a:p>
                  </a:txBody>
                  <a:tcPr/>
                </a:tc>
                <a:extLst>
                  <a:ext uri="{0D108BD9-81ED-4DB2-BD59-A6C34878D82A}">
                    <a16:rowId xmlns:a16="http://schemas.microsoft.com/office/drawing/2014/main" val="1934644904"/>
                  </a:ext>
                </a:extLst>
              </a:tr>
            </a:tbl>
          </a:graphicData>
        </a:graphic>
      </p:graphicFrame>
    </p:spTree>
    <p:extLst>
      <p:ext uri="{BB962C8B-B14F-4D97-AF65-F5344CB8AC3E}">
        <p14:creationId xmlns:p14="http://schemas.microsoft.com/office/powerpoint/2010/main" val="331521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2DCE-3933-401C-88CF-D1FC5024850E}"/>
              </a:ext>
            </a:extLst>
          </p:cNvPr>
          <p:cNvSpPr>
            <a:spLocks noGrp="1"/>
          </p:cNvSpPr>
          <p:nvPr>
            <p:ph type="title"/>
          </p:nvPr>
        </p:nvSpPr>
        <p:spPr/>
        <p:txBody>
          <a:bodyPr>
            <a:normAutofit/>
          </a:bodyPr>
          <a:lstStyle/>
          <a:p>
            <a:r>
              <a:rPr lang="en-US" sz="2400" dirty="0"/>
              <a:t>Who do you think would find it useful to compare the size of businesses? And why?</a:t>
            </a:r>
          </a:p>
        </p:txBody>
      </p:sp>
      <p:sp>
        <p:nvSpPr>
          <p:cNvPr id="3" name="Content Placeholder 2">
            <a:extLst>
              <a:ext uri="{FF2B5EF4-FFF2-40B4-BE49-F238E27FC236}">
                <a16:creationId xmlns:a16="http://schemas.microsoft.com/office/drawing/2014/main" id="{7AEBA59B-5A22-4125-9BD4-B154267E1F57}"/>
              </a:ext>
            </a:extLst>
          </p:cNvPr>
          <p:cNvSpPr>
            <a:spLocks noGrp="1"/>
          </p:cNvSpPr>
          <p:nvPr>
            <p:ph idx="1"/>
          </p:nvPr>
        </p:nvSpPr>
        <p:spPr/>
        <p:txBody>
          <a:bodyPr>
            <a:normAutofit fontScale="92500" lnSpcReduction="20000"/>
          </a:bodyPr>
          <a:lstStyle/>
          <a:p>
            <a:pPr marL="457200" indent="-457200" algn="ctr">
              <a:buFont typeface="+mj-lt"/>
              <a:buAutoNum type="arabicPeriod"/>
            </a:pPr>
            <a:r>
              <a:rPr lang="en-US" dirty="0">
                <a:solidFill>
                  <a:schemeClr val="accent1">
                    <a:lumMod val="75000"/>
                  </a:schemeClr>
                </a:solidFill>
              </a:rPr>
              <a:t>Investors</a:t>
            </a:r>
            <a:r>
              <a:rPr lang="en-US" dirty="0"/>
              <a:t> </a:t>
            </a:r>
            <a:r>
              <a:rPr lang="en-US" sz="2200" dirty="0"/>
              <a:t>(</a:t>
            </a:r>
            <a:r>
              <a:rPr lang="en-US" sz="2200" b="1" dirty="0"/>
              <a:t>an individual or an organization that gives money to another person or organization with the expectation of achieving a profit)–</a:t>
            </a:r>
            <a:r>
              <a:rPr lang="en-US" dirty="0"/>
              <a:t>before deciding which business to put their savings into.</a:t>
            </a:r>
          </a:p>
          <a:p>
            <a:pPr marL="457200" indent="-457200" algn="ctr">
              <a:buFont typeface="+mj-lt"/>
              <a:buAutoNum type="arabicPeriod"/>
            </a:pPr>
            <a:r>
              <a:rPr lang="en-US" dirty="0">
                <a:solidFill>
                  <a:schemeClr val="accent1">
                    <a:lumMod val="75000"/>
                  </a:schemeClr>
                </a:solidFill>
              </a:rPr>
              <a:t>Governments</a:t>
            </a:r>
            <a:r>
              <a:rPr lang="en-US" dirty="0"/>
              <a:t> – because there are different tax rates for small and large businesses.</a:t>
            </a:r>
          </a:p>
          <a:p>
            <a:pPr marL="457200" indent="-457200" algn="ctr">
              <a:buFont typeface="+mj-lt"/>
              <a:buAutoNum type="arabicPeriod"/>
            </a:pPr>
            <a:r>
              <a:rPr lang="en-US" dirty="0">
                <a:solidFill>
                  <a:schemeClr val="accent1">
                    <a:lumMod val="75000"/>
                  </a:schemeClr>
                </a:solidFill>
              </a:rPr>
              <a:t>Competitors</a:t>
            </a:r>
            <a:r>
              <a:rPr lang="en-US" sz="2200" b="1" dirty="0"/>
              <a:t>(are other businesses who can offer the same or similar goods and services to your customers.) </a:t>
            </a:r>
            <a:r>
              <a:rPr lang="en-US" dirty="0"/>
              <a:t>– to compare their size and importance with other firms.</a:t>
            </a:r>
          </a:p>
          <a:p>
            <a:pPr marL="457200" indent="-457200" algn="ctr">
              <a:buFont typeface="+mj-lt"/>
              <a:buAutoNum type="arabicPeriod"/>
            </a:pPr>
            <a:r>
              <a:rPr lang="en-US" dirty="0">
                <a:solidFill>
                  <a:schemeClr val="accent1">
                    <a:lumMod val="75000"/>
                  </a:schemeClr>
                </a:solidFill>
              </a:rPr>
              <a:t>Workers</a:t>
            </a:r>
            <a:r>
              <a:rPr lang="en-US" dirty="0"/>
              <a:t>- to know how many people they might be working with.</a:t>
            </a:r>
          </a:p>
          <a:p>
            <a:pPr marL="457200" indent="-457200" algn="ctr">
              <a:buFont typeface="+mj-lt"/>
              <a:buAutoNum type="arabicPeriod"/>
            </a:pPr>
            <a:r>
              <a:rPr lang="en-US" dirty="0">
                <a:solidFill>
                  <a:schemeClr val="accent1">
                    <a:lumMod val="75000"/>
                  </a:schemeClr>
                </a:solidFill>
              </a:rPr>
              <a:t>Banks </a:t>
            </a:r>
            <a:r>
              <a:rPr lang="en-US" dirty="0"/>
              <a:t>–to know how important a loan to the business. </a:t>
            </a:r>
          </a:p>
          <a:p>
            <a:pPr marL="457200" indent="-457200" algn="ctr">
              <a:buFont typeface="+mj-lt"/>
              <a:buAutoNum type="arabicPeriod"/>
            </a:pPr>
            <a:endParaRPr lang="en-US" dirty="0"/>
          </a:p>
          <a:p>
            <a:pPr marL="457200" indent="-457200" algn="ctr">
              <a:buFont typeface="+mj-lt"/>
              <a:buAutoNum type="arabicPeriod"/>
            </a:pPr>
            <a:endParaRPr lang="en-US" dirty="0"/>
          </a:p>
        </p:txBody>
      </p:sp>
      <p:pic>
        <p:nvPicPr>
          <p:cNvPr id="4" name="Picture 3">
            <a:extLst>
              <a:ext uri="{FF2B5EF4-FFF2-40B4-BE49-F238E27FC236}">
                <a16:creationId xmlns:a16="http://schemas.microsoft.com/office/drawing/2014/main" id="{C6B2AB82-6085-477C-8FD8-B6D138BBA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3489" y="1634065"/>
            <a:ext cx="801860" cy="719274"/>
          </a:xfrm>
          <a:prstGeom prst="rect">
            <a:avLst/>
          </a:prstGeom>
        </p:spPr>
      </p:pic>
    </p:spTree>
    <p:extLst>
      <p:ext uri="{BB962C8B-B14F-4D97-AF65-F5344CB8AC3E}">
        <p14:creationId xmlns:p14="http://schemas.microsoft.com/office/powerpoint/2010/main" val="103268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CB70-9109-468B-9E29-A69BBB67F756}"/>
              </a:ext>
            </a:extLst>
          </p:cNvPr>
          <p:cNvSpPr>
            <a:spLocks noGrp="1"/>
          </p:cNvSpPr>
          <p:nvPr>
            <p:ph type="title"/>
          </p:nvPr>
        </p:nvSpPr>
        <p:spPr/>
        <p:txBody>
          <a:bodyPr>
            <a:normAutofit fontScale="90000"/>
          </a:bodyPr>
          <a:lstStyle/>
          <a:p>
            <a:r>
              <a:rPr lang="en-US" dirty="0"/>
              <a:t>Methods of measuring business size and limitations of these methods </a:t>
            </a:r>
          </a:p>
        </p:txBody>
      </p:sp>
      <p:sp>
        <p:nvSpPr>
          <p:cNvPr id="3" name="Content Placeholder 2">
            <a:extLst>
              <a:ext uri="{FF2B5EF4-FFF2-40B4-BE49-F238E27FC236}">
                <a16:creationId xmlns:a16="http://schemas.microsoft.com/office/drawing/2014/main" id="{ACBBC482-592D-4258-B5B8-CDB57FCE6E34}"/>
              </a:ext>
            </a:extLst>
          </p:cNvPr>
          <p:cNvSpPr>
            <a:spLocks noGrp="1"/>
          </p:cNvSpPr>
          <p:nvPr>
            <p:ph idx="1"/>
          </p:nvPr>
        </p:nvSpPr>
        <p:spPr/>
        <p:txBody>
          <a:bodyPr>
            <a:normAutofit/>
          </a:bodyPr>
          <a:lstStyle/>
          <a:p>
            <a:pPr fontAlgn="base"/>
            <a:r>
              <a:rPr lang="en-US" b="1" dirty="0"/>
              <a:t>Number of employees: </a:t>
            </a:r>
            <a:r>
              <a:rPr lang="en-US" sz="2000" dirty="0"/>
              <a:t>larger firms have larger workforce employed.</a:t>
            </a:r>
          </a:p>
          <a:p>
            <a:pPr fontAlgn="base"/>
            <a:r>
              <a:rPr lang="en-US" b="1" dirty="0"/>
              <a:t>Value of output: </a:t>
            </a:r>
            <a:r>
              <a:rPr lang="en-US" sz="2000" dirty="0"/>
              <a:t>larger firms are likely to produce more than smaller ones</a:t>
            </a:r>
          </a:p>
          <a:p>
            <a:pPr fontAlgn="base"/>
            <a:r>
              <a:rPr lang="en-US" b="1" dirty="0"/>
              <a:t>Value of capital employed(is the total value of capital used in the business): </a:t>
            </a:r>
            <a:r>
              <a:rPr lang="en-US" sz="2000" dirty="0"/>
              <a:t>larger businesses are likely to employ much more capital than smaller ones.</a:t>
            </a:r>
          </a:p>
          <a:p>
            <a:pPr fontAlgn="base"/>
            <a:r>
              <a:rPr lang="en-US" b="1" dirty="0"/>
              <a:t>Value of sales (The amount of money businesses earn from selling their goods  and services)</a:t>
            </a:r>
            <a:r>
              <a:rPr lang="en-US" sz="2000" dirty="0"/>
              <a:t> is often used to compare the size of retailing businesses especially retailers selling similar products(Ex.food supermarkets) .</a:t>
            </a:r>
          </a:p>
          <a:p>
            <a:pPr fontAlgn="base"/>
            <a:endParaRPr lang="en-US" dirty="0"/>
          </a:p>
          <a:p>
            <a:endParaRPr lang="en-US" dirty="0"/>
          </a:p>
        </p:txBody>
      </p:sp>
    </p:spTree>
    <p:extLst>
      <p:ext uri="{BB962C8B-B14F-4D97-AF65-F5344CB8AC3E}">
        <p14:creationId xmlns:p14="http://schemas.microsoft.com/office/powerpoint/2010/main" val="303587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948B6-DFE9-4C99-8BD5-F0DE783720F5}"/>
              </a:ext>
            </a:extLst>
          </p:cNvPr>
          <p:cNvSpPr>
            <a:spLocks noGrp="1"/>
          </p:cNvSpPr>
          <p:nvPr>
            <p:ph idx="1"/>
          </p:nvPr>
        </p:nvSpPr>
        <p:spPr>
          <a:xfrm>
            <a:off x="1295401" y="2447778"/>
            <a:ext cx="9601196" cy="3428090"/>
          </a:xfrm>
        </p:spPr>
        <p:txBody>
          <a:bodyPr>
            <a:normAutofit/>
          </a:bodyPr>
          <a:lstStyle/>
          <a:p>
            <a:pPr marL="0" indent="0" algn="ctr">
              <a:buNone/>
            </a:pPr>
            <a:r>
              <a:rPr lang="en-US" dirty="0"/>
              <a:t>However, these methods have their limitations and are not always accurate.</a:t>
            </a:r>
          </a:p>
          <a:p>
            <a:pPr marL="0" indent="0" algn="ctr">
              <a:buNone/>
            </a:pPr>
            <a:r>
              <a:rPr lang="en-US" dirty="0"/>
              <a:t> </a:t>
            </a:r>
            <a:r>
              <a:rPr lang="en-US" dirty="0">
                <a:solidFill>
                  <a:schemeClr val="accent1">
                    <a:lumMod val="75000"/>
                  </a:schemeClr>
                </a:solidFill>
              </a:rPr>
              <a:t>Example: </a:t>
            </a:r>
            <a:r>
              <a:rPr lang="en-US" dirty="0"/>
              <a:t>When using the ‘number of employees’ method to compare business size is not accurate for a capital intensive firm ( one that employs a large amount of equipment) can produce large output by employing very little labour. .</a:t>
            </a:r>
          </a:p>
          <a:p>
            <a:pPr marL="0" indent="0" algn="ctr">
              <a:buNone/>
            </a:pPr>
            <a:r>
              <a:rPr lang="en-US" dirty="0"/>
              <a:t> There is no perfect way of comparing the size of businesses , its quite common to use more than one method to compare the results obtained.</a:t>
            </a:r>
          </a:p>
        </p:txBody>
      </p:sp>
    </p:spTree>
    <p:extLst>
      <p:ext uri="{BB962C8B-B14F-4D97-AF65-F5344CB8AC3E}">
        <p14:creationId xmlns:p14="http://schemas.microsoft.com/office/powerpoint/2010/main" val="3072427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say GOOD LUCK in 50 languages with Europe in a Day! – Europe in a Day">
            <a:extLst>
              <a:ext uri="{FF2B5EF4-FFF2-40B4-BE49-F238E27FC236}">
                <a16:creationId xmlns:a16="http://schemas.microsoft.com/office/drawing/2014/main" id="{69439DB0-69C3-43EC-BDBA-9CE168B388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182" y="618978"/>
            <a:ext cx="10930595" cy="561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5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2AEE5-1CBA-462E-957B-DB6BF5458A11}"/>
              </a:ext>
            </a:extLst>
          </p:cNvPr>
          <p:cNvSpPr>
            <a:spLocks noGrp="1"/>
          </p:cNvSpPr>
          <p:nvPr>
            <p:ph type="title"/>
          </p:nvPr>
        </p:nvSpPr>
        <p:spPr/>
        <p:txBody>
          <a:bodyPr>
            <a:normAutofit fontScale="90000"/>
          </a:bodyPr>
          <a:lstStyle/>
          <a:p>
            <a:br>
              <a:rPr lang="en-US" dirty="0"/>
            </a:br>
            <a:r>
              <a:rPr lang="en-US" sz="6000" b="1" dirty="0"/>
              <a:t>what will you do when you leave university ?</a:t>
            </a:r>
            <a:br>
              <a:rPr lang="en-US" sz="6000" b="1" dirty="0"/>
            </a:br>
            <a:endParaRPr lang="en-US" sz="6000" b="1" dirty="0"/>
          </a:p>
        </p:txBody>
      </p:sp>
      <p:pic>
        <p:nvPicPr>
          <p:cNvPr id="8" name="Picture 7">
            <a:extLst>
              <a:ext uri="{FF2B5EF4-FFF2-40B4-BE49-F238E27FC236}">
                <a16:creationId xmlns:a16="http://schemas.microsoft.com/office/drawing/2014/main" id="{E31B61F9-A3EC-4E32-A988-7F96AB89B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4121" y="4428327"/>
            <a:ext cx="1563757" cy="1362610"/>
          </a:xfrm>
          <a:prstGeom prst="rect">
            <a:avLst/>
          </a:prstGeom>
        </p:spPr>
      </p:pic>
    </p:spTree>
    <p:extLst>
      <p:ext uri="{BB962C8B-B14F-4D97-AF65-F5344CB8AC3E}">
        <p14:creationId xmlns:p14="http://schemas.microsoft.com/office/powerpoint/2010/main" val="134962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12A3-9A57-4A14-84D0-A1297148533F}"/>
              </a:ext>
            </a:extLst>
          </p:cNvPr>
          <p:cNvSpPr>
            <a:spLocks noGrp="1"/>
          </p:cNvSpPr>
          <p:nvPr>
            <p:ph type="title"/>
          </p:nvPr>
        </p:nvSpPr>
        <p:spPr/>
        <p:txBody>
          <a:bodyPr>
            <a:normAutofit/>
          </a:bodyPr>
          <a:lstStyle/>
          <a:p>
            <a:br>
              <a:rPr lang="en-US" sz="4000" b="1" dirty="0"/>
            </a:br>
            <a:r>
              <a:rPr lang="en-US" sz="5300" b="1" dirty="0"/>
              <a:t>Entrepreneurship</a:t>
            </a:r>
            <a:br>
              <a:rPr lang="en-US" sz="4000" b="1" dirty="0"/>
            </a:br>
            <a:r>
              <a:rPr lang="en-US" sz="2700" dirty="0"/>
              <a:t> </a:t>
            </a:r>
            <a:br>
              <a:rPr lang="en-US" b="1" dirty="0"/>
            </a:br>
            <a:endParaRPr lang="en-US" sz="2700" dirty="0"/>
          </a:p>
        </p:txBody>
      </p:sp>
      <p:sp>
        <p:nvSpPr>
          <p:cNvPr id="3" name="Content Placeholder 2">
            <a:extLst>
              <a:ext uri="{FF2B5EF4-FFF2-40B4-BE49-F238E27FC236}">
                <a16:creationId xmlns:a16="http://schemas.microsoft.com/office/drawing/2014/main" id="{A9E0CA2E-E2D6-4670-AB5E-99566F72C97F}"/>
              </a:ext>
            </a:extLst>
          </p:cNvPr>
          <p:cNvSpPr>
            <a:spLocks noGrp="1"/>
          </p:cNvSpPr>
          <p:nvPr>
            <p:ph type="body" idx="1"/>
          </p:nvPr>
        </p:nvSpPr>
        <p:spPr/>
        <p:txBody>
          <a:bodyPr>
            <a:noAutofit/>
          </a:bodyPr>
          <a:lstStyle/>
          <a:p>
            <a:pPr marL="0" indent="0">
              <a:buNone/>
            </a:pPr>
            <a:r>
              <a:rPr lang="en-US" sz="2800" b="1" dirty="0"/>
              <a:t>An entrepreneur is a person who organizes, operates and takes the risk for a new business venture</a:t>
            </a:r>
            <a:endParaRPr lang="en-US" sz="2800" dirty="0">
              <a:solidFill>
                <a:srgbClr val="FF0000"/>
              </a:solidFill>
            </a:endParaRPr>
          </a:p>
        </p:txBody>
      </p:sp>
    </p:spTree>
    <p:extLst>
      <p:ext uri="{BB962C8B-B14F-4D97-AF65-F5344CB8AC3E}">
        <p14:creationId xmlns:p14="http://schemas.microsoft.com/office/powerpoint/2010/main" val="380966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E4700-C897-4577-B8D2-2A699B4346CA}"/>
              </a:ext>
            </a:extLst>
          </p:cNvPr>
          <p:cNvSpPr>
            <a:spLocks noGrp="1"/>
          </p:cNvSpPr>
          <p:nvPr>
            <p:ph type="title"/>
          </p:nvPr>
        </p:nvSpPr>
        <p:spPr>
          <a:xfrm>
            <a:off x="1297778" y="604911"/>
            <a:ext cx="9601196" cy="1651977"/>
          </a:xfrm>
        </p:spPr>
        <p:txBody>
          <a:bodyPr>
            <a:normAutofit fontScale="90000"/>
          </a:bodyPr>
          <a:lstStyle/>
          <a:p>
            <a:br>
              <a:rPr lang="en-US" sz="3600" dirty="0">
                <a:solidFill>
                  <a:schemeClr val="tx1"/>
                </a:solidFill>
              </a:rPr>
            </a:br>
            <a:r>
              <a:rPr lang="en-US" sz="3600" dirty="0">
                <a:solidFill>
                  <a:schemeClr val="tx1"/>
                </a:solidFill>
              </a:rPr>
              <a:t>What are the benefits – and possible disadvantages of starting up your own business (being an entrepreneur)?</a:t>
            </a:r>
            <a:br>
              <a:rPr lang="en-US" dirty="0">
                <a:solidFill>
                  <a:srgbClr val="FF0000"/>
                </a:solidFill>
              </a:rPr>
            </a:br>
            <a:endParaRPr lang="en-US" dirty="0"/>
          </a:p>
        </p:txBody>
      </p:sp>
      <p:sp>
        <p:nvSpPr>
          <p:cNvPr id="5" name="Text Placeholder 4">
            <a:extLst>
              <a:ext uri="{FF2B5EF4-FFF2-40B4-BE49-F238E27FC236}">
                <a16:creationId xmlns:a16="http://schemas.microsoft.com/office/drawing/2014/main" id="{66A7DF4D-5E70-4E7E-9C90-141F5331E03A}"/>
              </a:ext>
            </a:extLst>
          </p:cNvPr>
          <p:cNvSpPr>
            <a:spLocks noGrp="1"/>
          </p:cNvSpPr>
          <p:nvPr>
            <p:ph type="body" idx="1"/>
          </p:nvPr>
        </p:nvSpPr>
        <p:spPr/>
        <p:txBody>
          <a:bodyPr/>
          <a:lstStyle/>
          <a:p>
            <a:pPr algn="ctr"/>
            <a:r>
              <a:rPr lang="en-US" sz="3200" dirty="0">
                <a:solidFill>
                  <a:schemeClr val="accent1">
                    <a:lumMod val="75000"/>
                  </a:schemeClr>
                </a:solidFill>
              </a:rPr>
              <a:t>Benefits</a:t>
            </a:r>
          </a:p>
        </p:txBody>
      </p:sp>
      <p:sp>
        <p:nvSpPr>
          <p:cNvPr id="6" name="Content Placeholder 5">
            <a:extLst>
              <a:ext uri="{FF2B5EF4-FFF2-40B4-BE49-F238E27FC236}">
                <a16:creationId xmlns:a16="http://schemas.microsoft.com/office/drawing/2014/main" id="{461797FA-0C78-43D7-B237-43C545557E87}"/>
              </a:ext>
            </a:extLst>
          </p:cNvPr>
          <p:cNvSpPr>
            <a:spLocks noGrp="1"/>
          </p:cNvSpPr>
          <p:nvPr>
            <p:ph sz="half" idx="2"/>
          </p:nvPr>
        </p:nvSpPr>
        <p:spPr/>
        <p:txBody>
          <a:bodyPr>
            <a:normAutofit fontScale="62500" lnSpcReduction="20000"/>
          </a:bodyPr>
          <a:lstStyle/>
          <a:p>
            <a:pPr fontAlgn="t"/>
            <a:r>
              <a:rPr lang="en-US" dirty="0">
                <a:solidFill>
                  <a:schemeClr val="tx1"/>
                </a:solidFill>
              </a:rPr>
              <a:t>Independence-able to choose how to use time and money</a:t>
            </a:r>
          </a:p>
          <a:p>
            <a:pPr fontAlgn="t"/>
            <a:r>
              <a:rPr lang="en-US" dirty="0">
                <a:solidFill>
                  <a:schemeClr val="tx1"/>
                </a:solidFill>
              </a:rPr>
              <a:t>Able to put new ideas into practice </a:t>
            </a:r>
          </a:p>
          <a:p>
            <a:pPr fontAlgn="t"/>
            <a:r>
              <a:rPr lang="en-US" dirty="0">
                <a:solidFill>
                  <a:schemeClr val="tx1"/>
                </a:solidFill>
              </a:rPr>
              <a:t>May become famous and successful if the business grows </a:t>
            </a:r>
          </a:p>
          <a:p>
            <a:pPr fontAlgn="t"/>
            <a:r>
              <a:rPr lang="en-US" dirty="0">
                <a:solidFill>
                  <a:schemeClr val="tx1"/>
                </a:solidFill>
              </a:rPr>
              <a:t>May be profitable and income might be higher than working for someone else</a:t>
            </a:r>
          </a:p>
          <a:p>
            <a:pPr fontAlgn="t"/>
            <a:r>
              <a:rPr lang="en-US" dirty="0">
                <a:solidFill>
                  <a:schemeClr val="tx1"/>
                </a:solidFill>
              </a:rPr>
              <a:t>Able to make use of personal interests and skills</a:t>
            </a:r>
          </a:p>
          <a:p>
            <a:endParaRPr lang="en-US" dirty="0"/>
          </a:p>
        </p:txBody>
      </p:sp>
      <p:sp>
        <p:nvSpPr>
          <p:cNvPr id="7" name="Text Placeholder 6">
            <a:extLst>
              <a:ext uri="{FF2B5EF4-FFF2-40B4-BE49-F238E27FC236}">
                <a16:creationId xmlns:a16="http://schemas.microsoft.com/office/drawing/2014/main" id="{EC39FD58-D748-4DA0-9324-422C69DDB8B8}"/>
              </a:ext>
            </a:extLst>
          </p:cNvPr>
          <p:cNvSpPr>
            <a:spLocks noGrp="1"/>
          </p:cNvSpPr>
          <p:nvPr>
            <p:ph type="body" sz="quarter" idx="3"/>
          </p:nvPr>
        </p:nvSpPr>
        <p:spPr/>
        <p:txBody>
          <a:bodyPr/>
          <a:lstStyle/>
          <a:p>
            <a:pPr algn="ctr"/>
            <a:r>
              <a:rPr lang="en-US" sz="3200" dirty="0">
                <a:solidFill>
                  <a:schemeClr val="accent1">
                    <a:lumMod val="75000"/>
                  </a:schemeClr>
                </a:solidFill>
              </a:rPr>
              <a:t>Disadvantages</a:t>
            </a:r>
          </a:p>
        </p:txBody>
      </p:sp>
      <p:sp>
        <p:nvSpPr>
          <p:cNvPr id="8" name="Content Placeholder 7">
            <a:extLst>
              <a:ext uri="{FF2B5EF4-FFF2-40B4-BE49-F238E27FC236}">
                <a16:creationId xmlns:a16="http://schemas.microsoft.com/office/drawing/2014/main" id="{C695EE8F-DA07-488E-BA4C-6B4430C1029A}"/>
              </a:ext>
            </a:extLst>
          </p:cNvPr>
          <p:cNvSpPr>
            <a:spLocks noGrp="1"/>
          </p:cNvSpPr>
          <p:nvPr>
            <p:ph sz="quarter" idx="4"/>
          </p:nvPr>
        </p:nvSpPr>
        <p:spPr/>
        <p:txBody>
          <a:bodyPr>
            <a:normAutofit fontScale="62500" lnSpcReduction="20000"/>
          </a:bodyPr>
          <a:lstStyle/>
          <a:p>
            <a:pPr fontAlgn="t"/>
            <a:r>
              <a:rPr lang="en-US" dirty="0"/>
              <a:t>Risk</a:t>
            </a:r>
            <a:r>
              <a:rPr lang="en-US" b="1" dirty="0"/>
              <a:t>- </a:t>
            </a:r>
            <a:r>
              <a:rPr lang="en-US" dirty="0"/>
              <a:t>many new businesses fail, especially if there is poor planning</a:t>
            </a:r>
          </a:p>
          <a:p>
            <a:pPr fontAlgn="t"/>
            <a:r>
              <a:rPr lang="en-US" dirty="0"/>
              <a:t>Capital –entrepreneurs have to put their own money into the business and possibly ,find other sources of capital </a:t>
            </a:r>
          </a:p>
          <a:p>
            <a:pPr fontAlgn="t"/>
            <a:r>
              <a:rPr lang="en-US" dirty="0"/>
              <a:t>Lack of knowledge and experience in starting up a business.</a:t>
            </a:r>
          </a:p>
          <a:p>
            <a:pPr fontAlgn="t"/>
            <a:r>
              <a:rPr lang="en-US" dirty="0">
                <a:solidFill>
                  <a:schemeClr val="accent1">
                    <a:lumMod val="75000"/>
                  </a:schemeClr>
                </a:solidFill>
              </a:rPr>
              <a:t>Opportunity cost(Is the next best alternative given up by choosing another item )-</a:t>
            </a:r>
            <a:r>
              <a:rPr lang="en-US" dirty="0"/>
              <a:t>lost income from not being an employee of another business .</a:t>
            </a:r>
          </a:p>
          <a:p>
            <a:pPr marL="0" indent="0" fontAlgn="t">
              <a:buNone/>
            </a:pPr>
            <a:r>
              <a:rPr lang="en-US" dirty="0"/>
              <a:t>.</a:t>
            </a:r>
          </a:p>
        </p:txBody>
      </p:sp>
    </p:spTree>
    <p:extLst>
      <p:ext uri="{BB962C8B-B14F-4D97-AF65-F5344CB8AC3E}">
        <p14:creationId xmlns:p14="http://schemas.microsoft.com/office/powerpoint/2010/main" val="278608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B7D3-836D-4DB3-AD17-99EEB761EA1A}"/>
              </a:ext>
            </a:extLst>
          </p:cNvPr>
          <p:cNvSpPr>
            <a:spLocks noGrp="1"/>
          </p:cNvSpPr>
          <p:nvPr>
            <p:ph type="title"/>
          </p:nvPr>
        </p:nvSpPr>
        <p:spPr>
          <a:xfrm>
            <a:off x="1215034" y="982134"/>
            <a:ext cx="9592732" cy="2954868"/>
          </a:xfrm>
        </p:spPr>
        <p:txBody>
          <a:bodyPr/>
          <a:lstStyle/>
          <a:p>
            <a:r>
              <a:rPr lang="en-US" dirty="0"/>
              <a:t>For many successful entrepreneurs starting up their own business has led to great wealth and fame. How many of these business leaders have you heard of??that started out as entrepreneurs with their own business ideas </a:t>
            </a:r>
          </a:p>
        </p:txBody>
      </p:sp>
      <p:sp>
        <p:nvSpPr>
          <p:cNvPr id="3" name="Text Placeholder 2">
            <a:extLst>
              <a:ext uri="{FF2B5EF4-FFF2-40B4-BE49-F238E27FC236}">
                <a16:creationId xmlns:a16="http://schemas.microsoft.com/office/drawing/2014/main" id="{E11B5374-E609-4275-A065-E4267E1C57A5}"/>
              </a:ext>
            </a:extLst>
          </p:cNvPr>
          <p:cNvSpPr>
            <a:spLocks noGrp="1"/>
          </p:cNvSpPr>
          <p:nvPr>
            <p:ph type="body" idx="1"/>
          </p:nvPr>
        </p:nvSpPr>
        <p:spPr/>
        <p:txBody>
          <a:bodyPr/>
          <a:lstStyle/>
          <a:p>
            <a:pPr algn="l"/>
            <a:endParaRPr lang="en-US" dirty="0"/>
          </a:p>
        </p:txBody>
      </p:sp>
      <p:pic>
        <p:nvPicPr>
          <p:cNvPr id="4" name="Picture 3">
            <a:extLst>
              <a:ext uri="{FF2B5EF4-FFF2-40B4-BE49-F238E27FC236}">
                <a16:creationId xmlns:a16="http://schemas.microsoft.com/office/drawing/2014/main" id="{60467B9A-0DEA-497A-9992-C111C3D67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121" y="4428327"/>
            <a:ext cx="1563757" cy="1362610"/>
          </a:xfrm>
          <a:prstGeom prst="rect">
            <a:avLst/>
          </a:prstGeom>
        </p:spPr>
      </p:pic>
    </p:spTree>
    <p:extLst>
      <p:ext uri="{BB962C8B-B14F-4D97-AF65-F5344CB8AC3E}">
        <p14:creationId xmlns:p14="http://schemas.microsoft.com/office/powerpoint/2010/main" val="379914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5086F6-E9A2-4F61-B200-9D29B6A9307B}"/>
              </a:ext>
            </a:extLst>
          </p:cNvPr>
          <p:cNvSpPr>
            <a:spLocks noGrp="1"/>
          </p:cNvSpPr>
          <p:nvPr>
            <p:ph type="body" idx="1"/>
          </p:nvPr>
        </p:nvSpPr>
        <p:spPr/>
        <p:txBody>
          <a:bodyPr/>
          <a:lstStyle/>
          <a:p>
            <a:r>
              <a:rPr lang="en-US" dirty="0"/>
              <a:t>Probably not – some people don’t have the characteristics of successful entrepreneurs. </a:t>
            </a:r>
          </a:p>
          <a:p>
            <a:r>
              <a:rPr lang="en-US" dirty="0"/>
              <a:t>As they do not like risk or working independently – they might prefer to be an employee of a large business instead.</a:t>
            </a:r>
          </a:p>
        </p:txBody>
      </p:sp>
      <p:sp>
        <p:nvSpPr>
          <p:cNvPr id="4" name="Title 3">
            <a:extLst>
              <a:ext uri="{FF2B5EF4-FFF2-40B4-BE49-F238E27FC236}">
                <a16:creationId xmlns:a16="http://schemas.microsoft.com/office/drawing/2014/main" id="{75EA6877-9320-4508-90DC-E654903C272D}"/>
              </a:ext>
            </a:extLst>
          </p:cNvPr>
          <p:cNvSpPr>
            <a:spLocks noGrp="1"/>
          </p:cNvSpPr>
          <p:nvPr>
            <p:ph type="title"/>
          </p:nvPr>
        </p:nvSpPr>
        <p:spPr>
          <a:xfrm>
            <a:off x="1303338" y="982663"/>
            <a:ext cx="9593262" cy="2954337"/>
          </a:xfrm>
          <a:prstGeom prst="rect">
            <a:avLst/>
          </a:prstGeom>
        </p:spPr>
        <p:txBody>
          <a:bodyPr wrap="square">
            <a:spAutoFit/>
          </a:bodyPr>
          <a:lstStyle/>
          <a:p>
            <a:pPr algn="ctr"/>
            <a:r>
              <a:rPr lang="en-US" sz="3600" dirty="0"/>
              <a:t>Would everyone make a good entrepreneur?</a:t>
            </a:r>
          </a:p>
        </p:txBody>
      </p:sp>
    </p:spTree>
    <p:extLst>
      <p:ext uri="{BB962C8B-B14F-4D97-AF65-F5344CB8AC3E}">
        <p14:creationId xmlns:p14="http://schemas.microsoft.com/office/powerpoint/2010/main" val="144961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3F894-C151-4E18-AD62-8EBEB2A9E660}"/>
              </a:ext>
            </a:extLst>
          </p:cNvPr>
          <p:cNvSpPr>
            <a:spLocks noGrp="1"/>
          </p:cNvSpPr>
          <p:nvPr>
            <p:ph type="title"/>
          </p:nvPr>
        </p:nvSpPr>
        <p:spPr>
          <a:xfrm>
            <a:off x="1295402" y="1463040"/>
            <a:ext cx="9601196" cy="4794885"/>
          </a:xfrm>
        </p:spPr>
        <p:txBody>
          <a:bodyPr>
            <a:normAutofit/>
          </a:bodyPr>
          <a:lstStyle/>
          <a:p>
            <a:br>
              <a:rPr lang="en-US" dirty="0"/>
            </a:br>
            <a:r>
              <a:rPr lang="en-US" sz="4900" dirty="0"/>
              <a:t>Characteristics of Successful Entrepreneurs </a:t>
            </a:r>
            <a:br>
              <a:rPr lang="en-US" dirty="0"/>
            </a:br>
            <a:br>
              <a:rPr lang="en-US" dirty="0"/>
            </a:br>
            <a:endParaRPr lang="en-US" dirty="0"/>
          </a:p>
        </p:txBody>
      </p:sp>
    </p:spTree>
    <p:extLst>
      <p:ext uri="{BB962C8B-B14F-4D97-AF65-F5344CB8AC3E}">
        <p14:creationId xmlns:p14="http://schemas.microsoft.com/office/powerpoint/2010/main" val="109745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9E835B68-9DC2-4D13-ACEC-3EA71AC6AB03}"/>
              </a:ext>
            </a:extLst>
          </p:cNvPr>
          <p:cNvGraphicFramePr>
            <a:graphicFrameLocks/>
          </p:cNvGraphicFramePr>
          <p:nvPr>
            <p:extLst>
              <p:ext uri="{D42A27DB-BD31-4B8C-83A1-F6EECF244321}">
                <p14:modId xmlns:p14="http://schemas.microsoft.com/office/powerpoint/2010/main" val="310228988"/>
              </p:ext>
            </p:extLst>
          </p:nvPr>
        </p:nvGraphicFramePr>
        <p:xfrm>
          <a:off x="759655" y="633046"/>
          <a:ext cx="10677379" cy="5584875"/>
        </p:xfrm>
        <a:graphic>
          <a:graphicData uri="http://schemas.openxmlformats.org/drawingml/2006/table">
            <a:tbl>
              <a:tblPr firstRow="1" bandRow="1">
                <a:tableStyleId>{5C22544A-7EE6-4342-B048-85BDC9FD1C3A}</a:tableStyleId>
              </a:tblPr>
              <a:tblGrid>
                <a:gridCol w="5317831">
                  <a:extLst>
                    <a:ext uri="{9D8B030D-6E8A-4147-A177-3AD203B41FA5}">
                      <a16:colId xmlns:a16="http://schemas.microsoft.com/office/drawing/2014/main" val="3291911592"/>
                    </a:ext>
                  </a:extLst>
                </a:gridCol>
                <a:gridCol w="5359548">
                  <a:extLst>
                    <a:ext uri="{9D8B030D-6E8A-4147-A177-3AD203B41FA5}">
                      <a16:colId xmlns:a16="http://schemas.microsoft.com/office/drawing/2014/main" val="2875424680"/>
                    </a:ext>
                  </a:extLst>
                </a:gridCol>
              </a:tblGrid>
              <a:tr h="7415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Characteristics of successful entrepreneurs</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Reasons why important </a:t>
                      </a:r>
                    </a:p>
                  </a:txBody>
                  <a:tcPr/>
                </a:tc>
                <a:extLst>
                  <a:ext uri="{0D108BD9-81ED-4DB2-BD59-A6C34878D82A}">
                    <a16:rowId xmlns:a16="http://schemas.microsoft.com/office/drawing/2014/main" val="72337966"/>
                  </a:ext>
                </a:extLst>
              </a:tr>
              <a:tr h="3884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Hard working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Long working hours and short holidays </a:t>
                      </a:r>
                    </a:p>
                  </a:txBody>
                  <a:tcPr/>
                </a:tc>
                <a:extLst>
                  <a:ext uri="{0D108BD9-81ED-4DB2-BD59-A6C34878D82A}">
                    <a16:rowId xmlns:a16="http://schemas.microsoft.com/office/drawing/2014/main" val="264323678"/>
                  </a:ext>
                </a:extLst>
              </a:tr>
              <a:tr h="670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Risk taker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Making decisions to produce goods and services that people might buy is potentially risky.</a:t>
                      </a:r>
                    </a:p>
                  </a:txBody>
                  <a:tcPr/>
                </a:tc>
                <a:extLst>
                  <a:ext uri="{0D108BD9-81ED-4DB2-BD59-A6C34878D82A}">
                    <a16:rowId xmlns:a16="http://schemas.microsoft.com/office/drawing/2014/main" val="4288800182"/>
                  </a:ext>
                </a:extLst>
              </a:tr>
              <a:tr h="670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Creative</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A new business needs new ideas about products and  different ways to attract customers</a:t>
                      </a:r>
                      <a:r>
                        <a:rPr lang="en-US" sz="1600" dirty="0"/>
                        <a:t>.</a:t>
                      </a:r>
                    </a:p>
                  </a:txBody>
                  <a:tcPr/>
                </a:tc>
                <a:extLst>
                  <a:ext uri="{0D108BD9-81ED-4DB2-BD59-A6C34878D82A}">
                    <a16:rowId xmlns:a16="http://schemas.microsoft.com/office/drawing/2014/main" val="2676022274"/>
                  </a:ext>
                </a:extLst>
              </a:tr>
              <a:tr h="670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Optimistic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Looking forward to a better future and Not to think of failure.</a:t>
                      </a:r>
                    </a:p>
                  </a:txBody>
                  <a:tcPr/>
                </a:tc>
                <a:extLst>
                  <a:ext uri="{0D108BD9-81ED-4DB2-BD59-A6C34878D82A}">
                    <a16:rowId xmlns:a16="http://schemas.microsoft.com/office/drawing/2014/main" val="3242752211"/>
                  </a:ext>
                </a:extLst>
              </a:tr>
              <a:tr h="670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Self-confident </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Self-confident is necessary to convince people, banks of your skills and that your business is going to be successful.</a:t>
                      </a:r>
                    </a:p>
                  </a:txBody>
                  <a:tcPr/>
                </a:tc>
                <a:extLst>
                  <a:ext uri="{0D108BD9-81ED-4DB2-BD59-A6C34878D82A}">
                    <a16:rowId xmlns:a16="http://schemas.microsoft.com/office/drawing/2014/main" val="3170154387"/>
                  </a:ext>
                </a:extLst>
              </a:tr>
              <a:tr h="4296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Innovative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Being able to put new ideas in practice in interesting ways.</a:t>
                      </a:r>
                    </a:p>
                  </a:txBody>
                  <a:tcPr/>
                </a:tc>
                <a:extLst>
                  <a:ext uri="{0D108BD9-81ED-4DB2-BD59-A6C34878D82A}">
                    <a16:rowId xmlns:a16="http://schemas.microsoft.com/office/drawing/2014/main" val="387798633"/>
                  </a:ext>
                </a:extLst>
              </a:tr>
              <a:tr h="670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Independent </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Entrepreneurs will often have to work by their own before they can afford to employ others.</a:t>
                      </a:r>
                    </a:p>
                  </a:txBody>
                  <a:tcPr/>
                </a:tc>
                <a:extLst>
                  <a:ext uri="{0D108BD9-81ED-4DB2-BD59-A6C34878D82A}">
                    <a16:rowId xmlns:a16="http://schemas.microsoft.com/office/drawing/2014/main" val="391348097"/>
                  </a:ext>
                </a:extLst>
              </a:tr>
              <a:tr h="670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Effective communicator </a:t>
                      </a:r>
                    </a:p>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Talking clearly and confidently to banks ,customers &amp; government agencies will raise the new business profile. </a:t>
                      </a:r>
                    </a:p>
                  </a:txBody>
                  <a:tcPr/>
                </a:tc>
                <a:extLst>
                  <a:ext uri="{0D108BD9-81ED-4DB2-BD59-A6C34878D82A}">
                    <a16:rowId xmlns:a16="http://schemas.microsoft.com/office/drawing/2014/main" val="579289400"/>
                  </a:ext>
                </a:extLst>
              </a:tr>
            </a:tbl>
          </a:graphicData>
        </a:graphic>
      </p:graphicFrame>
    </p:spTree>
    <p:extLst>
      <p:ext uri="{BB962C8B-B14F-4D97-AF65-F5344CB8AC3E}">
        <p14:creationId xmlns:p14="http://schemas.microsoft.com/office/powerpoint/2010/main" val="71252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D44594-D1E6-4423-B29B-F23E9C5FFA64}"/>
              </a:ext>
            </a:extLst>
          </p:cNvPr>
          <p:cNvSpPr>
            <a:spLocks noGrp="1"/>
          </p:cNvSpPr>
          <p:nvPr>
            <p:ph type="title"/>
          </p:nvPr>
        </p:nvSpPr>
        <p:spPr/>
        <p:txBody>
          <a:bodyPr>
            <a:normAutofit/>
          </a:bodyPr>
          <a:lstStyle/>
          <a:p>
            <a:r>
              <a:rPr lang="en-US" sz="3600" dirty="0"/>
              <a:t>Definitions to Learn </a:t>
            </a:r>
          </a:p>
        </p:txBody>
      </p:sp>
      <p:sp>
        <p:nvSpPr>
          <p:cNvPr id="4" name="Content Placeholder 3">
            <a:extLst>
              <a:ext uri="{FF2B5EF4-FFF2-40B4-BE49-F238E27FC236}">
                <a16:creationId xmlns:a16="http://schemas.microsoft.com/office/drawing/2014/main" id="{2A3ED877-B203-47DC-90F9-DA0C0F7329D1}"/>
              </a:ext>
            </a:extLst>
          </p:cNvPr>
          <p:cNvSpPr>
            <a:spLocks noGrp="1"/>
          </p:cNvSpPr>
          <p:nvPr>
            <p:ph idx="1"/>
          </p:nvPr>
        </p:nvSpPr>
        <p:spPr>
          <a:xfrm>
            <a:off x="1295401" y="2556931"/>
            <a:ext cx="9601196" cy="3632853"/>
          </a:xfrm>
        </p:spPr>
        <p:txBody>
          <a:bodyPr>
            <a:normAutofit/>
          </a:bodyPr>
          <a:lstStyle/>
          <a:p>
            <a:r>
              <a:rPr lang="en-US" b="1" dirty="0">
                <a:solidFill>
                  <a:schemeClr val="accent1">
                    <a:lumMod val="50000"/>
                  </a:schemeClr>
                </a:solidFill>
              </a:rPr>
              <a:t>Loan: </a:t>
            </a:r>
            <a:r>
              <a:rPr lang="en-US" dirty="0"/>
              <a:t>is defined as to give someone money that will be repaid with interest or an object that will be returned. </a:t>
            </a:r>
          </a:p>
          <a:p>
            <a:r>
              <a:rPr lang="en-US" b="1" dirty="0">
                <a:solidFill>
                  <a:schemeClr val="accent1">
                    <a:lumMod val="50000"/>
                  </a:schemeClr>
                </a:solidFill>
              </a:rPr>
              <a:t>Grant: </a:t>
            </a:r>
            <a:r>
              <a:rPr lang="en-US" dirty="0"/>
              <a:t>is an amount of money that a government or other institution gives to an individual or an organization for a particular purpose such as education or business improvements.</a:t>
            </a:r>
          </a:p>
          <a:p>
            <a:r>
              <a:rPr lang="en-US" b="1" dirty="0">
                <a:solidFill>
                  <a:schemeClr val="accent1">
                    <a:lumMod val="50000"/>
                  </a:schemeClr>
                </a:solidFill>
              </a:rPr>
              <a:t>Interest rate: </a:t>
            </a:r>
            <a:r>
              <a:rPr lang="en-US" dirty="0"/>
              <a:t>is the amount you are charged for borrowing money, shown as a percentage of the total amount of the loan.</a:t>
            </a:r>
          </a:p>
          <a:p>
            <a:pPr marL="0" indent="0" algn="ctr">
              <a:buNone/>
            </a:pPr>
            <a:r>
              <a:rPr lang="en-US" b="1" dirty="0">
                <a:solidFill>
                  <a:schemeClr val="accent1">
                    <a:lumMod val="50000"/>
                  </a:schemeClr>
                </a:solidFill>
              </a:rPr>
              <a:t>Grants unlike loans that generally do not have to be repaid.</a:t>
            </a:r>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908939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1197</TotalTime>
  <Words>1298</Words>
  <Application>Microsoft Office PowerPoint</Application>
  <PresentationFormat>Widescreen</PresentationFormat>
  <Paragraphs>114</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Garamond</vt:lpstr>
      <vt:lpstr>Wingdings</vt:lpstr>
      <vt:lpstr>Organic</vt:lpstr>
      <vt:lpstr>Enterprise,business growth and size </vt:lpstr>
      <vt:lpstr> what will you do when you leave university ? </vt:lpstr>
      <vt:lpstr> Entrepreneurship   </vt:lpstr>
      <vt:lpstr> What are the benefits – and possible disadvantages of starting up your own business (being an entrepreneur)? </vt:lpstr>
      <vt:lpstr>For many successful entrepreneurs starting up their own business has led to great wealth and fame. How many of these business leaders have you heard of??that started out as entrepreneurs with their own business ideas </vt:lpstr>
      <vt:lpstr>Would everyone make a good entrepreneur?</vt:lpstr>
      <vt:lpstr> Characteristics of Successful Entrepreneurs   </vt:lpstr>
      <vt:lpstr>PowerPoint Presentation</vt:lpstr>
      <vt:lpstr>Definitions to Learn </vt:lpstr>
      <vt:lpstr>Business plan</vt:lpstr>
      <vt:lpstr>Contents of a business plan </vt:lpstr>
      <vt:lpstr>Business location and how products will reach customers: the physical location if applicable and Internet sales or mail order. how the firm delivers products and services to customers.  </vt:lpstr>
      <vt:lpstr>Why governments support business start-ups most governments offers support to entrepreneurs and there are several reasons why this support is given </vt:lpstr>
      <vt:lpstr>How governments supports business start-ups</vt:lpstr>
      <vt:lpstr>Who do you think would find it useful to compare the size of businesses? And why?</vt:lpstr>
      <vt:lpstr>Methods of measuring business size and limitations of these methods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Enterprise,business growth and size</dc:title>
  <dc:creator>Yasmin Qaddoumi</dc:creator>
  <cp:lastModifiedBy>Yasmin Qaddoumi</cp:lastModifiedBy>
  <cp:revision>52</cp:revision>
  <dcterms:created xsi:type="dcterms:W3CDTF">2022-01-30T21:21:20Z</dcterms:created>
  <dcterms:modified xsi:type="dcterms:W3CDTF">2023-01-19T14:05:58Z</dcterms:modified>
</cp:coreProperties>
</file>