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6" r:id="rId3"/>
    <p:sldId id="257" r:id="rId4"/>
    <p:sldId id="258" r:id="rId5"/>
    <p:sldId id="259" r:id="rId6"/>
    <p:sldId id="260" r:id="rId7"/>
    <p:sldId id="262" r:id="rId8"/>
    <p:sldId id="261" r:id="rId9"/>
    <p:sldId id="263" r:id="rId10"/>
    <p:sldId id="266" r:id="rId11"/>
    <p:sldId id="265"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EE6431-EACF-4BD5-B752-EFAF09D08897}"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4323D-7954-49C3-A5D4-326626AC9AF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EE6431-EACF-4BD5-B752-EFAF09D08897}"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4323D-7954-49C3-A5D4-326626AC9AF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EE6431-EACF-4BD5-B752-EFAF09D08897}"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4323D-7954-49C3-A5D4-326626AC9AF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EE6431-EACF-4BD5-B752-EFAF09D08897}"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4323D-7954-49C3-A5D4-326626AC9AF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EE6431-EACF-4BD5-B752-EFAF09D08897}" type="datetimeFigureOut">
              <a:rPr lang="en-US" smtClean="0"/>
              <a:pPr/>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4323D-7954-49C3-A5D4-326626AC9AF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EE6431-EACF-4BD5-B752-EFAF09D08897}" type="datetimeFigureOut">
              <a:rPr lang="en-US" smtClean="0"/>
              <a:pPr/>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4323D-7954-49C3-A5D4-326626AC9AF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EE6431-EACF-4BD5-B752-EFAF09D08897}" type="datetimeFigureOut">
              <a:rPr lang="en-US" smtClean="0"/>
              <a:pPr/>
              <a:t>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A4323D-7954-49C3-A5D4-326626AC9AF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EE6431-EACF-4BD5-B752-EFAF09D08897}" type="datetimeFigureOut">
              <a:rPr lang="en-US" smtClean="0"/>
              <a:pPr/>
              <a:t>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A4323D-7954-49C3-A5D4-326626AC9AF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EE6431-EACF-4BD5-B752-EFAF09D08897}" type="datetimeFigureOut">
              <a:rPr lang="en-US" smtClean="0"/>
              <a:pPr/>
              <a:t>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A4323D-7954-49C3-A5D4-326626AC9AF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EE6431-EACF-4BD5-B752-EFAF09D08897}" type="datetimeFigureOut">
              <a:rPr lang="en-US" smtClean="0"/>
              <a:pPr/>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4323D-7954-49C3-A5D4-326626AC9AF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EE6431-EACF-4BD5-B752-EFAF09D08897}" type="datetimeFigureOut">
              <a:rPr lang="en-US" smtClean="0"/>
              <a:pPr/>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4323D-7954-49C3-A5D4-326626AC9AF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E6431-EACF-4BD5-B752-EFAF09D08897}" type="datetimeFigureOut">
              <a:rPr lang="en-US" smtClean="0"/>
              <a:pPr/>
              <a:t>1/21/2023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4323D-7954-49C3-A5D4-326626AC9AF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F32E8B-1E21-4595-A66A-9B2CBBA3420B}"/>
              </a:ext>
            </a:extLst>
          </p:cNvPr>
          <p:cNvSpPr>
            <a:spLocks noGrp="1"/>
          </p:cNvSpPr>
          <p:nvPr>
            <p:ph type="title"/>
          </p:nvPr>
        </p:nvSpPr>
        <p:spPr/>
        <p:txBody>
          <a:bodyPr>
            <a:noAutofit/>
          </a:bodyPr>
          <a:lstStyle/>
          <a:p>
            <a:r>
              <a:rPr lang="en-US" sz="7200" b="1" i="1" u="sng" dirty="0">
                <a:solidFill>
                  <a:srgbClr val="0070C0"/>
                </a:solidFill>
              </a:rPr>
              <a:t>Reports</a:t>
            </a:r>
            <a:endParaRPr lang="en-US" sz="7200" dirty="0"/>
          </a:p>
        </p:txBody>
      </p:sp>
      <p:pic>
        <p:nvPicPr>
          <p:cNvPr id="2050" name="Picture 2" descr="Emoji writing | Funny emoticons, Emoticons emojis, Funny emoji faces">
            <a:extLst>
              <a:ext uri="{FF2B5EF4-FFF2-40B4-BE49-F238E27FC236}">
                <a16:creationId xmlns:a16="http://schemas.microsoft.com/office/drawing/2014/main" id="{A599B041-28B3-4EF6-9B34-FF1F9A8935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1849053"/>
            <a:ext cx="4724400" cy="4734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250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F3D59F-64C9-46B9-B443-F57D4BC7DB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05314"/>
            <a:ext cx="5334000" cy="6903039"/>
          </a:xfrm>
          <a:prstGeom prst="rect">
            <a:avLst/>
          </a:prstGeom>
        </p:spPr>
      </p:pic>
    </p:spTree>
    <p:extLst>
      <p:ext uri="{BB962C8B-B14F-4D97-AF65-F5344CB8AC3E}">
        <p14:creationId xmlns:p14="http://schemas.microsoft.com/office/powerpoint/2010/main" val="4128667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Good Model</a:t>
            </a:r>
          </a:p>
        </p:txBody>
      </p:sp>
      <p:pic>
        <p:nvPicPr>
          <p:cNvPr id="1028" name="Picture 4" descr="Report Writing Cliparts - Cliparts Zone">
            <a:extLst>
              <a:ext uri="{FF2B5EF4-FFF2-40B4-BE49-F238E27FC236}">
                <a16:creationId xmlns:a16="http://schemas.microsoft.com/office/drawing/2014/main" id="{3FF169EE-7BB3-4F18-9C33-62FD641EB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17638"/>
            <a:ext cx="5943600" cy="49178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17851" y="457200"/>
            <a:ext cx="6978349" cy="609544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838200"/>
            <a:ext cx="7772400" cy="5562600"/>
          </a:xfrm>
        </p:spPr>
        <p:txBody>
          <a:bodyPr>
            <a:normAutofit/>
          </a:bodyPr>
          <a:lstStyle/>
          <a:p>
            <a:pPr algn="l"/>
            <a:r>
              <a:rPr lang="en-US" sz="4000" b="1" dirty="0">
                <a:solidFill>
                  <a:schemeClr val="tx1"/>
                </a:solidFill>
              </a:rPr>
              <a:t>Reports</a:t>
            </a:r>
            <a:r>
              <a:rPr lang="en-US" sz="4000" b="1" dirty="0"/>
              <a:t> </a:t>
            </a:r>
            <a:r>
              <a:rPr lang="en-US" sz="4000" b="1" dirty="0">
                <a:solidFill>
                  <a:srgbClr val="FF0000"/>
                </a:solidFill>
              </a:rPr>
              <a:t>are usually written for a person in authority e.g.</a:t>
            </a:r>
          </a:p>
        </p:txBody>
      </p:sp>
      <p:pic>
        <p:nvPicPr>
          <p:cNvPr id="1026" name="Picture 2" descr="http://www.caddmanager.com/CMB/wp-content/uploads/2010/08/one2many.jpg"/>
          <p:cNvPicPr>
            <a:picLocks noChangeAspect="1" noChangeArrowheads="1"/>
          </p:cNvPicPr>
          <p:nvPr/>
        </p:nvPicPr>
        <p:blipFill>
          <a:blip r:embed="rId2" cstate="print"/>
          <a:srcRect/>
          <a:stretch>
            <a:fillRect/>
          </a:stretch>
        </p:blipFill>
        <p:spPr bwMode="auto">
          <a:xfrm>
            <a:off x="4495800" y="3124200"/>
            <a:ext cx="3924300" cy="3276600"/>
          </a:xfrm>
          <a:prstGeom prst="rect">
            <a:avLst/>
          </a:prstGeom>
          <a:noFill/>
        </p:spPr>
      </p:pic>
      <p:pic>
        <p:nvPicPr>
          <p:cNvPr id="1028" name="Picture 4" descr="https://encrypted-tbn2.gstatic.com/images?q=tbn:ANd9GcSbSjiNRVapK61FLu6-tlhquvY85QYZ_OFbHEbtrneV7qsWO8kN"/>
          <p:cNvPicPr>
            <a:picLocks noChangeAspect="1" noChangeArrowheads="1"/>
          </p:cNvPicPr>
          <p:nvPr/>
        </p:nvPicPr>
        <p:blipFill>
          <a:blip r:embed="rId3" cstate="print"/>
          <a:srcRect/>
          <a:stretch>
            <a:fillRect/>
          </a:stretch>
        </p:blipFill>
        <p:spPr bwMode="auto">
          <a:xfrm>
            <a:off x="457200" y="3200400"/>
            <a:ext cx="3657600" cy="3276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82962"/>
          </a:xfrm>
        </p:spPr>
        <p:txBody>
          <a:bodyPr>
            <a:normAutofit fontScale="90000"/>
          </a:bodyPr>
          <a:lstStyle/>
          <a:p>
            <a:pPr algn="l"/>
            <a:r>
              <a:rPr lang="en-US" dirty="0">
                <a:solidFill>
                  <a:srgbClr val="FF0000"/>
                </a:solidFill>
              </a:rPr>
              <a:t>Information is presented in separate sections</a:t>
            </a:r>
            <a:r>
              <a:rPr lang="en-US" dirty="0">
                <a:solidFill>
                  <a:srgbClr val="0070C0"/>
                </a:solidFill>
              </a:rPr>
              <a:t>. Each section has an appropriate </a:t>
            </a:r>
            <a:r>
              <a:rPr lang="en-US" b="1" u="sng" dirty="0">
                <a:solidFill>
                  <a:srgbClr val="0070C0"/>
                </a:solidFill>
              </a:rPr>
              <a:t>heading</a:t>
            </a:r>
            <a:r>
              <a:rPr lang="en-US" dirty="0">
                <a:solidFill>
                  <a:srgbClr val="0070C0"/>
                </a:solidFill>
              </a:rPr>
              <a:t> to help the reader easily identify what the report contains.</a:t>
            </a:r>
            <a:br>
              <a:rPr lang="en-US" dirty="0"/>
            </a:br>
            <a:endParaRPr lang="en-US" dirty="0"/>
          </a:p>
        </p:txBody>
      </p:sp>
      <p:pic>
        <p:nvPicPr>
          <p:cNvPr id="4098" name="Picture 2" descr="http://www.techcommunicators.com/emanuals/wrm/chap03/images/fig3-1.gif"/>
          <p:cNvPicPr>
            <a:picLocks noChangeAspect="1" noChangeArrowheads="1"/>
          </p:cNvPicPr>
          <p:nvPr/>
        </p:nvPicPr>
        <p:blipFill>
          <a:blip r:embed="rId2" cstate="print"/>
          <a:srcRect/>
          <a:stretch>
            <a:fillRect/>
          </a:stretch>
        </p:blipFill>
        <p:spPr bwMode="auto">
          <a:xfrm>
            <a:off x="1371600" y="3733800"/>
            <a:ext cx="6248400" cy="2667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00B050"/>
                </a:solidFill>
              </a:rPr>
              <a:t>Top left hand corner</a:t>
            </a:r>
          </a:p>
        </p:txBody>
      </p:sp>
      <p:pic>
        <p:nvPicPr>
          <p:cNvPr id="15362" name="Picture 2" descr="http://image.slidesharecdn.com/catlanticidiomasotviocruzpptwritingemails-090304145436-phpapp02/95/writing-emails-4-728.jpg?cb=1236178506"/>
          <p:cNvPicPr>
            <a:picLocks noChangeAspect="1" noChangeArrowheads="1"/>
          </p:cNvPicPr>
          <p:nvPr/>
        </p:nvPicPr>
        <p:blipFill>
          <a:blip r:embed="rId2" cstate="print"/>
          <a:srcRect/>
          <a:stretch>
            <a:fillRect/>
          </a:stretch>
        </p:blipFill>
        <p:spPr bwMode="auto">
          <a:xfrm>
            <a:off x="1066800" y="1295401"/>
            <a:ext cx="6934200" cy="4876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3886200"/>
          </a:xfrm>
        </p:spPr>
        <p:txBody>
          <a:bodyPr>
            <a:normAutofit fontScale="90000"/>
          </a:bodyPr>
          <a:lstStyle/>
          <a:p>
            <a:br>
              <a:rPr lang="en-US" u="sng" dirty="0">
                <a:solidFill>
                  <a:srgbClr val="7030A0"/>
                </a:solidFill>
              </a:rPr>
            </a:br>
            <a:br>
              <a:rPr lang="en-US" u="sng" dirty="0">
                <a:solidFill>
                  <a:srgbClr val="7030A0"/>
                </a:solidFill>
              </a:rPr>
            </a:br>
            <a:br>
              <a:rPr lang="en-US" u="sng" dirty="0">
                <a:solidFill>
                  <a:srgbClr val="7030A0"/>
                </a:solidFill>
              </a:rPr>
            </a:br>
            <a:r>
              <a:rPr lang="en-US" b="1" i="1" u="sng" dirty="0">
                <a:solidFill>
                  <a:srgbClr val="7030A0"/>
                </a:solidFill>
              </a:rPr>
              <a:t>First paragraph </a:t>
            </a:r>
            <a:br>
              <a:rPr lang="en-US" u="sng" dirty="0">
                <a:solidFill>
                  <a:srgbClr val="7030A0"/>
                </a:solidFill>
              </a:rPr>
            </a:br>
            <a:r>
              <a:rPr lang="en-US" dirty="0"/>
              <a:t>Short section entitled </a:t>
            </a:r>
            <a:r>
              <a:rPr lang="en-US" b="1" u="sng" dirty="0">
                <a:solidFill>
                  <a:srgbClr val="FF0000"/>
                </a:solidFill>
              </a:rPr>
              <a:t>purpose</a:t>
            </a:r>
            <a:r>
              <a:rPr lang="en-US" dirty="0"/>
              <a:t> or </a:t>
            </a:r>
            <a:r>
              <a:rPr lang="en-US" b="1" u="sng" dirty="0">
                <a:solidFill>
                  <a:srgbClr val="FF0000"/>
                </a:solidFill>
              </a:rPr>
              <a:t>introduction</a:t>
            </a:r>
            <a:br>
              <a:rPr lang="en-US" b="1" u="sng" dirty="0">
                <a:solidFill>
                  <a:srgbClr val="FF0000"/>
                </a:solidFill>
              </a:rPr>
            </a:br>
            <a:r>
              <a:rPr lang="en-US" sz="3600" b="1" u="sng" dirty="0">
                <a:solidFill>
                  <a:srgbClr val="002060"/>
                </a:solidFill>
              </a:rPr>
              <a:t>It’s important that we mention the reason of writing and prepare the reader for the information that we will include in the main body.</a:t>
            </a:r>
            <a:br>
              <a:rPr lang="en-US" b="1" u="sng" dirty="0">
                <a:solidFill>
                  <a:srgbClr val="FF0000"/>
                </a:solidFill>
              </a:rPr>
            </a:br>
            <a:br>
              <a:rPr lang="en-US" dirty="0"/>
            </a:br>
            <a:br>
              <a:rPr lang="en-US" u="sng" dirty="0">
                <a:solidFill>
                  <a:srgbClr val="7030A0"/>
                </a:solidFill>
              </a:rPr>
            </a:br>
            <a:endParaRPr lang="en-US" u="sng" dirty="0">
              <a:solidFill>
                <a:srgbClr val="7030A0"/>
              </a:solidFill>
            </a:endParaRPr>
          </a:p>
        </p:txBody>
      </p:sp>
      <p:pic>
        <p:nvPicPr>
          <p:cNvPr id="16386" name="Picture 2" descr="http://celebraterelationships.com/wp-content/uploads/2013/04/the-beginning-road-sign-300x199.jpg"/>
          <p:cNvPicPr>
            <a:picLocks noChangeAspect="1" noChangeArrowheads="1"/>
          </p:cNvPicPr>
          <p:nvPr/>
        </p:nvPicPr>
        <p:blipFill>
          <a:blip r:embed="rId2" cstate="print"/>
          <a:srcRect/>
          <a:stretch>
            <a:fillRect/>
          </a:stretch>
        </p:blipFill>
        <p:spPr bwMode="auto">
          <a:xfrm>
            <a:off x="990600" y="3657600"/>
            <a:ext cx="7315200" cy="2590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078162"/>
          </a:xfrm>
        </p:spPr>
        <p:txBody>
          <a:bodyPr>
            <a:normAutofit fontScale="90000"/>
          </a:bodyPr>
          <a:lstStyle/>
          <a:p>
            <a:pPr algn="l"/>
            <a:r>
              <a:rPr lang="en-US" b="1" i="1" dirty="0"/>
              <a:t>Main body </a:t>
            </a:r>
            <a:r>
              <a:rPr lang="en-US" dirty="0"/>
              <a:t>is divided into sections , each of which starts with a heading .</a:t>
            </a:r>
            <a:br>
              <a:rPr lang="en-US" dirty="0"/>
            </a:br>
            <a:r>
              <a:rPr lang="en-US" dirty="0"/>
              <a:t>We need linking words and short sentences to make the information easy to understand. </a:t>
            </a:r>
            <a:br>
              <a:rPr lang="en-US" dirty="0"/>
            </a:br>
            <a:endParaRPr lang="en-US" dirty="0"/>
          </a:p>
        </p:txBody>
      </p:sp>
      <p:pic>
        <p:nvPicPr>
          <p:cNvPr id="17410" name="Picture 2" descr="http://image.slidesharecdn.com/writingadiscursiveessaycorrectly-110925214816-phpapp02/95/writing-a-discursive-essay-correctly-4-728.jpg?cb=1316987371"/>
          <p:cNvPicPr>
            <a:picLocks noChangeAspect="1" noChangeArrowheads="1"/>
          </p:cNvPicPr>
          <p:nvPr/>
        </p:nvPicPr>
        <p:blipFill>
          <a:blip r:embed="rId2" cstate="print"/>
          <a:srcRect/>
          <a:stretch>
            <a:fillRect/>
          </a:stretch>
        </p:blipFill>
        <p:spPr bwMode="auto">
          <a:xfrm>
            <a:off x="1219200" y="3124393"/>
            <a:ext cx="6096000" cy="373360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a:bodyPr>
          <a:lstStyle/>
          <a:p>
            <a:pPr algn="l"/>
            <a:r>
              <a:rPr lang="en-US" sz="3600" dirty="0">
                <a:solidFill>
                  <a:srgbClr val="0070C0"/>
                </a:solidFill>
              </a:rPr>
              <a:t>Reports end with final section, often entitled </a:t>
            </a:r>
            <a:r>
              <a:rPr lang="en-US" sz="3600" b="1" u="sng" dirty="0">
                <a:solidFill>
                  <a:srgbClr val="C00000"/>
                </a:solidFill>
              </a:rPr>
              <a:t>conclusion</a:t>
            </a:r>
            <a:r>
              <a:rPr lang="en-US" sz="3600" dirty="0"/>
              <a:t>, in which we can:</a:t>
            </a:r>
          </a:p>
        </p:txBody>
      </p:sp>
      <p:sp>
        <p:nvSpPr>
          <p:cNvPr id="3" name="Content Placeholder 2"/>
          <p:cNvSpPr>
            <a:spLocks noGrp="1"/>
          </p:cNvSpPr>
          <p:nvPr>
            <p:ph idx="1"/>
          </p:nvPr>
        </p:nvSpPr>
        <p:spPr>
          <a:xfrm>
            <a:off x="228600" y="2286000"/>
            <a:ext cx="8915400" cy="4343400"/>
          </a:xfrm>
        </p:spPr>
        <p:txBody>
          <a:bodyPr/>
          <a:lstStyle/>
          <a:p>
            <a:r>
              <a:rPr lang="en-US" b="1" dirty="0">
                <a:solidFill>
                  <a:srgbClr val="00B050"/>
                </a:solidFill>
              </a:rPr>
              <a:t>Summarise the points in the main body</a:t>
            </a:r>
            <a:r>
              <a:rPr lang="en-US" b="1" dirty="0"/>
              <a:t>.</a:t>
            </a:r>
          </a:p>
          <a:p>
            <a:r>
              <a:rPr lang="en-US" b="1" dirty="0">
                <a:solidFill>
                  <a:schemeClr val="accent6">
                    <a:lumMod val="75000"/>
                  </a:schemeClr>
                </a:solidFill>
              </a:rPr>
              <a:t>Make a recommendation for future action.</a:t>
            </a:r>
          </a:p>
          <a:p>
            <a:r>
              <a:rPr lang="en-US" b="1" dirty="0">
                <a:solidFill>
                  <a:srgbClr val="7030A0"/>
                </a:solidFill>
              </a:rPr>
              <a:t>Offer a personal opinion.</a:t>
            </a:r>
          </a:p>
        </p:txBody>
      </p:sp>
      <p:pic>
        <p:nvPicPr>
          <p:cNvPr id="19458" name="Picture 2" descr="https://s-media-cache-ak0.pinimg.com/236x/1d/5a/d8/1d5ad8a636bce572408d58fafd0fe00c.jpg"/>
          <p:cNvPicPr>
            <a:picLocks noChangeAspect="1" noChangeArrowheads="1"/>
          </p:cNvPicPr>
          <p:nvPr/>
        </p:nvPicPr>
        <p:blipFill>
          <a:blip r:embed="rId2" cstate="print"/>
          <a:srcRect/>
          <a:stretch>
            <a:fillRect/>
          </a:stretch>
        </p:blipFill>
        <p:spPr bwMode="auto">
          <a:xfrm>
            <a:off x="7467600" y="238246"/>
            <a:ext cx="1616676" cy="1895354"/>
          </a:xfrm>
          <a:prstGeom prst="rect">
            <a:avLst/>
          </a:prstGeom>
          <a:noFill/>
        </p:spPr>
      </p:pic>
      <p:pic>
        <p:nvPicPr>
          <p:cNvPr id="19460" name="Picture 4" descr="http://marthagiffen.com/wp-content/uploads/2013/04/bigstock-We-recommend-shiny-speech-bubb-42004267.jpg"/>
          <p:cNvPicPr>
            <a:picLocks noChangeAspect="1" noChangeArrowheads="1"/>
          </p:cNvPicPr>
          <p:nvPr/>
        </p:nvPicPr>
        <p:blipFill>
          <a:blip r:embed="rId3" cstate="print"/>
          <a:srcRect/>
          <a:stretch>
            <a:fillRect/>
          </a:stretch>
        </p:blipFill>
        <p:spPr bwMode="auto">
          <a:xfrm>
            <a:off x="304800" y="4267200"/>
            <a:ext cx="2770909" cy="2133600"/>
          </a:xfrm>
          <a:prstGeom prst="rect">
            <a:avLst/>
          </a:prstGeom>
          <a:noFill/>
        </p:spPr>
      </p:pic>
      <p:pic>
        <p:nvPicPr>
          <p:cNvPr id="19462" name="Picture 6" descr="http://images.sodahead.com/polls/003975653/5959230712_opinion_xlarge.jpeg"/>
          <p:cNvPicPr>
            <a:picLocks noChangeAspect="1" noChangeArrowheads="1"/>
          </p:cNvPicPr>
          <p:nvPr/>
        </p:nvPicPr>
        <p:blipFill>
          <a:blip r:embed="rId4" cstate="print"/>
          <a:srcRect/>
          <a:stretch>
            <a:fillRect/>
          </a:stretch>
        </p:blipFill>
        <p:spPr bwMode="auto">
          <a:xfrm>
            <a:off x="3657600" y="4191000"/>
            <a:ext cx="2438400" cy="2320556"/>
          </a:xfrm>
          <a:prstGeom prst="rect">
            <a:avLst/>
          </a:prstGeom>
          <a:noFill/>
        </p:spPr>
      </p:pic>
      <p:pic>
        <p:nvPicPr>
          <p:cNvPr id="19464" name="Picture 8" descr="http://rlv.zcache.com.au/i_love_to_summarise_cap-rf89d32eada564b6dbcefe143500c3fec_v9wf1_8byvr_1024.jpg"/>
          <p:cNvPicPr>
            <a:picLocks noChangeAspect="1" noChangeArrowheads="1"/>
          </p:cNvPicPr>
          <p:nvPr/>
        </p:nvPicPr>
        <p:blipFill>
          <a:blip r:embed="rId5" cstate="print"/>
          <a:srcRect b="7794"/>
          <a:stretch>
            <a:fillRect/>
          </a:stretch>
        </p:blipFill>
        <p:spPr bwMode="auto">
          <a:xfrm>
            <a:off x="6251575" y="3810000"/>
            <a:ext cx="2892425" cy="2667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a:bodyPr>
          <a:lstStyle/>
          <a:p>
            <a:r>
              <a:rPr lang="en-US" sz="3600" b="1" dirty="0">
                <a:solidFill>
                  <a:srgbClr val="7030A0"/>
                </a:solidFill>
              </a:rPr>
              <a:t>Link your ideas with appropriate linking words and you need short sentences to make the information easy to understand.</a:t>
            </a:r>
          </a:p>
        </p:txBody>
      </p:sp>
      <p:pic>
        <p:nvPicPr>
          <p:cNvPr id="18434" name="Picture 2" descr="http://02malarhojdensskola.se/wp-content/uploads/sites/56/2015/09/Linking-Words.jpg"/>
          <p:cNvPicPr>
            <a:picLocks noChangeAspect="1" noChangeArrowheads="1"/>
          </p:cNvPicPr>
          <p:nvPr/>
        </p:nvPicPr>
        <p:blipFill>
          <a:blip r:embed="rId2" cstate="print"/>
          <a:srcRect/>
          <a:stretch>
            <a:fillRect/>
          </a:stretch>
        </p:blipFill>
        <p:spPr bwMode="auto">
          <a:xfrm>
            <a:off x="1118418" y="2133601"/>
            <a:ext cx="7034981" cy="4114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a:bodyPr>
          <a:lstStyle/>
          <a:p>
            <a:r>
              <a:rPr lang="en-US" dirty="0"/>
              <a:t>Present </a:t>
            </a:r>
            <a:r>
              <a:rPr lang="en-US" b="1" i="1" u="sng" dirty="0">
                <a:solidFill>
                  <a:srgbClr val="FF0000"/>
                </a:solidFill>
              </a:rPr>
              <a:t>tenses </a:t>
            </a:r>
            <a:r>
              <a:rPr lang="en-US" dirty="0"/>
              <a:t>and </a:t>
            </a:r>
            <a:r>
              <a:rPr lang="en-US" b="1" i="1" u="sng" dirty="0">
                <a:solidFill>
                  <a:srgbClr val="FF0000"/>
                </a:solidFill>
              </a:rPr>
              <a:t>formal writing </a:t>
            </a:r>
            <a:r>
              <a:rPr lang="en-US" dirty="0"/>
              <a:t>are normally used in reports.</a:t>
            </a:r>
          </a:p>
        </p:txBody>
      </p:sp>
      <p:pic>
        <p:nvPicPr>
          <p:cNvPr id="20482" name="Picture 2" descr="https://s-media-cache-ak0.pinimg.com/originals/e6/db/05/e6db05bb46fa2f7fb6aedfbf6be0c813.jpg"/>
          <p:cNvPicPr>
            <a:picLocks noChangeAspect="1" noChangeArrowheads="1"/>
          </p:cNvPicPr>
          <p:nvPr/>
        </p:nvPicPr>
        <p:blipFill>
          <a:blip r:embed="rId2" cstate="print"/>
          <a:srcRect/>
          <a:stretch>
            <a:fillRect/>
          </a:stretch>
        </p:blipFill>
        <p:spPr bwMode="auto">
          <a:xfrm>
            <a:off x="533400" y="2895600"/>
            <a:ext cx="4114800" cy="3505200"/>
          </a:xfrm>
          <a:prstGeom prst="rect">
            <a:avLst/>
          </a:prstGeom>
          <a:noFill/>
        </p:spPr>
      </p:pic>
      <p:pic>
        <p:nvPicPr>
          <p:cNvPr id="20484" name="Picture 4" descr="http://www.instantdisplay.co.uk/formallet.jpg"/>
          <p:cNvPicPr>
            <a:picLocks noChangeAspect="1" noChangeArrowheads="1"/>
          </p:cNvPicPr>
          <p:nvPr/>
        </p:nvPicPr>
        <p:blipFill>
          <a:blip r:embed="rId3" cstate="print"/>
          <a:srcRect/>
          <a:stretch>
            <a:fillRect/>
          </a:stretch>
        </p:blipFill>
        <p:spPr bwMode="auto">
          <a:xfrm>
            <a:off x="4800600" y="2971800"/>
            <a:ext cx="4017274" cy="32766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184</Words>
  <Application>Microsoft Office PowerPoint</Application>
  <PresentationFormat>On-screen Show (4:3)</PresentationFormat>
  <Paragraphs>13</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Reports</vt:lpstr>
      <vt:lpstr>PowerPoint Presentation</vt:lpstr>
      <vt:lpstr>Information is presented in separate sections. Each section has an appropriate heading to help the reader easily identify what the report contains. </vt:lpstr>
      <vt:lpstr>Top left hand corner</vt:lpstr>
      <vt:lpstr>   First paragraph  Short section entitled purpose or introduction It’s important that we mention the reason of writing and prepare the reader for the information that we will include in the main body.   </vt:lpstr>
      <vt:lpstr>Main body is divided into sections , each of which starts with a heading . We need linking words and short sentences to make the information easy to understand.  </vt:lpstr>
      <vt:lpstr>Reports end with final section, often entitled conclusion, in which we can:</vt:lpstr>
      <vt:lpstr>Link your ideas with appropriate linking words and you need short sentences to make the information easy to understand.</vt:lpstr>
      <vt:lpstr>Present tenses and formal writing are normally used in reports.</vt:lpstr>
      <vt:lpstr>PowerPoint Presentation</vt:lpstr>
      <vt:lpstr>Good Model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Reports</dc:title>
  <dc:creator>Lubna</dc:creator>
  <cp:lastModifiedBy>L.Mriesh</cp:lastModifiedBy>
  <cp:revision>31</cp:revision>
  <dcterms:created xsi:type="dcterms:W3CDTF">2015-11-10T17:25:25Z</dcterms:created>
  <dcterms:modified xsi:type="dcterms:W3CDTF">2023-01-21T14:04:15Z</dcterms:modified>
</cp:coreProperties>
</file>