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7" r:id="rId5"/>
    <p:sldId id="264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A999-12B8-499D-927D-234100C54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BA025-CB6B-49BA-8CCF-9EE270C14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37DC5-17FF-4C12-9FDA-C31F3BDB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5D0A6-A71E-445B-82A4-010068D7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1737-FDDC-4560-A33E-BBC82605C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2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AEA26-4CBC-48BF-83C0-4C9D317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2F82-BA55-4987-98A2-106374A13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480E0-683D-4768-8F59-2297B1DA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DDAEB-8FA7-4EB4-8E2A-288D0859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E66F7-7739-4B7F-8E67-EC184D39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3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99F38-FCAB-4D28-98EC-77579603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1B982-6FB5-411B-89DA-1F9FA3302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8AA85-39DE-4866-9F6C-964BA699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B5C92-A33D-4600-82B4-4F8CCDA2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4AE6F-39D3-438B-A0DC-341B8ABA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6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83DB-6FAA-4FBF-A006-469C3909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6664-B45A-4146-A872-638DFD5AD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DE2A1-3556-40A4-9773-3DDE7C5D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CC266-46AD-49A3-9477-AEF466B7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E0DF9-F40F-4D04-98C6-16AF3092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6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7FCB-A37D-491F-A4C3-DD96DFF4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6A816-6AEB-47F5-B4AC-0E0B24354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D01-AF77-40A2-8689-98AFF810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D5095-EC13-4C7E-A17A-C37CFADE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BCD88-2B79-4909-8F1A-070850F1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0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6AE5-AFE7-4FA7-85D8-B7C85344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7837-DB3E-4A33-A25A-C775EE67A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A973F-4FD3-48E5-9BB1-31A1349C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C5859-6AA3-438F-8684-8E08F5D9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55044-35F5-4EE9-BB6B-249E935B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EE79F-126D-47FA-A1B5-56D11B8E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3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2E2C-04AD-4B17-8D40-6A0C4A9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9BA6-D68F-4984-9B94-FC91B97C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10E6D-AFE3-4D31-8CA8-4C832B6A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9FD70-97F9-4447-ABF4-9501BB1D7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2891A2-191C-4029-8664-AA69C8EF1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D8AB1-573A-42A6-9AA9-0E72448D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FF711-F1BB-4FF4-91D6-43222B22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1773C-BECA-4EAB-94F0-11CE2A8D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7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DD34-6D27-46EF-8FC8-9B32D091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C7A2B6-FBC0-4100-B366-B05B092D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A0398-F8BA-4F6D-B6AB-D57BF68E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7B9F-69F9-47D2-9D32-EF7875EF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6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462CA-1E0F-41DC-9C87-95B16A7A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6B25F-1045-45D7-8D0D-B0301EB1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30225-3EBD-4A85-B0FE-B277D408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1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AA23-3916-4A92-9E60-0B51E163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C35DA-D2FA-4DB5-9F58-57EE9AF0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7AD96-08C0-48E5-A869-530F98A62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994C1-B001-4176-8FC7-FBB328738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011BC-D316-4A2D-9B13-88D84F96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36DE3-1CC4-4911-9264-748ACFE0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1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B650-4F55-452D-B9A5-3409F6EB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56BA1-0C6F-4156-A5F3-C08FF3BD8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FF5C72-71B5-466C-9A89-8F779FE2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2D54E-D98A-4181-97CB-B7A47238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51C73-6990-4EB9-B235-E4AE699C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84A15-DBAF-4C16-BF86-B5573A4C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1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64E53-90B9-49DF-A4AC-164A7C1B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32587-F764-4D0A-B2A5-AE446294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80B90-F3E4-4F4B-934C-BFCDEFC0A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250A-E45C-4BA6-9D4B-33A872CCCD6E}" type="datetimeFigureOut">
              <a:rPr lang="en-GB" smtClean="0"/>
              <a:pPr/>
              <a:t>25/01/2023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233AA-BD5C-407A-B3BE-7F529D777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B606C-D2B8-4A50-A118-44C147BAC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EC7C1-BA28-4A1C-9BDA-CFEB5B3AA5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action" TargetMode="External"/><Relationship Id="rId13" Type="http://schemas.openxmlformats.org/officeDocument/2006/relationships/image" Target="../media/image6.jpeg"/><Relationship Id="rId3" Type="http://schemas.openxmlformats.org/officeDocument/2006/relationships/hyperlink" Target="https://dictionary.cambridge.org/dictionary/english/top" TargetMode="External"/><Relationship Id="rId7" Type="http://schemas.openxmlformats.org/officeDocument/2006/relationships/hyperlink" Target="https://dictionary.cambridge.org/dictionary/english/series" TargetMode="External"/><Relationship Id="rId12" Type="http://schemas.openxmlformats.org/officeDocument/2006/relationships/hyperlink" Target="https://dictionary.cambridge.org/dictionary/english/result" TargetMode="External"/><Relationship Id="rId2" Type="http://schemas.openxmlformats.org/officeDocument/2006/relationships/hyperlink" Target="https://dictionary.cambridge.org/dictionary/english/numbe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slow" TargetMode="External"/><Relationship Id="rId11" Type="http://schemas.openxmlformats.org/officeDocument/2006/relationships/hyperlink" Target="https://dictionary.cambridge.org/dictionary/english/achieve" TargetMode="External"/><Relationship Id="rId5" Type="http://schemas.openxmlformats.org/officeDocument/2006/relationships/hyperlink" Target="https://dictionary.cambridge.org/dictionary/english/job" TargetMode="External"/><Relationship Id="rId10" Type="http://schemas.openxmlformats.org/officeDocument/2006/relationships/hyperlink" Target="https://dictionary.cambridge.org/dictionary/english/order" TargetMode="External"/><Relationship Id="rId4" Type="http://schemas.openxmlformats.org/officeDocument/2006/relationships/hyperlink" Target="https://dictionary.cambridge.org/dictionary/english/management" TargetMode="External"/><Relationship Id="rId9" Type="http://schemas.openxmlformats.org/officeDocument/2006/relationships/hyperlink" Target="https://dictionary.cambridge.org/dictionary/english/need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development" TargetMode="External"/><Relationship Id="rId3" Type="http://schemas.openxmlformats.org/officeDocument/2006/relationships/hyperlink" Target="https://dictionary.cambridge.org/dictionary/english/project" TargetMode="External"/><Relationship Id="rId7" Type="http://schemas.openxmlformats.org/officeDocument/2006/relationships/hyperlink" Target="https://dictionary.cambridge.org/dictionary/english/period" TargetMode="External"/><Relationship Id="rId2" Type="http://schemas.openxmlformats.org/officeDocument/2006/relationships/hyperlink" Target="https://dictionary.cambridge.org/dictionary/english/calculat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activity" TargetMode="External"/><Relationship Id="rId5" Type="http://schemas.openxmlformats.org/officeDocument/2006/relationships/hyperlink" Target="https://dictionary.cambridge.org/dictionary/english/part" TargetMode="External"/><Relationship Id="rId4" Type="http://schemas.openxmlformats.org/officeDocument/2006/relationships/hyperlink" Target="https://dictionary.cambridge.org/dictionary/english/finished" TargetMode="Externa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rriam-webster.com/dictionary/pamphlet" TargetMode="External"/><Relationship Id="rId3" Type="http://schemas.openxmlformats.org/officeDocument/2006/relationships/hyperlink" Target="https://www.merriam-webster.com/dictionary/circular" TargetMode="External"/><Relationship Id="rId7" Type="http://schemas.openxmlformats.org/officeDocument/2006/relationships/hyperlink" Target="https://www.merriam-webster.com/dictionary/leaflet" TargetMode="External"/><Relationship Id="rId2" Type="http://schemas.openxmlformats.org/officeDocument/2006/relationships/hyperlink" Target="https://www.merriam-webster.com/dictionary/bookle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erriam-webster.com/dictionary/folder" TargetMode="External"/><Relationship Id="rId5" Type="http://schemas.openxmlformats.org/officeDocument/2006/relationships/hyperlink" Target="https://www.merriam-webster.com/dictionary/flier" TargetMode="External"/><Relationship Id="rId4" Type="http://schemas.openxmlformats.org/officeDocument/2006/relationships/hyperlink" Target="https://www.merriam-webster.com/dictionary/flyer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thesaurus/improvement" TargetMode="External"/><Relationship Id="rId2" Type="http://schemas.openxmlformats.org/officeDocument/2006/relationships/hyperlink" Target="https://www.merriam-webster.com/dictionary/setbac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company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dictionary.cambridge.org/dictionary/english/work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ictionary.cambridge.org/dictionary/english/make" TargetMode="External"/><Relationship Id="rId5" Type="http://schemas.openxmlformats.org/officeDocument/2006/relationships/hyperlink" Target="https://dictionary.cambridge.org/dictionary/english/part" TargetMode="External"/><Relationship Id="rId4" Type="http://schemas.openxmlformats.org/officeDocument/2006/relationships/hyperlink" Target="https://dictionary.cambridge.org/dictionary/english/car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F029A5-AB92-41A7-85B3-11B8CE30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Vocabulary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Ex. C page 46 </a:t>
            </a:r>
          </a:p>
        </p:txBody>
      </p:sp>
      <p:pic>
        <p:nvPicPr>
          <p:cNvPr id="1026" name="Picture 2" descr="Image result for vocabulary clipart">
            <a:extLst>
              <a:ext uri="{FF2B5EF4-FFF2-40B4-BE49-F238E27FC236}">
                <a16:creationId xmlns:a16="http://schemas.microsoft.com/office/drawing/2014/main" id="{D004E63B-CC89-4442-821D-1BD7B1F4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47465"/>
            <a:ext cx="7315199" cy="47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8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3039-D3AB-4AE0-A8B9-3B7F2DEB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" y="365125"/>
            <a:ext cx="10969487" cy="1874492"/>
          </a:xfrm>
        </p:spPr>
        <p:txBody>
          <a:bodyPr>
            <a:normAutofit fontScale="90000"/>
          </a:bodyPr>
          <a:lstStyle/>
          <a:p>
            <a:r>
              <a:rPr lang="en-US" sz="3200" b="1" u="sng" dirty="0">
                <a:solidFill>
                  <a:schemeClr val="accent1"/>
                </a:solidFill>
              </a:rPr>
              <a:t>Increasing the </a:t>
            </a:r>
            <a:r>
              <a:rPr lang="en-US" sz="3200" b="1" u="sng" dirty="0">
                <a:solidFill>
                  <a:schemeClr val="accent1"/>
                </a:solidFill>
                <a:hlinkClick r:id="rId2" tooltip="nu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</a:t>
            </a:r>
            <a:r>
              <a:rPr lang="en-US" sz="3200" b="1" u="sng" dirty="0">
                <a:solidFill>
                  <a:schemeClr val="accent1"/>
                </a:solidFill>
              </a:rPr>
              <a:t> of women in </a:t>
            </a:r>
            <a:r>
              <a:rPr lang="en-US" sz="3200" b="1" u="sng" dirty="0">
                <a:solidFill>
                  <a:schemeClr val="accent1"/>
                </a:solidFill>
                <a:hlinkClick r:id="rId3" tooltip="to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</a:t>
            </a:r>
            <a:r>
              <a:rPr lang="en-US" sz="3200" b="1" u="sng" dirty="0">
                <a:solidFill>
                  <a:schemeClr val="accent1"/>
                </a:solidFill>
              </a:rPr>
              <a:t> </a:t>
            </a:r>
            <a:r>
              <a:rPr lang="en-US" sz="3200" b="1" u="sng" dirty="0">
                <a:solidFill>
                  <a:schemeClr val="accent1"/>
                </a:solidFill>
                <a:hlinkClick r:id="rId4" tooltip="manage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</a:t>
            </a:r>
            <a:r>
              <a:rPr lang="en-US" sz="3200" b="1" u="sng" dirty="0">
                <a:solidFill>
                  <a:schemeClr val="accent1"/>
                </a:solidFill>
              </a:rPr>
              <a:t> </a:t>
            </a:r>
            <a:r>
              <a:rPr lang="en-US" sz="3200" b="1" u="sng" dirty="0">
                <a:solidFill>
                  <a:schemeClr val="accent1"/>
                </a:solidFill>
                <a:hlinkClick r:id="rId5" tooltip="job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jobs</a:t>
            </a:r>
            <a:r>
              <a:rPr lang="en-US" sz="3200" b="1" u="sng" dirty="0">
                <a:solidFill>
                  <a:schemeClr val="accent1"/>
                </a:solidFill>
              </a:rPr>
              <a:t> will be a </a:t>
            </a:r>
            <a:r>
              <a:rPr lang="en-US" sz="3200" b="1" u="sng" dirty="0">
                <a:solidFill>
                  <a:schemeClr val="accent1"/>
                </a:solidFill>
                <a:hlinkClick r:id="rId6" tooltip="sl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slow</a:t>
            </a:r>
            <a:r>
              <a:rPr lang="en-US" sz="3200" b="1" u="sng" dirty="0">
                <a:solidFill>
                  <a:schemeClr val="accent1"/>
                </a:solidFill>
              </a:rPr>
              <a:t> process.</a:t>
            </a:r>
            <a:br>
              <a:rPr lang="en-US" sz="3200" b="1" u="sng" dirty="0">
                <a:solidFill>
                  <a:schemeClr val="accent1"/>
                </a:solidFill>
              </a:rPr>
            </a:br>
            <a:r>
              <a:rPr lang="en-US" b="1" u="sng" dirty="0">
                <a:solidFill>
                  <a:schemeClr val="accent1"/>
                </a:solidFill>
              </a:rPr>
              <a:t>a </a:t>
            </a:r>
            <a:r>
              <a:rPr lang="en-US" b="1" u="sng" dirty="0">
                <a:solidFill>
                  <a:schemeClr val="accent1"/>
                </a:solidFill>
                <a:hlinkClick r:id="rId7" tooltip="ser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lang="en-US" b="1" u="sng" dirty="0">
                <a:solidFill>
                  <a:schemeClr val="accent1"/>
                </a:solidFill>
              </a:rPr>
              <a:t> of </a:t>
            </a:r>
            <a:r>
              <a:rPr lang="en-US" b="1" u="sng" dirty="0">
                <a:solidFill>
                  <a:schemeClr val="accent1"/>
                </a:solidFill>
                <a:hlinkClick r:id="rId8" tooltip="ac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actions</a:t>
            </a:r>
            <a:r>
              <a:rPr lang="en-US" b="1" u="sng" dirty="0">
                <a:solidFill>
                  <a:schemeClr val="accent1"/>
                </a:solidFill>
              </a:rPr>
              <a:t> that are </a:t>
            </a:r>
            <a:r>
              <a:rPr lang="en-US" b="1" u="sng" dirty="0">
                <a:solidFill>
                  <a:schemeClr val="accent1"/>
                </a:solidFill>
                <a:hlinkClick r:id="rId9" tooltip="need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needed</a:t>
            </a:r>
            <a:r>
              <a:rPr lang="en-US" b="1" u="sng" dirty="0">
                <a:solidFill>
                  <a:schemeClr val="accent1"/>
                </a:solidFill>
              </a:rPr>
              <a:t> in </a:t>
            </a:r>
            <a:r>
              <a:rPr lang="en-US" b="1" u="sng" dirty="0">
                <a:solidFill>
                  <a:schemeClr val="accent1"/>
                </a:solidFill>
                <a:hlinkClick r:id="rId10" tooltip="ord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order</a:t>
            </a:r>
            <a:r>
              <a:rPr lang="en-US" b="1" u="sng" dirty="0">
                <a:solidFill>
                  <a:schemeClr val="accent1"/>
                </a:solidFill>
              </a:rPr>
              <a:t> to do something or </a:t>
            </a:r>
            <a:r>
              <a:rPr lang="en-US" b="1" u="sng" dirty="0">
                <a:solidFill>
                  <a:schemeClr val="accent1"/>
                </a:solidFill>
                <a:hlinkClick r:id="rId11" tooltip="achie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achieve</a:t>
            </a:r>
            <a:r>
              <a:rPr lang="en-US" b="1" u="sng" dirty="0">
                <a:solidFill>
                  <a:schemeClr val="accent1"/>
                </a:solidFill>
              </a:rPr>
              <a:t> a </a:t>
            </a:r>
            <a:r>
              <a:rPr lang="en-US" b="1" u="sng" dirty="0">
                <a:solidFill>
                  <a:schemeClr val="accent1"/>
                </a:solidFill>
                <a:hlinkClick r:id="rId12" tooltip="resul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</a:t>
            </a:r>
            <a:endParaRPr lang="en-GB" sz="3200" b="1" u="sng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Image result for process">
            <a:extLst>
              <a:ext uri="{FF2B5EF4-FFF2-40B4-BE49-F238E27FC236}">
                <a16:creationId xmlns:a16="http://schemas.microsoft.com/office/drawing/2014/main" id="{6A51E495-8C4F-428D-A23A-37536625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86000"/>
            <a:ext cx="781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2965-B862-4C5E-9FCC-BD105E6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9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9C6E-CBD2-40F3-9A70-4079D85D8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3282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At some stage we need to </a:t>
            </a:r>
            <a:r>
              <a:rPr lang="en-US" b="1" u="sng" dirty="0">
                <a:solidFill>
                  <a:schemeClr val="accent1"/>
                </a:solidFill>
                <a:hlinkClick r:id="rId2" tooltip="calcula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calculate</a:t>
            </a:r>
            <a:r>
              <a:rPr lang="en-US" b="1" u="sng" dirty="0">
                <a:solidFill>
                  <a:schemeClr val="accent1"/>
                </a:solidFill>
              </a:rPr>
              <a:t> when the </a:t>
            </a:r>
            <a:r>
              <a:rPr lang="en-US" b="1" u="sng" dirty="0">
                <a:solidFill>
                  <a:schemeClr val="accent1"/>
                </a:solidFill>
                <a:hlinkClick r:id="rId3" tooltip="projec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</a:t>
            </a:r>
            <a:r>
              <a:rPr lang="en-US" b="1" u="sng" dirty="0">
                <a:solidFill>
                  <a:schemeClr val="accent1"/>
                </a:solidFill>
              </a:rPr>
              <a:t> will be </a:t>
            </a:r>
            <a:r>
              <a:rPr lang="en-US" b="1" u="sng" dirty="0">
                <a:solidFill>
                  <a:schemeClr val="accent1"/>
                </a:solidFill>
                <a:hlinkClick r:id="rId4" tooltip="finish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finished</a:t>
            </a:r>
            <a:r>
              <a:rPr lang="en-US" b="1" u="sng" dirty="0">
                <a:solidFill>
                  <a:schemeClr val="accent1"/>
                </a:solidFill>
              </a:rPr>
              <a:t>.</a:t>
            </a:r>
            <a:br>
              <a:rPr lang="en-US" i="1" u="sng" dirty="0">
                <a:solidFill>
                  <a:schemeClr val="accent1"/>
                </a:solidFill>
              </a:rPr>
            </a:br>
            <a:br>
              <a:rPr lang="en-US" u="sng" dirty="0">
                <a:solidFill>
                  <a:schemeClr val="accent1"/>
                </a:solidFill>
              </a:rPr>
            </a:br>
            <a:r>
              <a:rPr lang="en-US" u="sng" dirty="0">
                <a:solidFill>
                  <a:schemeClr val="accent1"/>
                </a:solidFill>
              </a:rPr>
              <a:t> </a:t>
            </a:r>
            <a:r>
              <a:rPr lang="en-US" b="1" u="sng" dirty="0">
                <a:solidFill>
                  <a:schemeClr val="accent1"/>
                </a:solidFill>
              </a:rPr>
              <a:t>a </a:t>
            </a:r>
            <a:r>
              <a:rPr lang="en-US" b="1" u="sng" dirty="0">
                <a:solidFill>
                  <a:schemeClr val="accent1"/>
                </a:solidFill>
                <a:hlinkClick r:id="rId5" tooltip="p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</a:t>
            </a:r>
            <a:r>
              <a:rPr lang="en-US" b="1" u="sng" dirty="0">
                <a:solidFill>
                  <a:schemeClr val="accent1"/>
                </a:solidFill>
              </a:rPr>
              <a:t> of an </a:t>
            </a:r>
            <a:r>
              <a:rPr lang="en-US" b="1" u="sng" dirty="0">
                <a:solidFill>
                  <a:schemeClr val="accent1"/>
                </a:solidFill>
                <a:hlinkClick r:id="rId6" tooltip="activ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activity</a:t>
            </a:r>
            <a:r>
              <a:rPr lang="en-US" b="1" u="sng" dirty="0">
                <a:solidFill>
                  <a:schemeClr val="accent1"/>
                </a:solidFill>
              </a:rPr>
              <a:t> or a </a:t>
            </a:r>
            <a:r>
              <a:rPr lang="en-US" b="1" u="sng" dirty="0">
                <a:solidFill>
                  <a:schemeClr val="accent1"/>
                </a:solidFill>
                <a:hlinkClick r:id="rId7" tooltip="peri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</a:t>
            </a:r>
            <a:r>
              <a:rPr lang="en-US" b="1" u="sng" dirty="0">
                <a:solidFill>
                  <a:schemeClr val="accent1"/>
                </a:solidFill>
              </a:rPr>
              <a:t> of </a:t>
            </a:r>
            <a:r>
              <a:rPr lang="en-US" b="1" u="sng" dirty="0">
                <a:solidFill>
                  <a:schemeClr val="accent1"/>
                </a:solidFill>
                <a:hlinkClick r:id="rId8" tooltip="develop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</a:t>
            </a:r>
            <a:endParaRPr lang="en-GB" u="sng" dirty="0">
              <a:solidFill>
                <a:schemeClr val="accent1"/>
              </a:solidFill>
            </a:endParaRPr>
          </a:p>
        </p:txBody>
      </p:sp>
      <p:pic>
        <p:nvPicPr>
          <p:cNvPr id="6146" name="Picture 2" descr="Image result for phase">
            <a:extLst>
              <a:ext uri="{FF2B5EF4-FFF2-40B4-BE49-F238E27FC236}">
                <a16:creationId xmlns:a16="http://schemas.microsoft.com/office/drawing/2014/main" id="{83D2C52B-DB76-4D45-A247-90DD29405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68782"/>
            <a:ext cx="95250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2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F08D1-EF4E-461C-843A-30E769DF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9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3ADC96-25E3-4F71-B569-E25B9E04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12352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b="1" dirty="0"/>
              <a:t>For a complete list of events, come by the library and pick up a brochure, visit www.library.ellington-ct.gov or call 860-870-3160.</a:t>
            </a:r>
            <a:br>
              <a:rPr lang="en-US" dirty="0"/>
            </a:br>
            <a:r>
              <a:rPr lang="en-GB" b="1" dirty="0">
                <a:solidFill>
                  <a:srgbClr val="FF0000"/>
                </a:solidFill>
              </a:rPr>
              <a:t>Synonyms</a:t>
            </a:r>
            <a:br>
              <a:rPr lang="en-GB" b="1" dirty="0"/>
            </a:br>
            <a:r>
              <a:rPr lang="en-GB" b="1" u="sng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booklet</a:t>
            </a:r>
            <a:r>
              <a:rPr lang="en-GB" b="1" u="sng" dirty="0">
                <a:solidFill>
                  <a:schemeClr val="accent1"/>
                </a:solidFill>
              </a:rPr>
              <a:t>,</a:t>
            </a:r>
            <a:r>
              <a:rPr lang="en-GB" b="1" i="1" u="sng" dirty="0">
                <a:solidFill>
                  <a:schemeClr val="accent1"/>
                </a:solidFill>
              </a:rPr>
              <a:t> </a:t>
            </a:r>
            <a:r>
              <a:rPr lang="en-GB" b="1" u="sng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circular</a:t>
            </a:r>
            <a:r>
              <a:rPr lang="en-GB" b="1" u="sng" dirty="0">
                <a:solidFill>
                  <a:schemeClr val="accent1"/>
                </a:solidFill>
              </a:rPr>
              <a:t>,</a:t>
            </a:r>
            <a:r>
              <a:rPr lang="en-GB" b="1" i="1" u="sng" dirty="0">
                <a:solidFill>
                  <a:schemeClr val="accent1"/>
                </a:solidFill>
              </a:rPr>
              <a:t> </a:t>
            </a:r>
            <a:r>
              <a:rPr lang="en-GB" b="1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flyer</a:t>
            </a:r>
            <a:r>
              <a:rPr lang="en-GB" b="1" i="1" u="sng" dirty="0">
                <a:solidFill>
                  <a:schemeClr val="accent1"/>
                </a:solidFill>
              </a:rPr>
              <a:t> (also </a:t>
            </a:r>
            <a:r>
              <a:rPr lang="en-GB" b="1" u="sng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flier</a:t>
            </a:r>
            <a:r>
              <a:rPr lang="en-GB" b="1" i="1" u="sng" dirty="0">
                <a:solidFill>
                  <a:schemeClr val="accent1"/>
                </a:solidFill>
              </a:rPr>
              <a:t>)</a:t>
            </a:r>
            <a:r>
              <a:rPr lang="en-GB" b="1" u="sng" dirty="0">
                <a:solidFill>
                  <a:schemeClr val="accent1"/>
                </a:solidFill>
              </a:rPr>
              <a:t>,</a:t>
            </a:r>
            <a:r>
              <a:rPr lang="en-GB" b="1" i="1" u="sng" dirty="0">
                <a:solidFill>
                  <a:schemeClr val="accent1"/>
                </a:solidFill>
              </a:rPr>
              <a:t> </a:t>
            </a:r>
            <a:r>
              <a:rPr lang="en-GB" b="1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folder</a:t>
            </a:r>
            <a:r>
              <a:rPr lang="en-GB" b="1" u="sng" dirty="0">
                <a:solidFill>
                  <a:schemeClr val="accent1"/>
                </a:solidFill>
              </a:rPr>
              <a:t>,</a:t>
            </a:r>
            <a:r>
              <a:rPr lang="en-GB" b="1" i="1" u="sng" dirty="0">
                <a:solidFill>
                  <a:schemeClr val="accent1"/>
                </a:solidFill>
              </a:rPr>
              <a:t> </a:t>
            </a:r>
            <a:r>
              <a:rPr lang="en-GB" b="1" u="sng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leaflet</a:t>
            </a:r>
            <a:r>
              <a:rPr lang="en-GB" b="1" u="sng" dirty="0">
                <a:solidFill>
                  <a:schemeClr val="accent1"/>
                </a:solidFill>
              </a:rPr>
              <a:t>,</a:t>
            </a:r>
            <a:r>
              <a:rPr lang="en-GB" b="1" i="1" u="sng" dirty="0">
                <a:solidFill>
                  <a:schemeClr val="accent1"/>
                </a:solidFill>
              </a:rPr>
              <a:t> </a:t>
            </a:r>
            <a:br>
              <a:rPr lang="en-GB" b="1" i="1" u="sng" dirty="0">
                <a:solidFill>
                  <a:schemeClr val="accent1"/>
                </a:solidFill>
              </a:rPr>
            </a:br>
            <a:r>
              <a:rPr lang="en-GB" b="1" u="sng" dirty="0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pamphlet</a:t>
            </a:r>
            <a:br>
              <a:rPr lang="en-GB" i="1" dirty="0"/>
            </a:br>
            <a:endParaRPr lang="en-GB" dirty="0"/>
          </a:p>
        </p:txBody>
      </p:sp>
      <p:pic>
        <p:nvPicPr>
          <p:cNvPr id="1026" name="Picture 2" descr="Image result for brochure">
            <a:extLst>
              <a:ext uri="{FF2B5EF4-FFF2-40B4-BE49-F238E27FC236}">
                <a16:creationId xmlns:a16="http://schemas.microsoft.com/office/drawing/2014/main" id="{45284669-0A92-431C-992F-33264890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55" y="3545647"/>
            <a:ext cx="6400800" cy="331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8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68B9-90AE-4B12-9C4A-7CE3B225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brochure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2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15CFA-AC63-437C-8EC4-4E98FE18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58736"/>
          </a:xfrm>
        </p:spPr>
        <p:txBody>
          <a:bodyPr>
            <a:normAutofit fontScale="90000"/>
          </a:bodyPr>
          <a:lstStyle/>
          <a:p>
            <a:pPr fontAlgn="base"/>
            <a:br>
              <a:rPr lang="en-US" sz="5300" b="1" dirty="0"/>
            </a:br>
            <a:r>
              <a:rPr lang="en-US" sz="5300" b="1" dirty="0"/>
              <a:t>Doctors were amazed by the sudden improvement in her medical condition.</a:t>
            </a:r>
            <a:br>
              <a:rPr lang="en-US" sz="3600" b="1" dirty="0"/>
            </a:br>
            <a:br>
              <a:rPr lang="en-US" sz="3600" b="1" dirty="0"/>
            </a:br>
            <a:r>
              <a:rPr lang="en-GB" b="1" dirty="0">
                <a:solidFill>
                  <a:srgbClr val="C00000"/>
                </a:solidFill>
              </a:rPr>
              <a:t>Antonym</a:t>
            </a:r>
            <a:br>
              <a:rPr lang="en-GB" b="1" dirty="0"/>
            </a:br>
            <a:r>
              <a:rPr lang="en-GB" dirty="0">
                <a:hlinkClick r:id="rId2"/>
              </a:rPr>
              <a:t>setback</a:t>
            </a:r>
            <a:br>
              <a:rPr lang="en-GB" i="1" dirty="0"/>
            </a:br>
            <a:br>
              <a:rPr lang="en-GB" b="1" dirty="0">
                <a:hlinkClick r:id="rId3"/>
              </a:rPr>
            </a:br>
            <a:endParaRPr lang="en-GB" sz="3600" b="1" dirty="0"/>
          </a:p>
        </p:txBody>
      </p:sp>
      <p:pic>
        <p:nvPicPr>
          <p:cNvPr id="2050" name="Picture 2" descr="Image result for improvement">
            <a:extLst>
              <a:ext uri="{FF2B5EF4-FFF2-40B4-BE49-F238E27FC236}">
                <a16:creationId xmlns:a16="http://schemas.microsoft.com/office/drawing/2014/main" id="{9FB81247-6A89-47BF-AA44-E4F464E8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05" y="2851353"/>
            <a:ext cx="7838195" cy="36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9DA1-0AFE-4638-B9B7-4519CD19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9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B6E9-46FB-4CCA-882D-9655AAFBE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50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She is responsible for many innovations in her field.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the introduction of something new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innovation">
            <a:extLst>
              <a:ext uri="{FF2B5EF4-FFF2-40B4-BE49-F238E27FC236}">
                <a16:creationId xmlns:a16="http://schemas.microsoft.com/office/drawing/2014/main" id="{A1C343A5-3F02-47C4-9D5C-59982E37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1" y="2110154"/>
            <a:ext cx="8004313" cy="45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37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09B70-156E-46FE-BFFB-BD1E975B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innovations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2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7D4D-8A76-45EB-BA81-CDE9385B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6771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chemeClr val="accent1"/>
                </a:solidFill>
              </a:rPr>
              <a:t>He </a:t>
            </a:r>
            <a:r>
              <a:rPr lang="en-US" sz="3600" b="1" u="sng" dirty="0">
                <a:solidFill>
                  <a:schemeClr val="accent1"/>
                </a:solidFill>
                <a:hlinkClick r:id="rId2" tooltip="wor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</a:t>
            </a:r>
            <a:r>
              <a:rPr lang="en-US" sz="3600" b="1" u="sng" dirty="0">
                <a:solidFill>
                  <a:schemeClr val="accent1"/>
                </a:solidFill>
              </a:rPr>
              <a:t> for a </a:t>
            </a:r>
            <a:r>
              <a:rPr lang="en-US" sz="3600" b="1" u="sng" dirty="0">
                <a:solidFill>
                  <a:schemeClr val="accent1"/>
                </a:solidFill>
                <a:hlinkClick r:id="rId3" tooltip="compan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company</a:t>
            </a:r>
            <a:r>
              <a:rPr lang="en-US" sz="3600" b="1" u="sng" dirty="0">
                <a:solidFill>
                  <a:schemeClr val="accent1"/>
                </a:solidFill>
              </a:rPr>
              <a:t> that manufactures </a:t>
            </a:r>
            <a:r>
              <a:rPr lang="en-US" sz="3600" b="1" u="sng" dirty="0">
                <a:solidFill>
                  <a:schemeClr val="accent1"/>
                </a:solidFill>
                <a:hlinkClick r:id="rId4" tooltip="ca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</a:t>
            </a:r>
            <a:r>
              <a:rPr lang="en-US" sz="3600" b="1" u="sng" dirty="0">
                <a:solidFill>
                  <a:schemeClr val="accent1"/>
                </a:solidFill>
              </a:rPr>
              <a:t> </a:t>
            </a:r>
            <a:r>
              <a:rPr lang="en-US" sz="3600" b="1" u="sng" dirty="0">
                <a:solidFill>
                  <a:schemeClr val="accent1"/>
                </a:solidFill>
                <a:hlinkClick r:id="rId5" tooltip="par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parts</a:t>
            </a:r>
            <a:r>
              <a:rPr lang="en-US" sz="3600" b="1" u="sng" dirty="0">
                <a:solidFill>
                  <a:schemeClr val="accent1"/>
                </a:solidFill>
              </a:rPr>
              <a:t>.</a:t>
            </a:r>
            <a:br>
              <a:rPr lang="en-US" sz="3600" i="1" u="sng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rgbClr val="C00000"/>
                </a:solidFill>
              </a:rPr>
              <a:t>Synonym</a:t>
            </a:r>
            <a:br>
              <a:rPr lang="en-GB" b="1" dirty="0"/>
            </a:br>
            <a:r>
              <a:rPr lang="en-GB" b="1" dirty="0">
                <a:solidFill>
                  <a:srgbClr val="002060"/>
                </a:solidFill>
                <a:hlinkClick r:id="rId6" tooltip="meaning of mak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 (PRODUCE)</a:t>
            </a:r>
            <a:br>
              <a:rPr lang="en-GB" dirty="0"/>
            </a:br>
            <a:endParaRPr lang="en-GB" sz="3600" u="sng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Image result for manufacture">
            <a:extLst>
              <a:ext uri="{FF2B5EF4-FFF2-40B4-BE49-F238E27FC236}">
                <a16:creationId xmlns:a16="http://schemas.microsoft.com/office/drawing/2014/main" id="{20044D66-9A5A-416F-B66A-318E25BC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45" y="2411896"/>
            <a:ext cx="8454683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9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46FE-4E58-49F2-BF46-C8295C8A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manufactures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5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224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Vocabulary Ex. C page 46 </vt:lpstr>
      <vt:lpstr>For a complete list of events, come by the library and pick up a brochure, visit www.library.ellington-ct.gov or call 860-870-3160. Synonyms booklet, circular, flyer (also flier), folder, leaflet,  pamphlet </vt:lpstr>
      <vt:lpstr>brochure</vt:lpstr>
      <vt:lpstr> Doctors were amazed by the sudden improvement in her medical condition.  Antonym setback  </vt:lpstr>
      <vt:lpstr>improvement</vt:lpstr>
      <vt:lpstr>She is responsible for many innovations in her field. the introduction of something new</vt:lpstr>
      <vt:lpstr>innovations</vt:lpstr>
      <vt:lpstr>He works for a company that manufactures car parts. Synonym make (PRODUCE) </vt:lpstr>
      <vt:lpstr>manufactures</vt:lpstr>
      <vt:lpstr>Increasing the number of women in top management jobs will be a slow process. a series of actions that are needed in order to do something or achieve a result</vt:lpstr>
      <vt:lpstr>process</vt:lpstr>
      <vt:lpstr>At some stage we need to calculate when the project will be finished.   a part of an activity or a period of development</vt:lpstr>
      <vt:lpstr>stage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a complete list of events, come by the library and pick up a brochure, visit www.library.ellington-ct.gov or call 860-870-3160. Synonyms booklet, circular, flyer (also flier), folder, leaflet, pamphlet </dc:title>
  <dc:creator>Lubna Mreish</dc:creator>
  <cp:lastModifiedBy>L.Mriesh</cp:lastModifiedBy>
  <cp:revision>18</cp:revision>
  <dcterms:created xsi:type="dcterms:W3CDTF">2019-08-20T17:09:47Z</dcterms:created>
  <dcterms:modified xsi:type="dcterms:W3CDTF">2023-01-25T05:05:46Z</dcterms:modified>
</cp:coreProperties>
</file>