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57" r:id="rId5"/>
    <p:sldId id="263" r:id="rId6"/>
    <p:sldId id="258" r:id="rId7"/>
    <p:sldId id="264" r:id="rId8"/>
    <p:sldId id="259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43A7-1A1F-4EAC-A101-B35F3FDAE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4882F2-41A9-467F-BD5D-BC159C21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F06F2-44B3-49F8-886B-D68492AE3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0F057-13C4-465F-B846-CC09E9BA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4D233-11B4-45AC-A462-8F20D21E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43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D864D-2A77-4E2F-B3E0-D3C4F0067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EB039-EA3E-46B2-98E8-BDDEC483C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527D9-DC73-45CC-BB8D-2263E651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72D95-A38B-4128-830A-2D4DFFCF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1BC9C-AAD7-464E-A8A1-DC9B2625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49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87244F-BC78-42AC-889E-F27EB2850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D4F746-8630-45C0-8443-A18B2F906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9ACE3-0F77-47C5-B54A-727C5C0D6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35F2C-8C76-47E4-84D4-5B33F060F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C710F-9E03-4B9B-AED5-77DB01AF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37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6B46A-C1C7-4911-B8DD-4F2AAA87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CF48F-2D37-492A-B5DD-01269A0B3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797AA-80D7-4D57-9E5C-5E36F0AF4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7923-C62E-4DD8-B130-95FF907A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D64FC-17D4-4DFB-87CC-7FF6DDC1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86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5E3E5-5684-4EB2-AD73-B51979AAA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39702-92B2-4170-9FB2-25485E98A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44AC6-58E9-439C-9254-ABC44BEB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6A86-6D92-4D07-A76B-69D90983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D6AD3-36C4-4353-9CD3-C98413F18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48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CFA5C-E341-48E7-B1E0-D179E865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F9BB1-F026-4097-8929-AE1853FF7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25354-49E6-411E-822A-C6B4ACEC0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F37E-D5FD-4420-A870-040A9AE1A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4F519-8EBC-4F5F-BF0D-1F205802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E4985-64E3-41C1-B2BD-057EA044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6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6D114-EC89-4B84-A8C7-CFBF276E1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E7624-1B65-4AC3-B7A4-2F484FEA8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2FD35-7E6F-4B73-A868-01D5A2D5D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BA344-3151-48EF-86F5-27CAC455A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5FE7F5-23C1-4A4E-B65F-2C3BF8C7AB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EE793F-497C-4101-8316-05BF6BD7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BC67BC-1881-442B-B5A4-E38339DB9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3DA256-2661-459D-B3A8-22C340A1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14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FCCD6-8888-486D-AE81-5F3AC0FE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CB8CB6-CDD4-4310-9F0E-F073DD293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941853-6FB8-4A67-AE05-7F037753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33708A-4D60-4115-8639-3CDBF5C9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0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162BD-8772-4980-BB87-6939110E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5DBF15-8ECE-441B-AA52-D53C038C5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45C35-C397-4944-A67F-43B6D018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25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CCC14-5F7A-4275-9269-322FD3F07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215A2-EB77-42FA-8428-9CADC462F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13291-BDCC-485B-B595-DD393427A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7B120-5251-433E-8AB6-9A1D5CB04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3108C-D8D1-45A4-BDB0-1EF676DC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8AEF0A-DECD-4790-A634-E6B88C94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44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F6E2B-CB93-480D-A392-0EB5B78B5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080AD7-3EFB-4202-B1F4-26F4684E4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409E1-6FD0-4EA8-8A9B-C7C2781BE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E25FA-7480-4E44-9BB5-304E6AE1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E6068B-E85D-4A68-A0FA-39503694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A4BDB-5904-4A65-B89E-1D016CA5D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55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AA7787-271E-474E-8287-F2197F5AE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930EC-7D8C-4B7D-9BDF-915F92399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EBB55-8D09-4E0E-BF79-26ECA8454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1581-10C1-4741-80ED-599484F07724}" type="datetimeFigureOut">
              <a:rPr lang="en-GB" smtClean="0"/>
              <a:pPr/>
              <a:t>25/01/2023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62DBA-F224-4211-8985-B7D86A1DF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E4303-588E-4A5D-9AD2-EC7A6D4F9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EB886-3855-44DC-A02A-1214421636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13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meet" TargetMode="External"/><Relationship Id="rId2" Type="http://schemas.openxmlformats.org/officeDocument/2006/relationships/hyperlink" Target="https://dictionary.cambridge.org/dictionary/english/fail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dictionary.cambridge.org/dictionary/english/cours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ictionary.cambridge.org/dictionary/english/grow" TargetMode="External"/><Relationship Id="rId3" Type="http://schemas.openxmlformats.org/officeDocument/2006/relationships/hyperlink" Target="https://dictionary.cambridge.org/dictionary/english/trace" TargetMode="External"/><Relationship Id="rId7" Type="http://schemas.openxmlformats.org/officeDocument/2006/relationships/hyperlink" Target="https://dictionary.cambridge.org/dictionary/english/process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s://dictionary.cambridge.org/dictionary/english/documentary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ictionary.cambridge.org/dictionary/english/ages" TargetMode="External"/><Relationship Id="rId11" Type="http://schemas.openxmlformats.org/officeDocument/2006/relationships/hyperlink" Target="https://dictionary.cambridge.org/dictionary/english/advanced" TargetMode="External"/><Relationship Id="rId5" Type="http://schemas.openxmlformats.org/officeDocument/2006/relationships/hyperlink" Target="https://dictionary.cambridge.org/dictionary/english/music" TargetMode="External"/><Relationship Id="rId10" Type="http://schemas.openxmlformats.org/officeDocument/2006/relationships/hyperlink" Target="https://dictionary.cambridge.org/dictionary/english/become" TargetMode="External"/><Relationship Id="rId4" Type="http://schemas.openxmlformats.org/officeDocument/2006/relationships/hyperlink" Target="https://dictionary.cambridge.org/dictionary/english/popular" TargetMode="External"/><Relationship Id="rId9" Type="http://schemas.openxmlformats.org/officeDocument/2006/relationships/hyperlink" Target="https://dictionary.cambridge.org/dictionary/english/chang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dictionary.cambridge.org/dictionary/english/changed" TargetMode="External"/><Relationship Id="rId7" Type="http://schemas.openxmlformats.org/officeDocument/2006/relationships/hyperlink" Target="https://dictionary.cambridge.org/dictionary/english/create" TargetMode="External"/><Relationship Id="rId2" Type="http://schemas.openxmlformats.org/officeDocument/2006/relationships/hyperlink" Target="https://dictionary.cambridge.org/dictionary/english/worl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ictionary.cambridge.org/dictionary/english/process" TargetMode="External"/><Relationship Id="rId5" Type="http://schemas.openxmlformats.org/officeDocument/2006/relationships/hyperlink" Target="https://dictionary.cambridge.org/dictionary/english/phone" TargetMode="External"/><Relationship Id="rId4" Type="http://schemas.openxmlformats.org/officeDocument/2006/relationships/hyperlink" Target="https://dictionary.cambridge.org/dictionary/english/rapi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power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s://dictionary.cambridge.org/dictionary/english/remarkabl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ictionary.cambridge.org/dictionary/english/see" TargetMode="External"/><Relationship Id="rId5" Type="http://schemas.openxmlformats.org/officeDocument/2006/relationships/hyperlink" Target="https://dictionary.cambridge.org/dictionary/english/notice" TargetMode="External"/><Relationship Id="rId4" Type="http://schemas.openxmlformats.org/officeDocument/2006/relationships/hyperlink" Target="https://dictionary.cambridge.org/dictionary/english/fact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noun clipart">
            <a:extLst>
              <a:ext uri="{FF2B5EF4-FFF2-40B4-BE49-F238E27FC236}">
                <a16:creationId xmlns:a16="http://schemas.microsoft.com/office/drawing/2014/main" id="{57C5A74C-F075-41E7-A865-F6405AC5D2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35"/>
          <a:stretch/>
        </p:blipFill>
        <p:spPr bwMode="auto">
          <a:xfrm>
            <a:off x="1727455" y="604911"/>
            <a:ext cx="8737089" cy="5346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4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1232-819D-4B84-B10D-1EDA12552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76549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Students who </a:t>
            </a:r>
            <a:r>
              <a:rPr lang="en-US" b="1" u="sng" dirty="0">
                <a:solidFill>
                  <a:srgbClr val="FF0000"/>
                </a:solidFill>
                <a:hlinkClick r:id="rId2" tooltip="fai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fail</a:t>
            </a:r>
            <a:r>
              <a:rPr lang="en-US" b="1" u="sng" dirty="0">
                <a:solidFill>
                  <a:srgbClr val="FF0000"/>
                </a:solidFill>
              </a:rPr>
              <a:t> to </a:t>
            </a:r>
            <a:r>
              <a:rPr lang="en-US" b="1" u="sng" dirty="0">
                <a:solidFill>
                  <a:srgbClr val="FF0000"/>
                </a:solidFill>
                <a:hlinkClick r:id="rId3" tooltip="me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meet</a:t>
            </a:r>
            <a:r>
              <a:rPr lang="en-US" b="1" u="sng" dirty="0">
                <a:solidFill>
                  <a:srgbClr val="FF0000"/>
                </a:solidFill>
              </a:rPr>
              <a:t> the requirements (of the </a:t>
            </a:r>
            <a:r>
              <a:rPr lang="en-US" b="1" u="sng" dirty="0">
                <a:solidFill>
                  <a:srgbClr val="FF0000"/>
                </a:solidFill>
                <a:hlinkClick r:id="rId4" tooltip="cour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</a:t>
            </a:r>
            <a:r>
              <a:rPr lang="en-US" b="1" u="sng" dirty="0">
                <a:solidFill>
                  <a:srgbClr val="FF0000"/>
                </a:solidFill>
              </a:rPr>
              <a:t>) will </a:t>
            </a:r>
            <a:r>
              <a:rPr lang="en-US" b="1" u="sng" dirty="0">
                <a:solidFill>
                  <a:srgbClr val="FF0000"/>
                </a:solidFill>
                <a:hlinkClick r:id="rId2" tooltip="fai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fail</a:t>
            </a:r>
            <a:r>
              <a:rPr lang="en-US" b="1" u="sng" dirty="0">
                <a:solidFill>
                  <a:srgbClr val="FF0000"/>
                </a:solidFill>
              </a:rPr>
              <a:t>.</a:t>
            </a:r>
            <a:br>
              <a:rPr lang="en-US" b="1" i="1" u="sng" dirty="0">
                <a:solidFill>
                  <a:srgbClr val="0070C0"/>
                </a:solidFill>
              </a:rPr>
            </a:br>
            <a:r>
              <a:rPr lang="en-US" b="1" u="sng" dirty="0">
                <a:solidFill>
                  <a:srgbClr val="0070C0"/>
                </a:solidFill>
              </a:rPr>
              <a:t>something that you must do, or something you need.</a:t>
            </a:r>
            <a:endParaRPr lang="en-GB" b="1" u="sng" dirty="0">
              <a:solidFill>
                <a:srgbClr val="0070C0"/>
              </a:solidFill>
            </a:endParaRPr>
          </a:p>
        </p:txBody>
      </p:sp>
      <p:pic>
        <p:nvPicPr>
          <p:cNvPr id="5134" name="Picture 14" descr="Image result for requirements">
            <a:extLst>
              <a:ext uri="{FF2B5EF4-FFF2-40B4-BE49-F238E27FC236}">
                <a16:creationId xmlns:a16="http://schemas.microsoft.com/office/drawing/2014/main" id="{5DC1052A-956F-44ED-B070-799C199DA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621" y="2671910"/>
            <a:ext cx="5831059" cy="361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196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A7613-E309-40F9-A8AB-235CAD918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70C0"/>
                </a:solidFill>
              </a:rPr>
              <a:t>requirements</a:t>
            </a:r>
            <a:endParaRPr lang="en-US" dirty="0"/>
          </a:p>
        </p:txBody>
      </p:sp>
      <p:pic>
        <p:nvPicPr>
          <p:cNvPr id="3" name="Picture 14" descr="Image result for requirements">
            <a:extLst>
              <a:ext uri="{FF2B5EF4-FFF2-40B4-BE49-F238E27FC236}">
                <a16:creationId xmlns:a16="http://schemas.microsoft.com/office/drawing/2014/main" id="{38ED000C-7719-4E4D-B2C9-F0966351E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160" y="2194832"/>
            <a:ext cx="5831059" cy="361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95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6759E2-A578-4678-9A64-51C7E171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53286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The </a:t>
            </a:r>
            <a:r>
              <a:rPr lang="en-US" sz="2800" b="1" u="sng" dirty="0">
                <a:solidFill>
                  <a:srgbClr val="FF0000"/>
                </a:solidFill>
                <a:hlinkClick r:id="rId2" tooltip="documentar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documentary</a:t>
            </a:r>
            <a:r>
              <a:rPr lang="en-US" sz="2800" b="1" u="sng" dirty="0">
                <a:solidFill>
                  <a:srgbClr val="FF0000"/>
                </a:solidFill>
              </a:rPr>
              <a:t> </a:t>
            </a:r>
            <a:r>
              <a:rPr lang="en-US" sz="2800" b="1" u="sng" dirty="0">
                <a:solidFill>
                  <a:srgbClr val="FF0000"/>
                </a:solidFill>
                <a:hlinkClick r:id="rId3" tooltip="trace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traced</a:t>
            </a:r>
            <a:r>
              <a:rPr lang="en-US" sz="2800" b="1" u="sng" dirty="0">
                <a:solidFill>
                  <a:srgbClr val="FF0000"/>
                </a:solidFill>
              </a:rPr>
              <a:t> the development of </a:t>
            </a:r>
            <a:r>
              <a:rPr lang="en-US" sz="2800" b="1" u="sng" dirty="0">
                <a:solidFill>
                  <a:srgbClr val="FF0000"/>
                </a:solidFill>
                <a:hlinkClick r:id="rId4" tooltip="popul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popular</a:t>
            </a:r>
            <a:r>
              <a:rPr lang="en-US" sz="2800" b="1" u="sng" dirty="0">
                <a:solidFill>
                  <a:srgbClr val="FF0000"/>
                </a:solidFill>
              </a:rPr>
              <a:t> </a:t>
            </a:r>
            <a:r>
              <a:rPr lang="en-US" sz="2800" b="1" u="sng" dirty="0">
                <a:solidFill>
                  <a:srgbClr val="FF0000"/>
                </a:solidFill>
                <a:hlinkClick r:id="rId5" tooltip="musi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music</a:t>
            </a:r>
            <a:r>
              <a:rPr lang="en-US" sz="2800" b="1" u="sng" dirty="0">
                <a:solidFill>
                  <a:srgbClr val="FF0000"/>
                </a:solidFill>
              </a:rPr>
              <a:t> through the </a:t>
            </a:r>
            <a:r>
              <a:rPr lang="en-US" sz="2800" b="1" u="sng" dirty="0">
                <a:solidFill>
                  <a:srgbClr val="FF0000"/>
                </a:solidFill>
                <a:hlinkClick r:id="rId6" tooltip="ag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ages</a:t>
            </a:r>
            <a:r>
              <a:rPr lang="en-US" sz="2800" b="1" u="sng" dirty="0">
                <a:solidFill>
                  <a:srgbClr val="FF0000"/>
                </a:solidFill>
              </a:rPr>
              <a:t>.</a:t>
            </a:r>
            <a:br>
              <a:rPr lang="en-US" sz="3100" b="1" u="sng" dirty="0">
                <a:solidFill>
                  <a:srgbClr val="FF0000"/>
                </a:solidFill>
              </a:rPr>
            </a:br>
            <a:br>
              <a:rPr lang="en-US" sz="2800" b="1" i="1" u="sng" dirty="0">
                <a:solidFill>
                  <a:srgbClr val="0070C0"/>
                </a:solidFill>
              </a:rPr>
            </a:br>
            <a:r>
              <a:rPr lang="en-US" sz="2800" b="1" u="sng" dirty="0">
                <a:solidFill>
                  <a:srgbClr val="0070C0"/>
                </a:solidFill>
              </a:rPr>
              <a:t>The </a:t>
            </a:r>
            <a:r>
              <a:rPr lang="en-US" sz="2800" b="1" u="sng" dirty="0">
                <a:solidFill>
                  <a:srgbClr val="0070C0"/>
                </a:solidFill>
                <a:hlinkClick r:id="rId7" tooltip="proces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process</a:t>
            </a:r>
            <a:r>
              <a:rPr lang="en-US" sz="2800" b="1" u="sng" dirty="0">
                <a:solidFill>
                  <a:srgbClr val="0070C0"/>
                </a:solidFill>
              </a:rPr>
              <a:t> in which someone or something </a:t>
            </a:r>
            <a:r>
              <a:rPr lang="en-US" sz="2800" b="1" u="sng" dirty="0">
                <a:solidFill>
                  <a:srgbClr val="0070C0"/>
                </a:solidFill>
                <a:hlinkClick r:id="rId8" tooltip="grow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grows</a:t>
            </a:r>
            <a:r>
              <a:rPr lang="en-US" sz="2800" b="1" u="sng" dirty="0">
                <a:solidFill>
                  <a:srgbClr val="0070C0"/>
                </a:solidFill>
              </a:rPr>
              <a:t> or </a:t>
            </a:r>
            <a:r>
              <a:rPr lang="en-US" sz="2800" b="1" u="sng" dirty="0">
                <a:solidFill>
                  <a:srgbClr val="0070C0"/>
                </a:solidFill>
                <a:hlinkClick r:id="rId9" tooltip="chang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changes</a:t>
            </a:r>
            <a:r>
              <a:rPr lang="en-US" sz="2800" b="1" u="sng" dirty="0">
                <a:solidFill>
                  <a:srgbClr val="0070C0"/>
                </a:solidFill>
              </a:rPr>
              <a:t> </a:t>
            </a:r>
            <a:r>
              <a:rPr lang="en-US" sz="2800" b="1" u="sng" dirty="0">
                <a:solidFill>
                  <a:srgbClr val="0070C0"/>
                </a:solidFill>
                <a:hlinkClick r:id="rId10" tooltip="becom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 becomes</a:t>
            </a:r>
            <a:r>
              <a:rPr lang="en-US" sz="2800" b="1" u="sng" dirty="0">
                <a:solidFill>
                  <a:srgbClr val="0070C0"/>
                </a:solidFill>
              </a:rPr>
              <a:t> more </a:t>
            </a:r>
            <a:r>
              <a:rPr lang="en-US" sz="2800" b="1" u="sng" dirty="0">
                <a:solidFill>
                  <a:srgbClr val="0070C0"/>
                </a:solidFill>
                <a:hlinkClick r:id="rId11" tooltip="advance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advanced</a:t>
            </a:r>
            <a:r>
              <a:rPr lang="en-US" sz="2800" b="1" u="sng" dirty="0">
                <a:solidFill>
                  <a:srgbClr val="0070C0"/>
                </a:solidFill>
              </a:rPr>
              <a:t>.</a:t>
            </a:r>
            <a:br>
              <a:rPr lang="en-US" i="1" u="sng" dirty="0"/>
            </a:br>
            <a:endParaRPr lang="en-GB" u="sng" dirty="0"/>
          </a:p>
        </p:txBody>
      </p:sp>
      <p:pic>
        <p:nvPicPr>
          <p:cNvPr id="1026" name="Picture 2" descr="Image result for development">
            <a:extLst>
              <a:ext uri="{FF2B5EF4-FFF2-40B4-BE49-F238E27FC236}">
                <a16:creationId xmlns:a16="http://schemas.microsoft.com/office/drawing/2014/main" id="{FDC29328-7359-412C-AD0F-3AF06F5C1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790" y="3429000"/>
            <a:ext cx="5592419" cy="29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42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FC61-98C2-4787-92AD-D46892525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70C0"/>
                </a:solidFill>
              </a:rPr>
              <a:t>development</a:t>
            </a:r>
            <a:endParaRPr lang="en-US" dirty="0"/>
          </a:p>
        </p:txBody>
      </p:sp>
      <p:pic>
        <p:nvPicPr>
          <p:cNvPr id="3" name="Picture 2" descr="Image result for development">
            <a:extLst>
              <a:ext uri="{FF2B5EF4-FFF2-40B4-BE49-F238E27FC236}">
                <a16:creationId xmlns:a16="http://schemas.microsoft.com/office/drawing/2014/main" id="{CA08A58A-E791-4500-99C1-B25412029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763" y="2580860"/>
            <a:ext cx="5592419" cy="29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83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38521-ED38-4C38-AE54-51BA2E43C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11814"/>
          </a:xfrm>
        </p:spPr>
        <p:txBody>
          <a:bodyPr>
            <a:normAutofit/>
          </a:bodyPr>
          <a:lstStyle/>
          <a:p>
            <a:r>
              <a:rPr lang="en-US" sz="3200" b="1" dirty="0"/>
              <a:t>The Big Island of Hawaii holds fascination</a:t>
            </a:r>
            <a:r>
              <a:rPr lang="en-US" sz="3200" b="1" i="1" dirty="0"/>
              <a:t> </a:t>
            </a:r>
            <a:r>
              <a:rPr lang="en-US" sz="3200" b="1" dirty="0"/>
              <a:t>for him.</a:t>
            </a:r>
            <a:br>
              <a:rPr lang="en-US" sz="3200" dirty="0"/>
            </a:br>
            <a:br>
              <a:rPr lang="en-US" sz="3200" dirty="0"/>
            </a:br>
            <a:r>
              <a:rPr lang="en-US" sz="2400" b="1" dirty="0">
                <a:solidFill>
                  <a:srgbClr val="C00000"/>
                </a:solidFill>
              </a:rPr>
              <a:t>The state of feeling an intense interest in something.</a:t>
            </a:r>
            <a:endParaRPr lang="en-GB" sz="24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Image result for hawai">
            <a:extLst>
              <a:ext uri="{FF2B5EF4-FFF2-40B4-BE49-F238E27FC236}">
                <a16:creationId xmlns:a16="http://schemas.microsoft.com/office/drawing/2014/main" id="{B3848AFC-CE39-405C-98E2-A52BC329F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866" y="2561167"/>
            <a:ext cx="7710268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36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F60A-EBC8-44EE-AA7F-995B2490C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fascination</a:t>
            </a:r>
            <a:r>
              <a:rPr lang="en-US" b="1" i="1" dirty="0"/>
              <a:t> </a:t>
            </a:r>
            <a:endParaRPr lang="en-US" dirty="0"/>
          </a:p>
        </p:txBody>
      </p:sp>
      <p:pic>
        <p:nvPicPr>
          <p:cNvPr id="3" name="Picture 2" descr="Image result for hawai">
            <a:extLst>
              <a:ext uri="{FF2B5EF4-FFF2-40B4-BE49-F238E27FC236}">
                <a16:creationId xmlns:a16="http://schemas.microsoft.com/office/drawing/2014/main" id="{9CA3BA8C-A816-491D-9A8E-BC7D200F7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07" y="2425700"/>
            <a:ext cx="7710268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421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038E0-9739-4E94-A40C-381ADAFEE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95526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The </a:t>
            </a:r>
            <a:r>
              <a:rPr lang="en-US" b="1" u="sng" dirty="0">
                <a:solidFill>
                  <a:srgbClr val="FF0000"/>
                </a:solidFill>
                <a:hlinkClick r:id="rId2" tooltip="worl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world</a:t>
            </a:r>
            <a:r>
              <a:rPr lang="en-US" b="1" u="sng" dirty="0">
                <a:solidFill>
                  <a:srgbClr val="FF0000"/>
                </a:solidFill>
              </a:rPr>
              <a:t> </a:t>
            </a:r>
            <a:r>
              <a:rPr lang="en-US" b="1" u="sng" dirty="0">
                <a:solidFill>
                  <a:srgbClr val="FF0000"/>
                </a:solidFill>
                <a:hlinkClick r:id="rId3" tooltip="change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changed</a:t>
            </a:r>
            <a:r>
              <a:rPr lang="en-US" b="1" u="sng" dirty="0">
                <a:solidFill>
                  <a:srgbClr val="FF0000"/>
                </a:solidFill>
              </a:rPr>
              <a:t> </a:t>
            </a:r>
            <a:r>
              <a:rPr lang="en-US" b="1" u="sng" dirty="0">
                <a:solidFill>
                  <a:srgbClr val="FF0000"/>
                </a:solidFill>
                <a:hlinkClick r:id="rId4" tooltip="rapidl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rapidly</a:t>
            </a:r>
            <a:r>
              <a:rPr lang="en-US" b="1" u="sng" dirty="0">
                <a:solidFill>
                  <a:srgbClr val="FF0000"/>
                </a:solidFill>
              </a:rPr>
              <a:t> after the invention of the </a:t>
            </a:r>
            <a:r>
              <a:rPr lang="en-US" b="1" u="sng" dirty="0">
                <a:solidFill>
                  <a:srgbClr val="FF0000"/>
                </a:solidFill>
                <a:hlinkClick r:id="rId5" tooltip="ph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phone</a:t>
            </a:r>
            <a:r>
              <a:rPr lang="en-US" b="1" u="sng" dirty="0">
                <a:solidFill>
                  <a:srgbClr val="FF0000"/>
                </a:solidFill>
              </a:rPr>
              <a:t>.</a:t>
            </a:r>
            <a:br>
              <a:rPr lang="en-US" i="1" dirty="0">
                <a:solidFill>
                  <a:srgbClr val="0070C0"/>
                </a:solidFill>
              </a:rPr>
            </a:br>
            <a:r>
              <a:rPr lang="en-US" b="1" u="sng" dirty="0">
                <a:solidFill>
                  <a:srgbClr val="0070C0"/>
                </a:solidFill>
              </a:rPr>
              <a:t>the </a:t>
            </a:r>
            <a:r>
              <a:rPr lang="en-US" b="1" u="sng" dirty="0">
                <a:solidFill>
                  <a:srgbClr val="0070C0"/>
                </a:solidFill>
                <a:hlinkClick r:id="rId6" tooltip="proces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process</a:t>
            </a:r>
            <a:r>
              <a:rPr lang="en-US" b="1" u="sng" dirty="0">
                <a:solidFill>
                  <a:srgbClr val="0070C0"/>
                </a:solidFill>
              </a:rPr>
              <a:t> of </a:t>
            </a:r>
            <a:r>
              <a:rPr lang="en-US" b="1" u="sng" dirty="0">
                <a:solidFill>
                  <a:srgbClr val="0070C0"/>
                </a:solidFill>
                <a:hlinkClick r:id="rId7" tooltip="creat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creating</a:t>
            </a:r>
            <a:r>
              <a:rPr lang="en-US" b="1" u="sng" dirty="0">
                <a:solidFill>
                  <a:srgbClr val="0070C0"/>
                </a:solidFill>
              </a:rPr>
              <a:t> something that has never been made before.</a:t>
            </a:r>
            <a:endParaRPr lang="en-GB" u="sng" dirty="0">
              <a:solidFill>
                <a:srgbClr val="0070C0"/>
              </a:solidFill>
            </a:endParaRPr>
          </a:p>
        </p:txBody>
      </p:sp>
      <p:pic>
        <p:nvPicPr>
          <p:cNvPr id="3074" name="Picture 2" descr="Image result for invention">
            <a:extLst>
              <a:ext uri="{FF2B5EF4-FFF2-40B4-BE49-F238E27FC236}">
                <a16:creationId xmlns:a16="http://schemas.microsoft.com/office/drawing/2014/main" id="{F0C7CE81-50C9-40E3-8CED-6724EB1B0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120" y="2966668"/>
            <a:ext cx="7053760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60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4EE1F-8856-4CC6-9000-8775585C3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70C0"/>
                </a:solidFill>
              </a:rPr>
              <a:t>invention</a:t>
            </a:r>
            <a:endParaRPr lang="en-US" dirty="0"/>
          </a:p>
        </p:txBody>
      </p:sp>
      <p:pic>
        <p:nvPicPr>
          <p:cNvPr id="3" name="Picture 2" descr="Image result for invention">
            <a:extLst>
              <a:ext uri="{FF2B5EF4-FFF2-40B4-BE49-F238E27FC236}">
                <a16:creationId xmlns:a16="http://schemas.microsoft.com/office/drawing/2014/main" id="{6D2E1905-1A3D-4E7E-A9C9-A60765E78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589" y="2304059"/>
            <a:ext cx="7053760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9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ABC74-343C-458C-911F-A063B242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920875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She has </a:t>
            </a:r>
            <a:r>
              <a:rPr lang="en-US" b="1" u="sng" dirty="0">
                <a:solidFill>
                  <a:srgbClr val="FF0000"/>
                </a:solidFill>
                <a:hlinkClick r:id="rId2" tooltip="remarkab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remarkable</a:t>
            </a:r>
            <a:r>
              <a:rPr lang="en-US" b="1" u="sng" dirty="0">
                <a:solidFill>
                  <a:srgbClr val="FF0000"/>
                </a:solidFill>
              </a:rPr>
              <a:t> </a:t>
            </a:r>
            <a:r>
              <a:rPr lang="en-US" b="1" u="sng" dirty="0">
                <a:solidFill>
                  <a:srgbClr val="FF0000"/>
                </a:solidFill>
                <a:hlinkClick r:id="rId3" tooltip="power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powers</a:t>
            </a:r>
            <a:r>
              <a:rPr lang="en-US" b="1" u="sng" dirty="0">
                <a:solidFill>
                  <a:srgbClr val="FF0000"/>
                </a:solidFill>
              </a:rPr>
              <a:t> of observation.</a:t>
            </a:r>
            <a:br>
              <a:rPr lang="en-US" b="1" u="sng" dirty="0">
                <a:solidFill>
                  <a:srgbClr val="0070C0"/>
                </a:solidFill>
              </a:rPr>
            </a:br>
            <a:br>
              <a:rPr lang="en-US" b="1" dirty="0">
                <a:solidFill>
                  <a:srgbClr val="0070C0"/>
                </a:solidFill>
              </a:rPr>
            </a:br>
            <a:r>
              <a:rPr lang="en-US" b="1" u="sng" dirty="0">
                <a:solidFill>
                  <a:srgbClr val="0070C0"/>
                </a:solidFill>
              </a:rPr>
              <a:t>the </a:t>
            </a:r>
            <a:r>
              <a:rPr lang="en-US" b="1" u="sng" dirty="0">
                <a:solidFill>
                  <a:srgbClr val="0070C0"/>
                </a:solidFill>
                <a:hlinkClick r:id="rId4" tooltip="fac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fact</a:t>
            </a:r>
            <a:r>
              <a:rPr lang="en-US" b="1" u="sng" dirty="0">
                <a:solidFill>
                  <a:srgbClr val="0070C0"/>
                </a:solidFill>
              </a:rPr>
              <a:t> that you </a:t>
            </a:r>
            <a:r>
              <a:rPr lang="en-US" b="1" u="sng" dirty="0">
                <a:solidFill>
                  <a:srgbClr val="0070C0"/>
                </a:solidFill>
                <a:hlinkClick r:id="rId5" tooltip="noti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notice</a:t>
            </a:r>
            <a:r>
              <a:rPr lang="en-US" b="1" u="sng" dirty="0">
                <a:solidFill>
                  <a:srgbClr val="0070C0"/>
                </a:solidFill>
              </a:rPr>
              <a:t> or </a:t>
            </a:r>
            <a:r>
              <a:rPr lang="en-US" b="1" u="sng" dirty="0">
                <a:solidFill>
                  <a:srgbClr val="0070C0"/>
                </a:solidFill>
                <a:hlinkClick r:id="rId6" tooltip="se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see</a:t>
            </a:r>
            <a:r>
              <a:rPr lang="en-US" b="1" u="sng" dirty="0">
                <a:solidFill>
                  <a:srgbClr val="0070C0"/>
                </a:solidFill>
              </a:rPr>
              <a:t> something</a:t>
            </a:r>
            <a:endParaRPr lang="en-GB" b="1" u="sng" dirty="0">
              <a:solidFill>
                <a:srgbClr val="0070C0"/>
              </a:solidFill>
            </a:endParaRPr>
          </a:p>
        </p:txBody>
      </p:sp>
      <p:pic>
        <p:nvPicPr>
          <p:cNvPr id="4098" name="Picture 2" descr="Image result for observation">
            <a:extLst>
              <a:ext uri="{FF2B5EF4-FFF2-40B4-BE49-F238E27FC236}">
                <a16:creationId xmlns:a16="http://schemas.microsoft.com/office/drawing/2014/main" id="{4BD8191B-F919-4092-92F3-B7779D3D8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265" y="2551528"/>
            <a:ext cx="5545015" cy="41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103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F9195-B457-473D-9DD8-6262100E9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0070C0"/>
                </a:solidFill>
              </a:rPr>
              <a:t>Observation</a:t>
            </a:r>
            <a:endParaRPr lang="en-US" dirty="0"/>
          </a:p>
        </p:txBody>
      </p:sp>
      <p:pic>
        <p:nvPicPr>
          <p:cNvPr id="3" name="Picture 2" descr="Image result for observation">
            <a:extLst>
              <a:ext uri="{FF2B5EF4-FFF2-40B4-BE49-F238E27FC236}">
                <a16:creationId xmlns:a16="http://schemas.microsoft.com/office/drawing/2014/main" id="{4D350789-7A57-4A6F-BC1C-8993D82D0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395" y="2334113"/>
            <a:ext cx="5545015" cy="41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83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168</Words>
  <Application>Microsoft Office PowerPoint</Application>
  <PresentationFormat>Widescreen</PresentationFormat>
  <Paragraphs>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The documentary traced the development of popular music through the ages.  The process in which someone or something grows or changes and becomes more advanced. </vt:lpstr>
      <vt:lpstr>development</vt:lpstr>
      <vt:lpstr>The Big Island of Hawaii holds fascination for him.  The state of feeling an intense interest in something.</vt:lpstr>
      <vt:lpstr>fascination </vt:lpstr>
      <vt:lpstr>The world changed rapidly after the invention of the phone. the process of creating something that has never been made before.</vt:lpstr>
      <vt:lpstr>invention</vt:lpstr>
      <vt:lpstr>She has remarkable powers of observation.  the fact that you notice or see something</vt:lpstr>
      <vt:lpstr>Observation</vt:lpstr>
      <vt:lpstr>Students who fail to meet the requirements (of the course) will fail. something that you must do, or something you need.</vt:lpstr>
      <vt:lpstr>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 documentary traced the development of popular music through the ages. the process in which someone or something grows or changes and becomes more advanced</dc:title>
  <dc:creator>Lubna Mreish</dc:creator>
  <cp:lastModifiedBy>L.Mriesh</cp:lastModifiedBy>
  <cp:revision>26</cp:revision>
  <dcterms:created xsi:type="dcterms:W3CDTF">2019-08-20T16:29:46Z</dcterms:created>
  <dcterms:modified xsi:type="dcterms:W3CDTF">2023-01-25T04:58:00Z</dcterms:modified>
</cp:coreProperties>
</file>